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1158" y="133934"/>
            <a:ext cx="6961682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12214"/>
            <a:ext cx="8072119" cy="4513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7585" y="4367225"/>
            <a:ext cx="42449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000000"/>
                </a:solidFill>
              </a:rPr>
              <a:t>Temel</a:t>
            </a:r>
            <a:r>
              <a:rPr sz="4800" spc="-85" dirty="0">
                <a:solidFill>
                  <a:srgbClr val="000000"/>
                </a:solidFill>
              </a:rPr>
              <a:t> </a:t>
            </a:r>
            <a:r>
              <a:rPr sz="4800" dirty="0">
                <a:solidFill>
                  <a:srgbClr val="000000"/>
                </a:solidFill>
              </a:rPr>
              <a:t>Genetik </a:t>
            </a:r>
            <a:r>
              <a:rPr sz="4800" spc="-2065" dirty="0">
                <a:solidFill>
                  <a:srgbClr val="000000"/>
                </a:solidFill>
              </a:rPr>
              <a:t> </a:t>
            </a:r>
            <a:r>
              <a:rPr sz="4800" spc="-5" dirty="0">
                <a:solidFill>
                  <a:srgbClr val="000000"/>
                </a:solidFill>
              </a:rPr>
              <a:t>Kavramlar-8</a:t>
            </a:r>
            <a:endParaRPr sz="4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ağ Ok"/>
          <p:cNvSpPr/>
          <p:nvPr/>
        </p:nvSpPr>
        <p:spPr>
          <a:xfrm rot="19768634">
            <a:off x="3234602" y="3042256"/>
            <a:ext cx="2431999" cy="1981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7467600" y="2743200"/>
            <a:ext cx="228600" cy="19812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1832" y="20523"/>
            <a:ext cx="57232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POLİMORFİZM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474065" y="1208913"/>
            <a:ext cx="7677784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Poli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ve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 err="1">
                <a:latin typeface="Comic Sans MS"/>
                <a:cs typeface="Comic Sans MS"/>
              </a:rPr>
              <a:t>morfizmos</a:t>
            </a:r>
            <a:r>
              <a:rPr sz="3200" spc="-5" dirty="0">
                <a:latin typeface="Comic Sans MS"/>
                <a:cs typeface="Comic Sans MS"/>
              </a:rPr>
              <a:t> </a:t>
            </a:r>
            <a:r>
              <a:rPr sz="3200" spc="-5" dirty="0" smtClean="0">
                <a:solidFill>
                  <a:srgbClr val="7030A0"/>
                </a:solidFill>
                <a:latin typeface="Comic Sans MS"/>
                <a:cs typeface="Comic Sans MS"/>
              </a:rPr>
              <a:t>=</a:t>
            </a:r>
            <a:r>
              <a:rPr lang="tr-TR" sz="3200" spc="-5" dirty="0" smtClean="0">
                <a:solidFill>
                  <a:srgbClr val="7030A0"/>
                </a:solidFill>
                <a:latin typeface="Comic Sans MS"/>
                <a:cs typeface="Comic Sans MS"/>
              </a:rPr>
              <a:t> </a:t>
            </a:r>
            <a:r>
              <a:rPr sz="3200" spc="-5" dirty="0" err="1" smtClean="0">
                <a:latin typeface="Comic Sans MS"/>
                <a:cs typeface="Comic Sans MS"/>
              </a:rPr>
              <a:t>çok</a:t>
            </a:r>
            <a:r>
              <a:rPr sz="3200" spc="10" dirty="0" smtClean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şekillilik</a:t>
            </a:r>
          </a:p>
          <a:p>
            <a:pPr marL="355600" marR="5080">
              <a:lnSpc>
                <a:spcPct val="100000"/>
              </a:lnSpc>
              <a:spcBef>
                <a:spcPts val="3840"/>
              </a:spcBef>
            </a:pPr>
            <a:r>
              <a:rPr sz="3200" spc="-5" dirty="0">
                <a:latin typeface="Comic Sans MS"/>
                <a:cs typeface="Comic Sans MS"/>
              </a:rPr>
              <a:t>Genetik </a:t>
            </a:r>
            <a:r>
              <a:rPr sz="3200" dirty="0">
                <a:latin typeface="Comic Sans MS"/>
                <a:cs typeface="Comic Sans MS"/>
              </a:rPr>
              <a:t>polimorfizm,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dirty="0">
                <a:latin typeface="Comic Sans MS"/>
                <a:cs typeface="Comic Sans MS"/>
              </a:rPr>
              <a:t>popülasyonda,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farklı </a:t>
            </a:r>
            <a:r>
              <a:rPr sz="3200" dirty="0">
                <a:latin typeface="Comic Sans MS"/>
                <a:cs typeface="Comic Sans MS"/>
              </a:rPr>
              <a:t>allellere </a:t>
            </a:r>
            <a:r>
              <a:rPr sz="3200" spc="-5" dirty="0">
                <a:latin typeface="Comic Sans MS"/>
                <a:cs typeface="Comic Sans MS"/>
              </a:rPr>
              <a:t>bağlı olarak, </a:t>
            </a:r>
            <a:r>
              <a:rPr sz="3200" dirty="0">
                <a:latin typeface="Comic Sans MS"/>
                <a:cs typeface="Comic Sans MS"/>
              </a:rPr>
              <a:t>genetik 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olarak </a:t>
            </a:r>
            <a:r>
              <a:rPr sz="3200" spc="-5" dirty="0">
                <a:latin typeface="Comic Sans MS"/>
                <a:cs typeface="Comic Sans MS"/>
              </a:rPr>
              <a:t>belirlenmiş </a:t>
            </a:r>
            <a:r>
              <a:rPr sz="3200" b="1" u="heavy" spc="-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iki </a:t>
            </a:r>
            <a:r>
              <a:rPr sz="3200" b="1" u="heavy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ya da </a:t>
            </a:r>
            <a:r>
              <a:rPr sz="3200" b="1" u="heavy" spc="-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daha </a:t>
            </a:r>
            <a:r>
              <a:rPr sz="3200" b="1" u="heavy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çok </a:t>
            </a:r>
            <a:r>
              <a:rPr sz="3200" b="1" spc="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u="heavy" spc="-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alternatif fenotipin</a:t>
            </a:r>
            <a:r>
              <a:rPr sz="3200" b="1" u="heavy" spc="-1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b="1" u="heavy" spc="-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görülmesi</a:t>
            </a:r>
            <a:r>
              <a:rPr sz="3200" spc="-5" dirty="0">
                <a:latin typeface="Comic Sans MS"/>
                <a:cs typeface="Comic Sans MS"/>
              </a:rPr>
              <a:t>dir.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12214"/>
            <a:ext cx="7378700" cy="20832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Polimorfizm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denilebilmesi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için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</a:t>
            </a:r>
            <a:r>
              <a:rPr sz="3200" spc="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 </a:t>
            </a:r>
            <a:r>
              <a:rPr sz="3200" spc="-94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lokusu </a:t>
            </a:r>
            <a:r>
              <a:rPr sz="3200" spc="-5" dirty="0">
                <a:latin typeface="Comic Sans MS"/>
                <a:cs typeface="Comic Sans MS"/>
              </a:rPr>
              <a:t>için,</a:t>
            </a:r>
            <a:r>
              <a:rPr sz="3200" dirty="0">
                <a:latin typeface="Comic Sans MS"/>
                <a:cs typeface="Comic Sans MS"/>
              </a:rPr>
              <a:t> nadir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alleller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en</a:t>
            </a:r>
            <a:r>
              <a:rPr sz="3200" b="1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015197"/>
                </a:solidFill>
                <a:latin typeface="Comic Sans MS"/>
                <a:cs typeface="Comic Sans MS"/>
              </a:rPr>
              <a:t>az</a:t>
            </a:r>
            <a:r>
              <a:rPr sz="3200" b="1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%1 </a:t>
            </a:r>
            <a:r>
              <a:rPr sz="3200" b="1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frekansına</a:t>
            </a:r>
            <a:r>
              <a:rPr sz="3200" b="1" spc="-2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sahip</a:t>
            </a:r>
            <a:r>
              <a:rPr sz="3200" spc="-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olmalıdır.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50" dirty="0">
              <a:latin typeface="Comic Sans MS"/>
              <a:cs typeface="Comic Sans MS"/>
            </a:endParaRPr>
          </a:p>
        </p:txBody>
      </p:sp>
      <p:sp>
        <p:nvSpPr>
          <p:cNvPr id="5" name="4 Oval"/>
          <p:cNvSpPr/>
          <p:nvPr/>
        </p:nvSpPr>
        <p:spPr>
          <a:xfrm>
            <a:off x="914400" y="4038600"/>
            <a:ext cx="2743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42900">
              <a:lnSpc>
                <a:spcPct val="100000"/>
              </a:lnSpc>
              <a:spcBef>
                <a:spcPts val="5"/>
              </a:spcBef>
              <a:tabLst>
                <a:tab pos="354965" algn="l"/>
                <a:tab pos="355600" algn="l"/>
              </a:tabLst>
            </a:pPr>
            <a:r>
              <a:rPr lang="tr-TR" sz="3200" b="1" spc="-5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Allel</a:t>
            </a:r>
            <a:r>
              <a:rPr lang="tr-TR" sz="3200" b="1" spc="-65" dirty="0" smtClean="0">
                <a:solidFill>
                  <a:schemeClr val="tx1"/>
                </a:solidFill>
                <a:latin typeface="Comic Sans MS"/>
                <a:cs typeface="Comic Sans MS"/>
              </a:rPr>
              <a:t> </a:t>
            </a:r>
            <a:r>
              <a:rPr lang="tr-TR" sz="3200" b="1" dirty="0" smtClean="0">
                <a:solidFill>
                  <a:schemeClr val="tx1"/>
                </a:solidFill>
                <a:latin typeface="Comic Sans MS"/>
                <a:cs typeface="Comic Sans MS"/>
              </a:rPr>
              <a:t>???</a:t>
            </a:r>
            <a:endParaRPr lang="tr-TR" sz="320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040739"/>
            <a:ext cx="8384540" cy="265938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015197"/>
                </a:solidFill>
                <a:latin typeface="Comic Sans MS"/>
                <a:cs typeface="Comic Sans MS"/>
              </a:rPr>
              <a:t>Mutasyonlar</a:t>
            </a:r>
            <a:r>
              <a:rPr sz="3200" spc="-2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015197"/>
                </a:solidFill>
                <a:latin typeface="Comic Sans MS"/>
                <a:cs typeface="Comic Sans MS"/>
              </a:rPr>
              <a:t>polimorfizmin</a:t>
            </a:r>
            <a:r>
              <a:rPr sz="3200" spc="2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015197"/>
                </a:solidFill>
                <a:latin typeface="Comic Sans MS"/>
                <a:cs typeface="Comic Sans MS"/>
              </a:rPr>
              <a:t>kaynağıdır.</a:t>
            </a:r>
            <a:endParaRPr sz="3200">
              <a:latin typeface="Comic Sans MS"/>
              <a:cs typeface="Comic Sans MS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Mutasyon protein </a:t>
            </a:r>
            <a:r>
              <a:rPr sz="3200" spc="-5" dirty="0">
                <a:latin typeface="Comic Sans MS"/>
                <a:cs typeface="Comic Sans MS"/>
              </a:rPr>
              <a:t>kodlanan bir </a:t>
            </a:r>
            <a:r>
              <a:rPr sz="3200" dirty="0">
                <a:latin typeface="Comic Sans MS"/>
                <a:cs typeface="Comic Sans MS"/>
              </a:rPr>
              <a:t>bölgedeyse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fonksiyon </a:t>
            </a:r>
            <a:r>
              <a:rPr sz="3200" b="1" dirty="0">
                <a:latin typeface="Comic Sans MS"/>
                <a:cs typeface="Comic Sans MS"/>
              </a:rPr>
              <a:t>kaybı, artışı </a:t>
            </a:r>
            <a:r>
              <a:rPr sz="3200" b="1" spc="-5" dirty="0">
                <a:latin typeface="Comic Sans MS"/>
                <a:cs typeface="Comic Sans MS"/>
              </a:rPr>
              <a:t>veya değişimine </a:t>
            </a:r>
            <a:r>
              <a:rPr sz="3200" b="1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neden </a:t>
            </a:r>
            <a:r>
              <a:rPr sz="3200" dirty="0">
                <a:latin typeface="Comic Sans MS"/>
                <a:cs typeface="Comic Sans MS"/>
              </a:rPr>
              <a:t>olarak protein </a:t>
            </a:r>
            <a:r>
              <a:rPr sz="3200" spc="-5" dirty="0">
                <a:latin typeface="Comic Sans MS"/>
                <a:cs typeface="Comic Sans MS"/>
              </a:rPr>
              <a:t>polimorfizmi </a:t>
            </a:r>
            <a:r>
              <a:rPr sz="3200" dirty="0">
                <a:latin typeface="Comic Sans MS"/>
                <a:cs typeface="Comic Sans MS"/>
              </a:rPr>
              <a:t>şeklinde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fenotipe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yansıyabilirler.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739" y="1425066"/>
            <a:ext cx="46774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solidFill>
                  <a:srgbClr val="000000"/>
                </a:solidFill>
                <a:latin typeface="Comic Sans MS"/>
                <a:cs typeface="Comic Sans MS"/>
              </a:rPr>
              <a:t>Süt</a:t>
            </a:r>
            <a:r>
              <a:rPr sz="3200" b="0" spc="-3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omic Sans MS"/>
                <a:cs typeface="Comic Sans MS"/>
              </a:rPr>
              <a:t>protein</a:t>
            </a:r>
            <a:r>
              <a:rPr sz="3200" b="0" spc="-2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omic Sans MS"/>
                <a:cs typeface="Comic Sans MS"/>
              </a:rPr>
              <a:t>polimorfizmi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2010282"/>
            <a:ext cx="30645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Kazein</a:t>
            </a:r>
            <a:r>
              <a:rPr sz="3200" spc="-4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vb.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gibi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371600"/>
            <a:ext cx="7992745" cy="40684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3512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Protein </a:t>
            </a:r>
            <a:r>
              <a:rPr sz="3200" spc="-5" dirty="0">
                <a:latin typeface="Comic Sans MS"/>
                <a:cs typeface="Comic Sans MS"/>
              </a:rPr>
              <a:t>kodlanmayan bir bölgede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şekillenen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mutasyon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ise </a:t>
            </a:r>
            <a:r>
              <a:rPr sz="3200" dirty="0">
                <a:latin typeface="Comic Sans MS"/>
                <a:cs typeface="Comic Sans MS"/>
              </a:rPr>
              <a:t>genellikle </a:t>
            </a:r>
            <a:r>
              <a:rPr sz="3200" spc="-94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fenotipe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dirty="0" err="1">
                <a:latin typeface="Comic Sans MS"/>
                <a:cs typeface="Comic Sans MS"/>
              </a:rPr>
              <a:t>yansımaz</a:t>
            </a:r>
            <a:r>
              <a:rPr sz="3200" dirty="0" smtClean="0">
                <a:latin typeface="Comic Sans MS"/>
                <a:cs typeface="Comic Sans MS"/>
              </a:rPr>
              <a:t>.</a:t>
            </a:r>
            <a:endParaRPr lang="tr-TR" sz="3200" dirty="0" smtClean="0">
              <a:latin typeface="Comic Sans MS"/>
              <a:cs typeface="Comic Sans MS"/>
            </a:endParaRPr>
          </a:p>
          <a:p>
            <a:pPr marL="355600" marR="13512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endParaRPr sz="3200" dirty="0">
              <a:latin typeface="Comic Sans MS"/>
              <a:cs typeface="Comic Sans MS"/>
            </a:endParaRPr>
          </a:p>
          <a:p>
            <a:pPr marL="355600" marR="92964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Çeşitli ökaryot </a:t>
            </a:r>
            <a:r>
              <a:rPr sz="3200" spc="-5" dirty="0">
                <a:latin typeface="Comic Sans MS"/>
                <a:cs typeface="Comic Sans MS"/>
              </a:rPr>
              <a:t>türlerinde </a:t>
            </a:r>
            <a:r>
              <a:rPr sz="3200" b="1" dirty="0">
                <a:latin typeface="Comic Sans MS"/>
                <a:cs typeface="Comic Sans MS"/>
              </a:rPr>
              <a:t>protein </a:t>
            </a:r>
            <a:r>
              <a:rPr sz="3200" b="1" spc="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kodlanan</a:t>
            </a:r>
            <a:r>
              <a:rPr sz="3200" b="1" spc="-4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bölge</a:t>
            </a:r>
            <a:r>
              <a:rPr sz="3200" dirty="0">
                <a:latin typeface="Comic Sans MS"/>
                <a:cs typeface="Comic Sans MS"/>
              </a:rPr>
              <a:t>ler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tüm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genoma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göre</a:t>
            </a:r>
          </a:p>
          <a:p>
            <a:pPr marL="355600" marR="5080">
              <a:lnSpc>
                <a:spcPct val="100000"/>
              </a:lnSpc>
            </a:pPr>
            <a:r>
              <a:rPr sz="3200" b="1" dirty="0">
                <a:latin typeface="Comic Sans MS"/>
                <a:cs typeface="Comic Sans MS"/>
              </a:rPr>
              <a:t>%2-5</a:t>
            </a:r>
            <a:r>
              <a:rPr sz="3200" b="1" spc="-45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arasındadır,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geriye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kalan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intronlar </a:t>
            </a:r>
            <a:r>
              <a:rPr sz="3200" b="1" spc="-137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ve</a:t>
            </a:r>
            <a:r>
              <a:rPr sz="3200" b="1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intergenik</a:t>
            </a:r>
            <a:r>
              <a:rPr sz="3200" b="1" spc="-20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bölgelerdir.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5"/>
              </a:spcBef>
            </a:pPr>
            <a:r>
              <a:rPr dirty="0"/>
              <a:t>Polimorfizmin</a:t>
            </a:r>
            <a:r>
              <a:rPr spc="-25" dirty="0"/>
              <a:t> </a:t>
            </a:r>
            <a:r>
              <a:rPr spc="-5" dirty="0"/>
              <a:t>belirlenmesi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8540" y="1040739"/>
            <a:ext cx="3641090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dirty="0">
                <a:latin typeface="Comic Sans MS"/>
                <a:cs typeface="Comic Sans MS"/>
              </a:rPr>
              <a:t>Pr</a:t>
            </a:r>
            <a:r>
              <a:rPr sz="3200" b="1" spc="-10" dirty="0">
                <a:latin typeface="Comic Sans MS"/>
                <a:cs typeface="Comic Sans MS"/>
              </a:rPr>
              <a:t>o</a:t>
            </a:r>
            <a:r>
              <a:rPr sz="3200" b="1" spc="-5" dirty="0">
                <a:latin typeface="Comic Sans MS"/>
                <a:cs typeface="Comic Sans MS"/>
              </a:rPr>
              <a:t>tei</a:t>
            </a:r>
            <a:r>
              <a:rPr sz="3200" b="1" dirty="0">
                <a:latin typeface="Comic Sans MS"/>
                <a:cs typeface="Comic Sans MS"/>
              </a:rPr>
              <a:t>n</a:t>
            </a:r>
            <a:r>
              <a:rPr sz="3200" b="1" spc="-4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düzeyi</a:t>
            </a:r>
            <a:r>
              <a:rPr sz="3200" spc="5" dirty="0">
                <a:latin typeface="Comic Sans MS"/>
                <a:cs typeface="Comic Sans MS"/>
              </a:rPr>
              <a:t>n</a:t>
            </a:r>
            <a:r>
              <a:rPr sz="3200" spc="-5" dirty="0">
                <a:latin typeface="Comic Sans MS"/>
                <a:cs typeface="Comic Sans MS"/>
              </a:rPr>
              <a:t>de;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Jel</a:t>
            </a:r>
            <a:r>
              <a:rPr sz="3200" spc="-7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elektroforezi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742" y="1183297"/>
            <a:ext cx="7936865" cy="45135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latin typeface="Comic Sans MS"/>
                <a:cs typeface="Comic Sans MS"/>
              </a:rPr>
              <a:t>DNA</a:t>
            </a:r>
            <a:r>
              <a:rPr sz="3200" b="1" spc="-6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düzeyinde</a:t>
            </a:r>
            <a:endParaRPr sz="32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Comic Sans MS"/>
                <a:cs typeface="Comic Sans MS"/>
              </a:rPr>
              <a:t>PCR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+Jel</a:t>
            </a:r>
            <a:r>
              <a:rPr sz="3200" spc="-4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elektroforezi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DNA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dizileme</a:t>
            </a:r>
            <a:r>
              <a:rPr sz="3200" spc="-3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(sekans)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SNP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(tekli nükleotid polimorfizmi)</a:t>
            </a:r>
            <a:endParaRPr sz="3200">
              <a:latin typeface="Comic Sans MS"/>
              <a:cs typeface="Comic Sans MS"/>
            </a:endParaRPr>
          </a:p>
          <a:p>
            <a:pPr marL="355600" marR="79819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RFLP (Restriksiyon </a:t>
            </a:r>
            <a:r>
              <a:rPr sz="3200" dirty="0">
                <a:latin typeface="Comic Sans MS"/>
                <a:cs typeface="Comic Sans MS"/>
              </a:rPr>
              <a:t>parçacık uzunluk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polimorfizmi)</a:t>
            </a:r>
            <a:endParaRPr sz="3200">
              <a:latin typeface="Comic Sans MS"/>
              <a:cs typeface="Comic Sans MS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Mikrosatellit </a:t>
            </a:r>
            <a:r>
              <a:rPr sz="3200" spc="-5" dirty="0">
                <a:latin typeface="Comic Sans MS"/>
                <a:cs typeface="Comic Sans MS"/>
              </a:rPr>
              <a:t>(özellikle ebeveyn ve birey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ayrımı)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153" y="228041"/>
            <a:ext cx="8307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Polimeraz</a:t>
            </a:r>
            <a:r>
              <a:rPr sz="4000" spc="25" dirty="0"/>
              <a:t> </a:t>
            </a:r>
            <a:r>
              <a:rPr sz="4000" spc="-10" dirty="0"/>
              <a:t>Zincir</a:t>
            </a:r>
            <a:r>
              <a:rPr sz="4000" spc="40" dirty="0"/>
              <a:t> </a:t>
            </a:r>
            <a:r>
              <a:rPr sz="4000" spc="-10" dirty="0"/>
              <a:t>Reaksiyonu</a:t>
            </a:r>
            <a:r>
              <a:rPr sz="4000" spc="45" dirty="0"/>
              <a:t> </a:t>
            </a:r>
            <a:r>
              <a:rPr sz="4000" spc="-10" dirty="0"/>
              <a:t>(PCR)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304800" y="1219200"/>
            <a:ext cx="8610600" cy="45608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Comic Sans MS"/>
                <a:cs typeface="Comic Sans MS"/>
              </a:rPr>
              <a:t>Polimeraz </a:t>
            </a:r>
            <a:r>
              <a:rPr b="1" dirty="0">
                <a:latin typeface="Comic Sans MS"/>
                <a:cs typeface="Comic Sans MS"/>
              </a:rPr>
              <a:t>zincir </a:t>
            </a:r>
            <a:r>
              <a:rPr b="1" spc="-5" dirty="0">
                <a:latin typeface="Comic Sans MS"/>
                <a:cs typeface="Comic Sans MS"/>
              </a:rPr>
              <a:t>reaksiyonu (PCR), </a:t>
            </a:r>
            <a:r>
              <a:rPr b="1" dirty="0">
                <a:latin typeface="Comic Sans MS"/>
                <a:cs typeface="Comic Sans MS"/>
              </a:rPr>
              <a:t> </a:t>
            </a:r>
            <a:r>
              <a:rPr spc="-5" dirty="0"/>
              <a:t>ilgilenilen </a:t>
            </a:r>
            <a:r>
              <a:rPr dirty="0"/>
              <a:t>spesifik DNA </a:t>
            </a:r>
            <a:r>
              <a:rPr spc="-5" dirty="0"/>
              <a:t>dizilerinin, iki </a:t>
            </a:r>
            <a:r>
              <a:rPr spc="-944" dirty="0"/>
              <a:t> </a:t>
            </a:r>
            <a:r>
              <a:rPr dirty="0"/>
              <a:t>oligonükleotid primeri </a:t>
            </a:r>
            <a:r>
              <a:rPr spc="-5" dirty="0"/>
              <a:t>kullanılarak </a:t>
            </a:r>
            <a:r>
              <a:rPr dirty="0"/>
              <a:t> enzimatik olarak sentezlendiği </a:t>
            </a:r>
            <a:r>
              <a:rPr spc="-5" dirty="0"/>
              <a:t>bir </a:t>
            </a:r>
            <a:r>
              <a:rPr dirty="0"/>
              <a:t>in- </a:t>
            </a:r>
            <a:r>
              <a:rPr spc="-944" dirty="0"/>
              <a:t> </a:t>
            </a:r>
            <a:r>
              <a:rPr spc="-5" dirty="0"/>
              <a:t>vitro</a:t>
            </a:r>
            <a:r>
              <a:rPr spc="5" dirty="0"/>
              <a:t> </a:t>
            </a:r>
            <a:r>
              <a:rPr spc="-5" dirty="0"/>
              <a:t>moleküler biyoloji</a:t>
            </a:r>
            <a:r>
              <a:rPr spc="10" dirty="0"/>
              <a:t> </a:t>
            </a:r>
            <a:r>
              <a:rPr spc="-5" dirty="0" err="1"/>
              <a:t>tekniğidir</a:t>
            </a:r>
            <a:r>
              <a:rPr spc="-5" dirty="0" smtClean="0"/>
              <a:t>.</a:t>
            </a:r>
            <a:endParaRPr lang="tr-TR" spc="-5" dirty="0" smtClean="0"/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endParaRPr spc="-5" dirty="0"/>
          </a:p>
          <a:p>
            <a:pPr marL="355600" marR="338455" indent="-342900">
              <a:lnSpc>
                <a:spcPct val="100000"/>
              </a:lnSpc>
              <a:spcBef>
                <a:spcPts val="770"/>
              </a:spcBef>
            </a:pPr>
            <a:r>
              <a:rPr spc="-5" dirty="0"/>
              <a:t>1983 </a:t>
            </a:r>
            <a:r>
              <a:rPr dirty="0"/>
              <a:t>yılında </a:t>
            </a:r>
            <a:r>
              <a:rPr b="1" dirty="0">
                <a:solidFill>
                  <a:srgbClr val="7030A0"/>
                </a:solidFill>
                <a:latin typeface="Comic Sans MS"/>
                <a:cs typeface="Comic Sans MS"/>
              </a:rPr>
              <a:t>Kary Mullis </a:t>
            </a:r>
            <a:r>
              <a:rPr dirty="0"/>
              <a:t>tarafından </a:t>
            </a:r>
            <a:r>
              <a:rPr spc="5" dirty="0"/>
              <a:t> </a:t>
            </a:r>
            <a:r>
              <a:rPr spc="-5" dirty="0"/>
              <a:t>keşfedilmiş ve </a:t>
            </a:r>
            <a:r>
              <a:rPr dirty="0"/>
              <a:t>Mullis, </a:t>
            </a:r>
            <a:r>
              <a:rPr spc="-5" dirty="0"/>
              <a:t>bu keşfinden </a:t>
            </a:r>
            <a:r>
              <a:rPr dirty="0"/>
              <a:t> </a:t>
            </a:r>
            <a:r>
              <a:rPr spc="-5" dirty="0"/>
              <a:t>dolayı </a:t>
            </a:r>
            <a:r>
              <a:rPr b="1" spc="-5" dirty="0">
                <a:latin typeface="Comic Sans MS"/>
                <a:cs typeface="Comic Sans MS"/>
              </a:rPr>
              <a:t>kimya dalında Nobel </a:t>
            </a:r>
            <a:r>
              <a:rPr b="1" dirty="0">
                <a:latin typeface="Comic Sans MS"/>
                <a:cs typeface="Comic Sans MS"/>
              </a:rPr>
              <a:t>ödülünü </a:t>
            </a:r>
            <a:r>
              <a:rPr b="1" spc="-1375" dirty="0">
                <a:latin typeface="Comic Sans MS"/>
                <a:cs typeface="Comic Sans MS"/>
              </a:rPr>
              <a:t> </a:t>
            </a:r>
            <a:r>
              <a:rPr dirty="0"/>
              <a:t>kazanmıştır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201</Words>
  <Application>Microsoft Office PowerPoint</Application>
  <PresentationFormat>Ekran Gösterisi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Temel Genetik  Kavramlar-8</vt:lpstr>
      <vt:lpstr>POLİMORFİZM</vt:lpstr>
      <vt:lpstr>Slayt 3</vt:lpstr>
      <vt:lpstr>Slayt 4</vt:lpstr>
      <vt:lpstr>Süt protein polimorfizmi</vt:lpstr>
      <vt:lpstr>Slayt 6</vt:lpstr>
      <vt:lpstr>Polimorfizmin belirlenmesi</vt:lpstr>
      <vt:lpstr>Slayt 8</vt:lpstr>
      <vt:lpstr>Polimeraz Zincir Reaksiyonu (PCR)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dell</cp:lastModifiedBy>
  <cp:revision>13</cp:revision>
  <dcterms:created xsi:type="dcterms:W3CDTF">2021-10-19T09:43:06Z</dcterms:created>
  <dcterms:modified xsi:type="dcterms:W3CDTF">2021-11-05T10:18:11Z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2021-10-19T00:00:00Z</vt:filetime>
  </property>
</Properties>
</file>