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91158" y="133934"/>
            <a:ext cx="6961682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bg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12214"/>
            <a:ext cx="8072119" cy="4513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07585" y="4367225"/>
            <a:ext cx="424497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1465" marR="5080" indent="-2794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000000"/>
                </a:solidFill>
              </a:rPr>
              <a:t>Temel</a:t>
            </a:r>
            <a:r>
              <a:rPr sz="4800" spc="-85" dirty="0">
                <a:solidFill>
                  <a:srgbClr val="000000"/>
                </a:solidFill>
              </a:rPr>
              <a:t> </a:t>
            </a:r>
            <a:r>
              <a:rPr sz="4800" dirty="0">
                <a:solidFill>
                  <a:srgbClr val="000000"/>
                </a:solidFill>
              </a:rPr>
              <a:t>Genetik </a:t>
            </a:r>
            <a:r>
              <a:rPr sz="4800" spc="-2065" dirty="0">
                <a:solidFill>
                  <a:srgbClr val="000000"/>
                </a:solidFill>
              </a:rPr>
              <a:t> </a:t>
            </a:r>
            <a:r>
              <a:rPr sz="4800" spc="-5" dirty="0">
                <a:solidFill>
                  <a:srgbClr val="000000"/>
                </a:solidFill>
              </a:rPr>
              <a:t>Kavramlar-8</a:t>
            </a:r>
            <a:endParaRPr sz="4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Sağ Ok"/>
          <p:cNvSpPr/>
          <p:nvPr/>
        </p:nvSpPr>
        <p:spPr>
          <a:xfrm rot="19768634">
            <a:off x="3234602" y="3042256"/>
            <a:ext cx="2431999" cy="19810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Aşağı Ok"/>
          <p:cNvSpPr/>
          <p:nvPr/>
        </p:nvSpPr>
        <p:spPr>
          <a:xfrm>
            <a:off x="7467600" y="2743200"/>
            <a:ext cx="228600" cy="19812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11832" y="20523"/>
            <a:ext cx="572325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" dirty="0"/>
              <a:t>POLİMORFİZM</a:t>
            </a:r>
            <a:endParaRPr sz="6000"/>
          </a:p>
        </p:txBody>
      </p:sp>
      <p:sp>
        <p:nvSpPr>
          <p:cNvPr id="4" name="object 4"/>
          <p:cNvSpPr txBox="1"/>
          <p:nvPr/>
        </p:nvSpPr>
        <p:spPr>
          <a:xfrm>
            <a:off x="474065" y="1208913"/>
            <a:ext cx="7677784" cy="2952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omic Sans MS"/>
                <a:cs typeface="Comic Sans MS"/>
              </a:rPr>
              <a:t>Poli</a:t>
            </a:r>
            <a:r>
              <a:rPr sz="3200" spc="-1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ve</a:t>
            </a:r>
            <a:r>
              <a:rPr sz="3200" spc="-15" dirty="0">
                <a:latin typeface="Comic Sans MS"/>
                <a:cs typeface="Comic Sans MS"/>
              </a:rPr>
              <a:t> </a:t>
            </a:r>
            <a:r>
              <a:rPr sz="3200" dirty="0" err="1">
                <a:latin typeface="Comic Sans MS"/>
                <a:cs typeface="Comic Sans MS"/>
              </a:rPr>
              <a:t>morfizmos</a:t>
            </a:r>
            <a:r>
              <a:rPr sz="3200" spc="-5" dirty="0">
                <a:latin typeface="Comic Sans MS"/>
                <a:cs typeface="Comic Sans MS"/>
              </a:rPr>
              <a:t> </a:t>
            </a:r>
            <a:r>
              <a:rPr sz="3200" spc="-5" dirty="0" smtClean="0">
                <a:solidFill>
                  <a:srgbClr val="7030A0"/>
                </a:solidFill>
                <a:latin typeface="Comic Sans MS"/>
                <a:cs typeface="Comic Sans MS"/>
              </a:rPr>
              <a:t>=</a:t>
            </a:r>
            <a:r>
              <a:rPr lang="tr-TR" sz="3200" spc="-5" dirty="0" smtClean="0">
                <a:solidFill>
                  <a:srgbClr val="7030A0"/>
                </a:solidFill>
                <a:latin typeface="Comic Sans MS"/>
                <a:cs typeface="Comic Sans MS"/>
              </a:rPr>
              <a:t> </a:t>
            </a:r>
            <a:r>
              <a:rPr sz="3200" spc="-5" dirty="0" err="1" smtClean="0">
                <a:latin typeface="Comic Sans MS"/>
                <a:cs typeface="Comic Sans MS"/>
              </a:rPr>
              <a:t>çok</a:t>
            </a:r>
            <a:r>
              <a:rPr sz="3200" spc="10" dirty="0" smtClean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şekillilik</a:t>
            </a:r>
          </a:p>
          <a:p>
            <a:pPr marL="355600" marR="5080">
              <a:lnSpc>
                <a:spcPct val="100000"/>
              </a:lnSpc>
              <a:spcBef>
                <a:spcPts val="3840"/>
              </a:spcBef>
            </a:pPr>
            <a:r>
              <a:rPr sz="3200" spc="-5" dirty="0">
                <a:latin typeface="Comic Sans MS"/>
                <a:cs typeface="Comic Sans MS"/>
              </a:rPr>
              <a:t>Genetik </a:t>
            </a:r>
            <a:r>
              <a:rPr sz="3200" dirty="0">
                <a:latin typeface="Comic Sans MS"/>
                <a:cs typeface="Comic Sans MS"/>
              </a:rPr>
              <a:t>polimorfizm, </a:t>
            </a:r>
            <a:r>
              <a:rPr sz="3200" spc="-5" dirty="0">
                <a:latin typeface="Comic Sans MS"/>
                <a:cs typeface="Comic Sans MS"/>
              </a:rPr>
              <a:t>bir </a:t>
            </a:r>
            <a:r>
              <a:rPr sz="3200" dirty="0">
                <a:latin typeface="Comic Sans MS"/>
                <a:cs typeface="Comic Sans MS"/>
              </a:rPr>
              <a:t>popülasyonda, </a:t>
            </a:r>
            <a:r>
              <a:rPr sz="3200" spc="-944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farklı </a:t>
            </a:r>
            <a:r>
              <a:rPr sz="3200" dirty="0">
                <a:latin typeface="Comic Sans MS"/>
                <a:cs typeface="Comic Sans MS"/>
              </a:rPr>
              <a:t>allellere </a:t>
            </a:r>
            <a:r>
              <a:rPr sz="3200" spc="-5" dirty="0">
                <a:latin typeface="Comic Sans MS"/>
                <a:cs typeface="Comic Sans MS"/>
              </a:rPr>
              <a:t>bağlı olarak, </a:t>
            </a:r>
            <a:r>
              <a:rPr sz="3200" dirty="0">
                <a:latin typeface="Comic Sans MS"/>
                <a:cs typeface="Comic Sans MS"/>
              </a:rPr>
              <a:t>genetik </a:t>
            </a:r>
            <a:r>
              <a:rPr sz="3200" spc="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olarak </a:t>
            </a:r>
            <a:r>
              <a:rPr sz="3200" spc="-5" dirty="0">
                <a:latin typeface="Comic Sans MS"/>
                <a:cs typeface="Comic Sans MS"/>
              </a:rPr>
              <a:t>belirlenmiş </a:t>
            </a:r>
            <a:r>
              <a:rPr sz="3200" b="1" u="heavy" spc="-5" dirty="0">
                <a:solidFill>
                  <a:srgbClr val="015197"/>
                </a:solidFill>
                <a:uFill>
                  <a:solidFill>
                    <a:srgbClr val="015197"/>
                  </a:solidFill>
                </a:uFill>
                <a:latin typeface="Comic Sans MS"/>
                <a:cs typeface="Comic Sans MS"/>
              </a:rPr>
              <a:t>iki </a:t>
            </a:r>
            <a:r>
              <a:rPr sz="3200" b="1" u="heavy" dirty="0">
                <a:solidFill>
                  <a:srgbClr val="015197"/>
                </a:solidFill>
                <a:uFill>
                  <a:solidFill>
                    <a:srgbClr val="015197"/>
                  </a:solidFill>
                </a:uFill>
                <a:latin typeface="Comic Sans MS"/>
                <a:cs typeface="Comic Sans MS"/>
              </a:rPr>
              <a:t>ya da </a:t>
            </a:r>
            <a:r>
              <a:rPr sz="3200" b="1" u="heavy" spc="-5" dirty="0">
                <a:solidFill>
                  <a:srgbClr val="015197"/>
                </a:solidFill>
                <a:uFill>
                  <a:solidFill>
                    <a:srgbClr val="015197"/>
                  </a:solidFill>
                </a:uFill>
                <a:latin typeface="Comic Sans MS"/>
                <a:cs typeface="Comic Sans MS"/>
              </a:rPr>
              <a:t>daha </a:t>
            </a:r>
            <a:r>
              <a:rPr sz="3200" b="1" u="heavy" dirty="0">
                <a:solidFill>
                  <a:srgbClr val="015197"/>
                </a:solidFill>
                <a:uFill>
                  <a:solidFill>
                    <a:srgbClr val="015197"/>
                  </a:solidFill>
                </a:uFill>
                <a:latin typeface="Comic Sans MS"/>
                <a:cs typeface="Comic Sans MS"/>
              </a:rPr>
              <a:t>çok </a:t>
            </a:r>
            <a:r>
              <a:rPr sz="3200" b="1" spc="5" dirty="0">
                <a:solidFill>
                  <a:srgbClr val="015197"/>
                </a:solidFill>
                <a:latin typeface="Comic Sans MS"/>
                <a:cs typeface="Comic Sans MS"/>
              </a:rPr>
              <a:t> </a:t>
            </a:r>
            <a:r>
              <a:rPr sz="3200" b="1" u="heavy" spc="-5" dirty="0">
                <a:solidFill>
                  <a:srgbClr val="015197"/>
                </a:solidFill>
                <a:uFill>
                  <a:solidFill>
                    <a:srgbClr val="015197"/>
                  </a:solidFill>
                </a:uFill>
                <a:latin typeface="Comic Sans MS"/>
                <a:cs typeface="Comic Sans MS"/>
              </a:rPr>
              <a:t>alternatif fenotipin</a:t>
            </a:r>
            <a:r>
              <a:rPr sz="3200" b="1" u="heavy" spc="-15" dirty="0">
                <a:solidFill>
                  <a:srgbClr val="015197"/>
                </a:solidFill>
                <a:uFill>
                  <a:solidFill>
                    <a:srgbClr val="015197"/>
                  </a:solidFill>
                </a:uFill>
                <a:latin typeface="Comic Sans MS"/>
                <a:cs typeface="Comic Sans MS"/>
              </a:rPr>
              <a:t> </a:t>
            </a:r>
            <a:r>
              <a:rPr sz="3200" b="1" u="heavy" spc="-5" dirty="0">
                <a:solidFill>
                  <a:srgbClr val="015197"/>
                </a:solidFill>
                <a:uFill>
                  <a:solidFill>
                    <a:srgbClr val="015197"/>
                  </a:solidFill>
                </a:uFill>
                <a:latin typeface="Comic Sans MS"/>
                <a:cs typeface="Comic Sans MS"/>
              </a:rPr>
              <a:t>görülmesi</a:t>
            </a:r>
            <a:r>
              <a:rPr sz="3200" spc="-5" dirty="0">
                <a:latin typeface="Comic Sans MS"/>
                <a:cs typeface="Comic Sans MS"/>
              </a:rPr>
              <a:t>dir.</a:t>
            </a:r>
            <a:endParaRPr sz="32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5940" y="1612214"/>
            <a:ext cx="7378700" cy="20832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omic Sans MS"/>
                <a:cs typeface="Comic Sans MS"/>
              </a:rPr>
              <a:t>Polimorfizm</a:t>
            </a:r>
            <a:r>
              <a:rPr sz="320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denilebilmesi</a:t>
            </a:r>
            <a:r>
              <a:rPr sz="3200" spc="-1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için</a:t>
            </a:r>
            <a:r>
              <a:rPr sz="320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bir</a:t>
            </a:r>
            <a:r>
              <a:rPr sz="3200" spc="1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gen </a:t>
            </a:r>
            <a:r>
              <a:rPr sz="3200" spc="-94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lokusu </a:t>
            </a:r>
            <a:r>
              <a:rPr sz="3200" spc="-5" dirty="0">
                <a:latin typeface="Comic Sans MS"/>
                <a:cs typeface="Comic Sans MS"/>
              </a:rPr>
              <a:t>için,</a:t>
            </a:r>
            <a:r>
              <a:rPr sz="3200" dirty="0">
                <a:latin typeface="Comic Sans MS"/>
                <a:cs typeface="Comic Sans MS"/>
              </a:rPr>
              <a:t> nadir</a:t>
            </a:r>
            <a:r>
              <a:rPr sz="3200" spc="-1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alleller</a:t>
            </a:r>
            <a:r>
              <a:rPr sz="3200" dirty="0"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015197"/>
                </a:solidFill>
                <a:latin typeface="Comic Sans MS"/>
                <a:cs typeface="Comic Sans MS"/>
              </a:rPr>
              <a:t>en</a:t>
            </a:r>
            <a:r>
              <a:rPr sz="3200" b="1" dirty="0">
                <a:solidFill>
                  <a:srgbClr val="015197"/>
                </a:solidFill>
                <a:latin typeface="Comic Sans MS"/>
                <a:cs typeface="Comic Sans MS"/>
              </a:rPr>
              <a:t> </a:t>
            </a:r>
            <a:r>
              <a:rPr sz="3200" b="1" spc="-10" dirty="0">
                <a:solidFill>
                  <a:srgbClr val="015197"/>
                </a:solidFill>
                <a:latin typeface="Comic Sans MS"/>
                <a:cs typeface="Comic Sans MS"/>
              </a:rPr>
              <a:t>az</a:t>
            </a:r>
            <a:r>
              <a:rPr sz="3200" b="1" dirty="0">
                <a:solidFill>
                  <a:srgbClr val="015197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015197"/>
                </a:solidFill>
                <a:latin typeface="Comic Sans MS"/>
                <a:cs typeface="Comic Sans MS"/>
              </a:rPr>
              <a:t>%1 </a:t>
            </a:r>
            <a:r>
              <a:rPr sz="3200" b="1" dirty="0">
                <a:solidFill>
                  <a:srgbClr val="015197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015197"/>
                </a:solidFill>
                <a:latin typeface="Comic Sans MS"/>
                <a:cs typeface="Comic Sans MS"/>
              </a:rPr>
              <a:t>frekansına</a:t>
            </a:r>
            <a:r>
              <a:rPr sz="3200" b="1" spc="-20" dirty="0">
                <a:solidFill>
                  <a:srgbClr val="015197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sahip</a:t>
            </a:r>
            <a:r>
              <a:rPr sz="3200" spc="-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olmalıdır.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850" dirty="0">
              <a:latin typeface="Comic Sans MS"/>
              <a:cs typeface="Comic Sans MS"/>
            </a:endParaRPr>
          </a:p>
        </p:txBody>
      </p:sp>
      <p:sp>
        <p:nvSpPr>
          <p:cNvPr id="5" name="4 Oval"/>
          <p:cNvSpPr/>
          <p:nvPr/>
        </p:nvSpPr>
        <p:spPr>
          <a:xfrm>
            <a:off x="914400" y="4038600"/>
            <a:ext cx="27432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indent="-342900">
              <a:lnSpc>
                <a:spcPct val="100000"/>
              </a:lnSpc>
              <a:spcBef>
                <a:spcPts val="5"/>
              </a:spcBef>
              <a:tabLst>
                <a:tab pos="354965" algn="l"/>
                <a:tab pos="355600" algn="l"/>
              </a:tabLst>
            </a:pPr>
            <a:r>
              <a:rPr lang="tr-TR" sz="3200" b="1" spc="-5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Allel</a:t>
            </a:r>
            <a:r>
              <a:rPr lang="tr-TR" sz="3200" b="1" spc="-65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tr-TR" sz="32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???</a:t>
            </a:r>
            <a:endParaRPr lang="tr-TR" sz="32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1040739"/>
            <a:ext cx="8384540" cy="265938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015197"/>
                </a:solidFill>
                <a:latin typeface="Comic Sans MS"/>
                <a:cs typeface="Comic Sans MS"/>
              </a:rPr>
              <a:t>Mutasyonlar</a:t>
            </a:r>
            <a:r>
              <a:rPr sz="3200" spc="-25" dirty="0">
                <a:solidFill>
                  <a:srgbClr val="015197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15197"/>
                </a:solidFill>
                <a:latin typeface="Comic Sans MS"/>
                <a:cs typeface="Comic Sans MS"/>
              </a:rPr>
              <a:t>polimorfizmin</a:t>
            </a:r>
            <a:r>
              <a:rPr sz="3200" spc="20" dirty="0">
                <a:solidFill>
                  <a:srgbClr val="015197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15197"/>
                </a:solidFill>
                <a:latin typeface="Comic Sans MS"/>
                <a:cs typeface="Comic Sans MS"/>
              </a:rPr>
              <a:t>kaynağıdır.</a:t>
            </a:r>
            <a:endParaRPr sz="3200">
              <a:latin typeface="Comic Sans MS"/>
              <a:cs typeface="Comic Sans MS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omic Sans MS"/>
                <a:cs typeface="Comic Sans MS"/>
              </a:rPr>
              <a:t>Mutasyon protein </a:t>
            </a:r>
            <a:r>
              <a:rPr sz="3200" spc="-5" dirty="0">
                <a:latin typeface="Comic Sans MS"/>
                <a:cs typeface="Comic Sans MS"/>
              </a:rPr>
              <a:t>kodlanan bir </a:t>
            </a:r>
            <a:r>
              <a:rPr sz="3200" dirty="0">
                <a:latin typeface="Comic Sans MS"/>
                <a:cs typeface="Comic Sans MS"/>
              </a:rPr>
              <a:t>bölgedeyse </a:t>
            </a:r>
            <a:r>
              <a:rPr sz="3200" spc="-944" dirty="0">
                <a:latin typeface="Comic Sans MS"/>
                <a:cs typeface="Comic Sans MS"/>
              </a:rPr>
              <a:t> </a:t>
            </a:r>
            <a:r>
              <a:rPr sz="3200" b="1" spc="-5" dirty="0">
                <a:latin typeface="Comic Sans MS"/>
                <a:cs typeface="Comic Sans MS"/>
              </a:rPr>
              <a:t>fonksiyon </a:t>
            </a:r>
            <a:r>
              <a:rPr sz="3200" b="1" dirty="0">
                <a:latin typeface="Comic Sans MS"/>
                <a:cs typeface="Comic Sans MS"/>
              </a:rPr>
              <a:t>kaybı, artışı </a:t>
            </a:r>
            <a:r>
              <a:rPr sz="3200" b="1" spc="-5" dirty="0">
                <a:latin typeface="Comic Sans MS"/>
                <a:cs typeface="Comic Sans MS"/>
              </a:rPr>
              <a:t>veya değişimine </a:t>
            </a:r>
            <a:r>
              <a:rPr sz="3200" b="1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neden </a:t>
            </a:r>
            <a:r>
              <a:rPr sz="3200" dirty="0">
                <a:latin typeface="Comic Sans MS"/>
                <a:cs typeface="Comic Sans MS"/>
              </a:rPr>
              <a:t>olarak protein </a:t>
            </a:r>
            <a:r>
              <a:rPr sz="3200" spc="-5" dirty="0">
                <a:latin typeface="Comic Sans MS"/>
                <a:cs typeface="Comic Sans MS"/>
              </a:rPr>
              <a:t>polimorfizmi </a:t>
            </a:r>
            <a:r>
              <a:rPr sz="3200" dirty="0">
                <a:latin typeface="Comic Sans MS"/>
                <a:cs typeface="Comic Sans MS"/>
              </a:rPr>
              <a:t>şeklinde </a:t>
            </a:r>
            <a:r>
              <a:rPr sz="3200" spc="-944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fenotipe</a:t>
            </a:r>
            <a:r>
              <a:rPr sz="3200" spc="-1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yansıyabilirler.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8739" y="1425066"/>
            <a:ext cx="46774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5" dirty="0">
                <a:solidFill>
                  <a:srgbClr val="000000"/>
                </a:solidFill>
                <a:latin typeface="Comic Sans MS"/>
                <a:cs typeface="Comic Sans MS"/>
              </a:rPr>
              <a:t>Süt</a:t>
            </a:r>
            <a:r>
              <a:rPr sz="3200" b="0" spc="-3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3200" b="0" dirty="0">
                <a:solidFill>
                  <a:srgbClr val="000000"/>
                </a:solidFill>
                <a:latin typeface="Comic Sans MS"/>
                <a:cs typeface="Comic Sans MS"/>
              </a:rPr>
              <a:t>protein</a:t>
            </a:r>
            <a:r>
              <a:rPr sz="3200" b="0" spc="-2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3200" b="0" dirty="0">
                <a:solidFill>
                  <a:srgbClr val="000000"/>
                </a:solidFill>
                <a:latin typeface="Comic Sans MS"/>
                <a:cs typeface="Comic Sans MS"/>
              </a:rPr>
              <a:t>polimorfizmi</a:t>
            </a:r>
            <a:endParaRPr sz="3200" dirty="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39" y="2010282"/>
            <a:ext cx="30645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omic Sans MS"/>
                <a:cs typeface="Comic Sans MS"/>
              </a:rPr>
              <a:t>Kazein</a:t>
            </a:r>
            <a:r>
              <a:rPr sz="3200" spc="-4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vb.</a:t>
            </a:r>
            <a:r>
              <a:rPr sz="3200" spc="-2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gibi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1371600"/>
            <a:ext cx="7992745" cy="406842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3512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omic Sans MS"/>
                <a:cs typeface="Comic Sans MS"/>
              </a:rPr>
              <a:t>Protein </a:t>
            </a:r>
            <a:r>
              <a:rPr sz="3200" spc="-5" dirty="0">
                <a:latin typeface="Comic Sans MS"/>
                <a:cs typeface="Comic Sans MS"/>
              </a:rPr>
              <a:t>kodlanmayan bir bölgede </a:t>
            </a:r>
            <a:r>
              <a:rPr sz="320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şekillenen</a:t>
            </a:r>
            <a:r>
              <a:rPr sz="3200" spc="-1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mutasyon</a:t>
            </a:r>
            <a:r>
              <a:rPr sz="320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ise </a:t>
            </a:r>
            <a:r>
              <a:rPr sz="3200" dirty="0">
                <a:latin typeface="Comic Sans MS"/>
                <a:cs typeface="Comic Sans MS"/>
              </a:rPr>
              <a:t>genellikle </a:t>
            </a:r>
            <a:r>
              <a:rPr sz="3200" spc="-94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fenotipe</a:t>
            </a:r>
            <a:r>
              <a:rPr sz="3200" spc="-25" dirty="0">
                <a:latin typeface="Comic Sans MS"/>
                <a:cs typeface="Comic Sans MS"/>
              </a:rPr>
              <a:t> </a:t>
            </a:r>
            <a:r>
              <a:rPr sz="3200" dirty="0" err="1">
                <a:latin typeface="Comic Sans MS"/>
                <a:cs typeface="Comic Sans MS"/>
              </a:rPr>
              <a:t>yansımaz</a:t>
            </a:r>
            <a:r>
              <a:rPr sz="3200" dirty="0" smtClean="0">
                <a:latin typeface="Comic Sans MS"/>
                <a:cs typeface="Comic Sans MS"/>
              </a:rPr>
              <a:t>.</a:t>
            </a:r>
            <a:endParaRPr lang="tr-TR" sz="3200" dirty="0" smtClean="0">
              <a:latin typeface="Comic Sans MS"/>
              <a:cs typeface="Comic Sans MS"/>
            </a:endParaRPr>
          </a:p>
          <a:p>
            <a:pPr marL="355600" marR="1351280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  <a:tab pos="355600" algn="l"/>
              </a:tabLst>
            </a:pPr>
            <a:endParaRPr sz="3200" dirty="0">
              <a:latin typeface="Comic Sans MS"/>
              <a:cs typeface="Comic Sans MS"/>
            </a:endParaRPr>
          </a:p>
          <a:p>
            <a:pPr marL="355600" marR="92964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omic Sans MS"/>
                <a:cs typeface="Comic Sans MS"/>
              </a:rPr>
              <a:t>Çeşitli ökaryot </a:t>
            </a:r>
            <a:r>
              <a:rPr sz="3200" spc="-5" dirty="0">
                <a:latin typeface="Comic Sans MS"/>
                <a:cs typeface="Comic Sans MS"/>
              </a:rPr>
              <a:t>türlerinde </a:t>
            </a:r>
            <a:r>
              <a:rPr sz="3200" b="1" dirty="0">
                <a:latin typeface="Comic Sans MS"/>
                <a:cs typeface="Comic Sans MS"/>
              </a:rPr>
              <a:t>protein </a:t>
            </a:r>
            <a:r>
              <a:rPr sz="3200" b="1" spc="5" dirty="0">
                <a:latin typeface="Comic Sans MS"/>
                <a:cs typeface="Comic Sans MS"/>
              </a:rPr>
              <a:t> </a:t>
            </a:r>
            <a:r>
              <a:rPr sz="3200" b="1" spc="-5" dirty="0">
                <a:latin typeface="Comic Sans MS"/>
                <a:cs typeface="Comic Sans MS"/>
              </a:rPr>
              <a:t>kodlanan</a:t>
            </a:r>
            <a:r>
              <a:rPr sz="3200" b="1" spc="-45" dirty="0">
                <a:latin typeface="Comic Sans MS"/>
                <a:cs typeface="Comic Sans MS"/>
              </a:rPr>
              <a:t> </a:t>
            </a:r>
            <a:r>
              <a:rPr sz="3200" b="1" dirty="0">
                <a:latin typeface="Comic Sans MS"/>
                <a:cs typeface="Comic Sans MS"/>
              </a:rPr>
              <a:t>bölge</a:t>
            </a:r>
            <a:r>
              <a:rPr sz="3200" dirty="0">
                <a:latin typeface="Comic Sans MS"/>
                <a:cs typeface="Comic Sans MS"/>
              </a:rPr>
              <a:t>ler</a:t>
            </a:r>
            <a:r>
              <a:rPr sz="3200" spc="-1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tüm</a:t>
            </a:r>
            <a:r>
              <a:rPr sz="3200" spc="-1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genoma</a:t>
            </a:r>
            <a:r>
              <a:rPr sz="3200" spc="-1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göre</a:t>
            </a:r>
          </a:p>
          <a:p>
            <a:pPr marL="355600" marR="5080">
              <a:lnSpc>
                <a:spcPct val="100000"/>
              </a:lnSpc>
            </a:pPr>
            <a:r>
              <a:rPr sz="3200" b="1" dirty="0">
                <a:latin typeface="Comic Sans MS"/>
                <a:cs typeface="Comic Sans MS"/>
              </a:rPr>
              <a:t>%2-5</a:t>
            </a:r>
            <a:r>
              <a:rPr sz="3200" b="1" spc="-45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arasındadır,</a:t>
            </a:r>
            <a:r>
              <a:rPr sz="3200" spc="-2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geriye</a:t>
            </a:r>
            <a:r>
              <a:rPr sz="3200" spc="-1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kalan</a:t>
            </a:r>
            <a:r>
              <a:rPr sz="3200" spc="-25" dirty="0">
                <a:latin typeface="Comic Sans MS"/>
                <a:cs typeface="Comic Sans MS"/>
              </a:rPr>
              <a:t> </a:t>
            </a:r>
            <a:r>
              <a:rPr sz="3200" b="1" spc="-5" dirty="0">
                <a:latin typeface="Comic Sans MS"/>
                <a:cs typeface="Comic Sans MS"/>
              </a:rPr>
              <a:t>intronlar </a:t>
            </a:r>
            <a:r>
              <a:rPr sz="3200" b="1" spc="-1375" dirty="0">
                <a:latin typeface="Comic Sans MS"/>
                <a:cs typeface="Comic Sans MS"/>
              </a:rPr>
              <a:t> </a:t>
            </a:r>
            <a:r>
              <a:rPr sz="3200" b="1" spc="-5" dirty="0">
                <a:latin typeface="Comic Sans MS"/>
                <a:cs typeface="Comic Sans MS"/>
              </a:rPr>
              <a:t>ve</a:t>
            </a:r>
            <a:r>
              <a:rPr sz="3200" b="1" dirty="0">
                <a:latin typeface="Comic Sans MS"/>
                <a:cs typeface="Comic Sans MS"/>
              </a:rPr>
              <a:t> </a:t>
            </a:r>
            <a:r>
              <a:rPr sz="3200" b="1" spc="-5" dirty="0">
                <a:latin typeface="Comic Sans MS"/>
                <a:cs typeface="Comic Sans MS"/>
              </a:rPr>
              <a:t>intergenik</a:t>
            </a:r>
            <a:r>
              <a:rPr sz="3200" b="1" spc="-20" dirty="0">
                <a:latin typeface="Comic Sans MS"/>
                <a:cs typeface="Comic Sans MS"/>
              </a:rPr>
              <a:t> </a:t>
            </a:r>
            <a:r>
              <a:rPr sz="3200" b="1" spc="-5" dirty="0">
                <a:latin typeface="Comic Sans MS"/>
                <a:cs typeface="Comic Sans MS"/>
              </a:rPr>
              <a:t>bölgelerdir.</a:t>
            </a:r>
            <a:endParaRPr sz="32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5"/>
              </a:spcBef>
            </a:pPr>
            <a:r>
              <a:rPr dirty="0"/>
              <a:t>Polimorfizmin</a:t>
            </a:r>
            <a:r>
              <a:rPr spc="-25" dirty="0"/>
              <a:t> </a:t>
            </a:r>
            <a:r>
              <a:rPr spc="-5" dirty="0"/>
              <a:t>belirlenmesi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8540" y="1040739"/>
            <a:ext cx="3641090" cy="119634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200" b="1" dirty="0">
                <a:latin typeface="Comic Sans MS"/>
                <a:cs typeface="Comic Sans MS"/>
              </a:rPr>
              <a:t>Pr</a:t>
            </a:r>
            <a:r>
              <a:rPr sz="3200" b="1" spc="-10" dirty="0">
                <a:latin typeface="Comic Sans MS"/>
                <a:cs typeface="Comic Sans MS"/>
              </a:rPr>
              <a:t>o</a:t>
            </a:r>
            <a:r>
              <a:rPr sz="3200" b="1" spc="-5" dirty="0">
                <a:latin typeface="Comic Sans MS"/>
                <a:cs typeface="Comic Sans MS"/>
              </a:rPr>
              <a:t>tei</a:t>
            </a:r>
            <a:r>
              <a:rPr sz="3200" b="1" dirty="0">
                <a:latin typeface="Comic Sans MS"/>
                <a:cs typeface="Comic Sans MS"/>
              </a:rPr>
              <a:t>n</a:t>
            </a:r>
            <a:r>
              <a:rPr sz="3200" b="1" spc="-42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düzeyi</a:t>
            </a:r>
            <a:r>
              <a:rPr sz="3200" spc="5" dirty="0">
                <a:latin typeface="Comic Sans MS"/>
                <a:cs typeface="Comic Sans MS"/>
              </a:rPr>
              <a:t>n</a:t>
            </a:r>
            <a:r>
              <a:rPr sz="3200" spc="-5" dirty="0">
                <a:latin typeface="Comic Sans MS"/>
                <a:cs typeface="Comic Sans MS"/>
              </a:rPr>
              <a:t>de;</a:t>
            </a:r>
            <a:endParaRPr sz="32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omic Sans MS"/>
                <a:cs typeface="Comic Sans MS"/>
              </a:rPr>
              <a:t>Jel</a:t>
            </a:r>
            <a:r>
              <a:rPr sz="3200" spc="-7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elektroforezi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02742" y="1183297"/>
            <a:ext cx="7936865" cy="451358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sz="3200" b="1" dirty="0">
                <a:latin typeface="Comic Sans MS"/>
                <a:cs typeface="Comic Sans MS"/>
              </a:rPr>
              <a:t>DNA</a:t>
            </a:r>
            <a:r>
              <a:rPr sz="3200" b="1" spc="-60" dirty="0">
                <a:latin typeface="Comic Sans MS"/>
                <a:cs typeface="Comic Sans MS"/>
              </a:rPr>
              <a:t> </a:t>
            </a:r>
            <a:r>
              <a:rPr sz="3200" b="1" dirty="0">
                <a:latin typeface="Comic Sans MS"/>
                <a:cs typeface="Comic Sans MS"/>
              </a:rPr>
              <a:t>düzeyinde</a:t>
            </a:r>
            <a:endParaRPr sz="32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3200" dirty="0">
                <a:latin typeface="Comic Sans MS"/>
                <a:cs typeface="Comic Sans MS"/>
              </a:rPr>
              <a:t>PCR</a:t>
            </a:r>
            <a:r>
              <a:rPr sz="3200" spc="-2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+Jel</a:t>
            </a:r>
            <a:r>
              <a:rPr sz="3200" spc="-4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elektroforezi</a:t>
            </a:r>
            <a:endParaRPr sz="32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omic Sans MS"/>
                <a:cs typeface="Comic Sans MS"/>
              </a:rPr>
              <a:t>DNA</a:t>
            </a:r>
            <a:r>
              <a:rPr sz="3200" spc="-2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dizileme</a:t>
            </a:r>
            <a:r>
              <a:rPr sz="3200" spc="-3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(sekans)</a:t>
            </a:r>
            <a:endParaRPr sz="32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omic Sans MS"/>
                <a:cs typeface="Comic Sans MS"/>
              </a:rPr>
              <a:t>SNP</a:t>
            </a:r>
            <a:r>
              <a:rPr sz="3200" spc="-1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(tekli nükleotid polimorfizmi)</a:t>
            </a:r>
            <a:endParaRPr sz="3200">
              <a:latin typeface="Comic Sans MS"/>
              <a:cs typeface="Comic Sans MS"/>
            </a:endParaRPr>
          </a:p>
          <a:p>
            <a:pPr marL="355600" marR="798195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omic Sans MS"/>
                <a:cs typeface="Comic Sans MS"/>
              </a:rPr>
              <a:t>RFLP (Restriksiyon </a:t>
            </a:r>
            <a:r>
              <a:rPr sz="3200" dirty="0">
                <a:latin typeface="Comic Sans MS"/>
                <a:cs typeface="Comic Sans MS"/>
              </a:rPr>
              <a:t>parçacık uzunluk </a:t>
            </a:r>
            <a:r>
              <a:rPr sz="3200" spc="-944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polimorfizmi)</a:t>
            </a:r>
            <a:endParaRPr sz="3200">
              <a:latin typeface="Comic Sans MS"/>
              <a:cs typeface="Comic Sans MS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omic Sans MS"/>
                <a:cs typeface="Comic Sans MS"/>
              </a:rPr>
              <a:t>Mikrosatellit </a:t>
            </a:r>
            <a:r>
              <a:rPr sz="3200" spc="-5" dirty="0">
                <a:latin typeface="Comic Sans MS"/>
                <a:cs typeface="Comic Sans MS"/>
              </a:rPr>
              <a:t>(özellikle ebeveyn ve birey </a:t>
            </a:r>
            <a:r>
              <a:rPr sz="3200" spc="-944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ayrımı)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6153" y="228041"/>
            <a:ext cx="83077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Polimeraz</a:t>
            </a:r>
            <a:r>
              <a:rPr sz="4000" spc="25" dirty="0"/>
              <a:t> </a:t>
            </a:r>
            <a:r>
              <a:rPr sz="4000" spc="-10" dirty="0"/>
              <a:t>Zincir</a:t>
            </a:r>
            <a:r>
              <a:rPr sz="4000" spc="40" dirty="0"/>
              <a:t> </a:t>
            </a:r>
            <a:r>
              <a:rPr sz="4000" spc="-10" dirty="0"/>
              <a:t>Reaksiyonu</a:t>
            </a:r>
            <a:r>
              <a:rPr sz="4000" spc="45" dirty="0"/>
              <a:t> </a:t>
            </a:r>
            <a:r>
              <a:rPr sz="4000" spc="-10" dirty="0"/>
              <a:t>(PCR)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8610600" cy="45608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latin typeface="Comic Sans MS"/>
                <a:cs typeface="Comic Sans MS"/>
              </a:rPr>
              <a:t>Polimeraz </a:t>
            </a:r>
            <a:r>
              <a:rPr b="1" dirty="0">
                <a:latin typeface="Comic Sans MS"/>
                <a:cs typeface="Comic Sans MS"/>
              </a:rPr>
              <a:t>zincir </a:t>
            </a:r>
            <a:r>
              <a:rPr b="1" spc="-5" dirty="0">
                <a:latin typeface="Comic Sans MS"/>
                <a:cs typeface="Comic Sans MS"/>
              </a:rPr>
              <a:t>reaksiyonu (PCR), </a:t>
            </a:r>
            <a:r>
              <a:rPr b="1" dirty="0">
                <a:latin typeface="Comic Sans MS"/>
                <a:cs typeface="Comic Sans MS"/>
              </a:rPr>
              <a:t> </a:t>
            </a:r>
            <a:r>
              <a:rPr spc="-5" dirty="0"/>
              <a:t>ilgilenilen </a:t>
            </a:r>
            <a:r>
              <a:rPr dirty="0"/>
              <a:t>spesifik DNA </a:t>
            </a:r>
            <a:r>
              <a:rPr spc="-5" dirty="0"/>
              <a:t>dizilerinin, iki </a:t>
            </a:r>
            <a:r>
              <a:rPr spc="-944" dirty="0"/>
              <a:t> </a:t>
            </a:r>
            <a:r>
              <a:rPr dirty="0"/>
              <a:t>oligonükleotid primeri </a:t>
            </a:r>
            <a:r>
              <a:rPr spc="-5" dirty="0"/>
              <a:t>kullanılarak </a:t>
            </a:r>
            <a:r>
              <a:rPr dirty="0"/>
              <a:t> enzimatik olarak sentezlendiği </a:t>
            </a:r>
            <a:r>
              <a:rPr spc="-5" dirty="0"/>
              <a:t>bir </a:t>
            </a:r>
            <a:r>
              <a:rPr dirty="0"/>
              <a:t>in- </a:t>
            </a:r>
            <a:r>
              <a:rPr spc="-944" dirty="0"/>
              <a:t> </a:t>
            </a:r>
            <a:r>
              <a:rPr spc="-5" dirty="0"/>
              <a:t>vitro</a:t>
            </a:r>
            <a:r>
              <a:rPr spc="5" dirty="0"/>
              <a:t> </a:t>
            </a:r>
            <a:r>
              <a:rPr spc="-5" dirty="0"/>
              <a:t>moleküler biyoloji</a:t>
            </a:r>
            <a:r>
              <a:rPr spc="10" dirty="0"/>
              <a:t> </a:t>
            </a:r>
            <a:r>
              <a:rPr spc="-5" dirty="0" err="1"/>
              <a:t>tekniğidir</a:t>
            </a:r>
            <a:r>
              <a:rPr spc="-5" dirty="0" smtClean="0"/>
              <a:t>.</a:t>
            </a:r>
            <a:endParaRPr lang="tr-TR" spc="-5" dirty="0" smtClean="0"/>
          </a:p>
          <a:p>
            <a:pPr marL="355600" marR="5080" indent="-342900">
              <a:lnSpc>
                <a:spcPct val="100000"/>
              </a:lnSpc>
              <a:spcBef>
                <a:spcPts val="105"/>
              </a:spcBef>
            </a:pPr>
            <a:endParaRPr spc="-5" dirty="0"/>
          </a:p>
          <a:p>
            <a:pPr marL="355600" marR="338455" indent="-342900">
              <a:lnSpc>
                <a:spcPct val="100000"/>
              </a:lnSpc>
              <a:spcBef>
                <a:spcPts val="770"/>
              </a:spcBef>
            </a:pPr>
            <a:r>
              <a:rPr spc="-5" dirty="0"/>
              <a:t>1983 </a:t>
            </a:r>
            <a:r>
              <a:rPr dirty="0"/>
              <a:t>yılında </a:t>
            </a:r>
            <a:r>
              <a:rPr b="1" dirty="0">
                <a:solidFill>
                  <a:srgbClr val="7030A0"/>
                </a:solidFill>
                <a:latin typeface="Comic Sans MS"/>
                <a:cs typeface="Comic Sans MS"/>
              </a:rPr>
              <a:t>Kary Mullis </a:t>
            </a:r>
            <a:r>
              <a:rPr dirty="0"/>
              <a:t>tarafından </a:t>
            </a:r>
            <a:r>
              <a:rPr spc="5" dirty="0"/>
              <a:t> </a:t>
            </a:r>
            <a:r>
              <a:rPr spc="-5" dirty="0"/>
              <a:t>keşfedilmiş ve </a:t>
            </a:r>
            <a:r>
              <a:rPr dirty="0"/>
              <a:t>Mullis, </a:t>
            </a:r>
            <a:r>
              <a:rPr spc="-5" dirty="0"/>
              <a:t>bu keşfinden </a:t>
            </a:r>
            <a:r>
              <a:rPr dirty="0"/>
              <a:t> </a:t>
            </a:r>
            <a:r>
              <a:rPr spc="-5" dirty="0"/>
              <a:t>dolayı </a:t>
            </a:r>
            <a:r>
              <a:rPr b="1" spc="-5" dirty="0">
                <a:latin typeface="Comic Sans MS"/>
                <a:cs typeface="Comic Sans MS"/>
              </a:rPr>
              <a:t>kimya dalında Nobel </a:t>
            </a:r>
            <a:r>
              <a:rPr b="1" dirty="0">
                <a:latin typeface="Comic Sans MS"/>
                <a:cs typeface="Comic Sans MS"/>
              </a:rPr>
              <a:t>ödülünü </a:t>
            </a:r>
            <a:r>
              <a:rPr b="1" spc="-1375" dirty="0">
                <a:latin typeface="Comic Sans MS"/>
                <a:cs typeface="Comic Sans MS"/>
              </a:rPr>
              <a:t> </a:t>
            </a:r>
            <a:r>
              <a:rPr dirty="0"/>
              <a:t>kazanmıştır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201</Words>
  <Application>Microsoft Office PowerPoint</Application>
  <PresentationFormat>Ekran Gösterisi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Office Theme</vt:lpstr>
      <vt:lpstr>Temel Genetik  Kavramlar-8</vt:lpstr>
      <vt:lpstr>POLİMORFİZM</vt:lpstr>
      <vt:lpstr>Slayt 3</vt:lpstr>
      <vt:lpstr>Slayt 4</vt:lpstr>
      <vt:lpstr>Süt protein polimorfizmi</vt:lpstr>
      <vt:lpstr>Slayt 6</vt:lpstr>
      <vt:lpstr>Polimorfizmin belirlenmesi</vt:lpstr>
      <vt:lpstr>Slayt 8</vt:lpstr>
      <vt:lpstr>Polimeraz Zincir Reaksiyonu (PCR)</vt:lpstr>
      <vt:lpstr>Slayt 10</vt:lpstr>
      <vt:lpstr>Slayt 11</vt:lpstr>
      <vt:lpstr>Slayt 12</vt:lpstr>
      <vt:lpstr>Slayt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dell</cp:lastModifiedBy>
  <cp:revision>13</cp:revision>
  <dcterms:created xsi:type="dcterms:W3CDTF">2021-10-19T09:43:06Z</dcterms:created>
  <dcterms:modified xsi:type="dcterms:W3CDTF">2021-11-05T10:18:11Z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2015-10-16T00:00:00Z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2021-10-19T00:00:00Z</vt:filetime>
  </property>
</Properties>
</file>