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23D4B-3BB9-4B6E-B875-6B8AE6B568C4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20104-E7AA-4A9C-AA02-14C0BE26874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1F730-393F-4642-8DEC-41897DEB2349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14AEB-27B4-4739-AD59-90D3A6FB4AF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B3BB1F-2E36-449E-BCEC-08FFDDE0C8F2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A6566D-84DE-48B1-BF79-284C72131D5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B191B-C149-4EAC-B3CD-4B22E1F76386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57679-377F-498A-ABE8-FAD70DA18652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01AD3-7373-4F2D-9325-7FC878C0D7CD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2DE5B1-72FC-4D30-B4A0-9B993C90A19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3218C-BA5D-407A-8A52-50BD75B27CB6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06529-42AD-4BD3-A3FE-16DCBF235F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D1197-76F5-4C45-9A0F-5CB541709EC7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1A66CE-A2B6-4A0B-84DA-D9D7327D0805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A6A64-DC99-45BC-8957-DE1A58287300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8CE79F-3FF0-4A8F-93E4-A4430752298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92F60A-489A-4D51-AEF6-9B8E2472D55D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D6312-5F52-449B-937B-65EE500898A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85769-96BB-4C89-961B-BC44806B3369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2CBE0-F789-4DD4-8D5D-1BE4EE03AD5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8 Tek Köşesi Kesik ve Yuvarlatılmış Dikdörtgen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11 Dik Üçgen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479BA-3B95-4EF4-9DA8-486AE5F6E31F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33CD0-A723-4413-84E7-B98FDB6208D6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  <a:endParaRPr lang="en-US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742C93A-28AA-445A-B7E1-CF0755819370}" type="datetimeFigureOut">
              <a:rPr lang="tr-TR"/>
              <a:pPr>
                <a:defRPr/>
              </a:pPr>
              <a:t>12.03.2014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BB2FBE-4FD6-4720-963B-00B96D66223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74" r:id="rId9"/>
    <p:sldLayoutId id="2147483665" r:id="rId10"/>
    <p:sldLayoutId id="214748366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775" cy="18288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tr-TR" dirty="0"/>
          </a:p>
        </p:txBody>
      </p:sp>
      <p:sp>
        <p:nvSpPr>
          <p:cNvPr id="13314" name="2 Alt Başlık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tr-TR" smtClean="0"/>
              <a:t>DOÇ.DR.PERİCAN BAYAR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253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Dış dünyada gördüğümüz, düşündüğümüz, duyduğumuz her şey GİZLİ BENLİĞE taşınır. Bazıları unutur veya BİLİNMEYEN BENLİĞE taşınır.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355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Bazı deneyimler ise bilinçdışı alışkanlıklarımızı etkiler ve KÖR BENLİĞE geçer.</a:t>
            </a:r>
            <a:r>
              <a:rPr lang="tr-TR" smtClean="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457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Bazı şeyleri ise hatırlar ama asla açığa vurmayız sadece GİZLİ BENLİKTE kalır.</a:t>
            </a:r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Farkına vardığımız bazı şeyleri ise söyler ve böylece AÇIK BENLİĞE göndeririz.</a:t>
            </a:r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560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Dünyada nasıl bir işlev gösterdiğimize ilişkin bir iç</a:t>
            </a:r>
            <a:r>
              <a:rPr lang="tr-TR" smtClean="0">
                <a:latin typeface="Arial" charset="0"/>
              </a:rPr>
              <a:t> </a:t>
            </a:r>
            <a:r>
              <a:rPr lang="tr-TR" smtClean="0"/>
              <a:t>görü kazandığımızda ise bunu KÖR BENLİKTEN GİZLİ BENLİĞE AKTARIRIZ.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latin typeface="Arial" charset="0"/>
              </a:rPr>
              <a:t>      </a:t>
            </a:r>
          </a:p>
        </p:txBody>
      </p:sp>
      <p:sp>
        <p:nvSpPr>
          <p:cNvPr id="2662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İç görüyü başkalarıyla paylaşmak ise onu AÇIK BENLİĞE aktarır.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KENDİNİ AÇMANIN ÖDÜLLERİ</a:t>
            </a:r>
          </a:p>
        </p:txBody>
      </p:sp>
      <p:sp>
        <p:nvSpPr>
          <p:cNvPr id="2765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dirty="0" smtClean="0">
                <a:latin typeface="Arial" charset="0"/>
              </a:rPr>
              <a:t>   </a:t>
            </a:r>
            <a:r>
              <a:rPr lang="tr-TR" dirty="0" smtClean="0"/>
              <a:t>Kim olduğunuzu tam olarak ortaya çıkarmak z</a:t>
            </a:r>
            <a:r>
              <a:rPr lang="tr-TR" dirty="0" smtClean="0">
                <a:latin typeface="Arial" charset="0"/>
              </a:rPr>
              <a:t>o</a:t>
            </a:r>
            <a:r>
              <a:rPr lang="tr-TR" dirty="0" smtClean="0"/>
              <a:t>r iştir. Kendini açma</a:t>
            </a:r>
            <a:r>
              <a:rPr lang="tr-TR" dirty="0" smtClean="0">
                <a:latin typeface="Arial" charset="0"/>
              </a:rPr>
              <a:t>n</a:t>
            </a:r>
            <a:r>
              <a:rPr lang="tr-TR" dirty="0" smtClean="0"/>
              <a:t>ı</a:t>
            </a:r>
            <a:r>
              <a:rPr lang="tr-TR" dirty="0" smtClean="0">
                <a:latin typeface="Arial" charset="0"/>
              </a:rPr>
              <a:t>n</a:t>
            </a:r>
            <a:r>
              <a:rPr lang="tr-TR" dirty="0" smtClean="0"/>
              <a:t>, </a:t>
            </a:r>
            <a:r>
              <a:rPr lang="tr-TR" dirty="0" smtClean="0"/>
              <a:t>güçlüklerini </a:t>
            </a:r>
            <a:r>
              <a:rPr lang="tr-TR" dirty="0" smtClean="0"/>
              <a:t>katlanmaya değer kılan bazı şeyler şunlardır.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867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Wingdings 2" pitchFamily="18" charset="2"/>
              <a:buAutoNum type="alphaUcParenR"/>
            </a:pPr>
            <a:r>
              <a:rPr lang="tr-TR" smtClean="0"/>
              <a:t>ARTAN KENDİLİK BİLGİSİ:</a:t>
            </a:r>
          </a:p>
          <a:p>
            <a:pPr marL="514350" indent="-514350"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   </a:t>
            </a:r>
            <a:r>
              <a:rPr lang="tr-TR" smtClean="0"/>
              <a:t>Başka birinin sizi anlamasını sağlama süreci, açıklık getirme, tanımlama, ayrıntılandırma ve sonuçlar çıkarmayı gerektirir. Düşünce ve duygularınız siz onları sözcüklere dökene kadar belirsizdir.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969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/>
              <a:t>B) DAHA YAKIN KİŞİSEL İLİŞKİLER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Kendiniz</a:t>
            </a:r>
            <a:r>
              <a:rPr lang="tr-TR" smtClean="0">
                <a:latin typeface="Arial" charset="0"/>
              </a:rPr>
              <a:t>le birlikte diğer kişiyi tanımanız, yakın bir ilişki için temel noktadır.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endParaRPr lang="tr-TR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072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/>
              <a:t>C) GELİŞMİŞ İLETİŞİM: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Açığa vurma, açığa vurmayı besler, kendinizi başkaları tarafından ulaşılabilir kılarsınız. Sizin açıldığınız kişi size daha kolay açılabilecek</a:t>
            </a:r>
            <a:r>
              <a:rPr lang="tr-TR" smtClean="0">
                <a:latin typeface="Arial" charset="0"/>
              </a:rPr>
              <a:t>t</a:t>
            </a:r>
            <a:r>
              <a:rPr lang="tr-TR" smtClean="0"/>
              <a:t>ir.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174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/>
              <a:t>D) DAHA HAFİF SUÇLULUK DUYGULARI: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Suçluluk çoğunlukla mantıksız ve daima acı verici bir duygudur. Acıyı biraz olsun azaltabilecek şey ise açığa vurmadır. Açığa vurma suçluluğu iki şekilde azaltır.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KENDİNİ AÇMA	</a:t>
            </a:r>
          </a:p>
        </p:txBody>
      </p:sp>
      <p:sp>
        <p:nvSpPr>
          <p:cNvPr id="1433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Kendinizi açma size paraşütsüz atlamak kadar korkutucu gelebilir. Kendinizi geri çekersiniz çünkü reddedileceğinizi ya da onaylanmayacağınızı düşünürsünüz.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277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tr-TR" smtClean="0"/>
              <a:t>Suçunuzu gizli tutmak için daha fazla enerji harcamazsınız.</a:t>
            </a:r>
          </a:p>
          <a:p>
            <a:pPr marL="514350" indent="-514350" eaLnBrk="1" hangingPunct="1">
              <a:buFont typeface="Calibri" pitchFamily="34" charset="0"/>
              <a:buAutoNum type="arabicPeriod"/>
            </a:pPr>
            <a:r>
              <a:rPr lang="tr-TR" smtClean="0"/>
              <a:t>Suçluluk duyduğunuz şey açığa çıktığında, ona daha tarafsız bakarsınız.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3794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/>
              <a:t>E) DAHA FAZLA ENERJİ: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Kendinizle ilgili önemli bilgileri gizli tutmak enerji gerektirir. Gizlilik sizi sessiz, içine kapanık, hoşnutsuz kılar, hiçbir şey eğlenceli gelmez</a:t>
            </a:r>
            <a:r>
              <a:rPr lang="tr-TR" smtClean="0">
                <a:latin typeface="Arial" charset="0"/>
              </a:rPr>
              <a:t>,</a:t>
            </a:r>
            <a:r>
              <a:rPr lang="tr-TR" smtClean="0"/>
              <a:t> çünkü enerjiniz tükenmiştir.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KENDİNİ AÇMANIN ÖNÜNDEKİ ENGELLER</a:t>
            </a:r>
            <a:endParaRPr lang="tr-TR" dirty="0"/>
          </a:p>
        </p:txBody>
      </p:sp>
      <p:sp>
        <p:nvSpPr>
          <p:cNvPr id="3481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Çoğunlukla reddedilme korkusu, cezalandırılma korkusu, arkanızdan konuşulması korkusu, birilerinin sizi kullanacağı korkusu gibi korkularınızı açığa çıkarmazsınız.</a:t>
            </a:r>
            <a:r>
              <a:rPr lang="tr-TR" smtClean="0">
                <a:latin typeface="Arial" charset="0"/>
              </a:rPr>
              <a:t> 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584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Çünkü birileri size güler</a:t>
            </a:r>
            <a:r>
              <a:rPr lang="tr-TR" smtClean="0">
                <a:latin typeface="Arial" charset="0"/>
              </a:rPr>
              <a:t>,</a:t>
            </a:r>
            <a:r>
              <a:rPr lang="tr-TR" smtClean="0"/>
              <a:t> hayır diyebilir ya da sizi terk edebilir. Ya da olumsuz bir özelliğinizi gösterirseniz sizin tamamen kötü olduğunuzu düşünebilir.</a:t>
            </a:r>
            <a:r>
              <a:rPr lang="tr-TR" smtClean="0">
                <a:latin typeface="Arial" charset="0"/>
              </a:rPr>
              <a:t> 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4500" smtClean="0"/>
              <a:t>KENDİNİ AÇMANIN UYGUN ÖLÇÜLERİ</a:t>
            </a:r>
          </a:p>
        </p:txBody>
      </p:sp>
      <p:sp>
        <p:nvSpPr>
          <p:cNvPr id="3686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Kimi kişiler dışa kimileri ise içe dönüktür. Dışa dönüklerde açık benlik göreceli olarak daha geniştir. Ayrıca kendini açma</a:t>
            </a:r>
            <a:r>
              <a:rPr lang="tr-TR" smtClean="0">
                <a:latin typeface="Arial" charset="0"/>
              </a:rPr>
              <a:t> </a:t>
            </a:r>
            <a:r>
              <a:rPr lang="tr-TR" smtClean="0"/>
              <a:t> ilişkide olduğunuz</a:t>
            </a:r>
            <a:r>
              <a:rPr lang="tr-TR" smtClean="0">
                <a:latin typeface="Arial" charset="0"/>
              </a:rPr>
              <a:t> kişiye göre önem taşır</a:t>
            </a:r>
            <a:r>
              <a:rPr lang="tr-TR" smtClean="0"/>
              <a:t> (eşiniz, arkadaşınız, sevdiğiniz, trafik polisi) </a:t>
            </a:r>
            <a:r>
              <a:rPr lang="tr-TR" smtClean="0">
                <a:latin typeface="Arial" charset="0"/>
              </a:rPr>
              <a:t>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37890" name="3 İçerik Yer Tutucusu" descr="Adsız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14313" y="1928813"/>
            <a:ext cx="8572500" cy="4525962"/>
          </a:xfrm>
        </p:spPr>
      </p:pic>
      <p:sp>
        <p:nvSpPr>
          <p:cNvPr id="37891" name="4 Metin kutusu"/>
          <p:cNvSpPr txBox="1">
            <a:spLocks noChangeArrowheads="1"/>
          </p:cNvSpPr>
          <p:nvPr/>
        </p:nvSpPr>
        <p:spPr bwMode="auto">
          <a:xfrm>
            <a:off x="642938" y="5715000"/>
            <a:ext cx="78581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onstantia" pitchFamily="18" charset="0"/>
              </a:rPr>
              <a:t>A KİŞİSİ</a:t>
            </a:r>
          </a:p>
        </p:txBody>
      </p:sp>
      <p:sp>
        <p:nvSpPr>
          <p:cNvPr id="37892" name="5 Metin kutusu"/>
          <p:cNvSpPr txBox="1">
            <a:spLocks noChangeArrowheads="1"/>
          </p:cNvSpPr>
          <p:nvPr/>
        </p:nvSpPr>
        <p:spPr bwMode="auto">
          <a:xfrm>
            <a:off x="2714625" y="5715000"/>
            <a:ext cx="17145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onstantia" pitchFamily="18" charset="0"/>
              </a:rPr>
              <a:t>B KİŞİSİ</a:t>
            </a:r>
          </a:p>
        </p:txBody>
      </p:sp>
      <p:sp>
        <p:nvSpPr>
          <p:cNvPr id="37893" name="6 Metin kutusu"/>
          <p:cNvSpPr txBox="1">
            <a:spLocks noChangeArrowheads="1"/>
          </p:cNvSpPr>
          <p:nvPr/>
        </p:nvSpPr>
        <p:spPr bwMode="auto">
          <a:xfrm>
            <a:off x="4786313" y="5500688"/>
            <a:ext cx="17145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onstantia" pitchFamily="18" charset="0"/>
              </a:rPr>
              <a:t>C KİŞİSİ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38914" name="3 İçerik Yer Tutucusu" descr="ASD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81113" y="1935163"/>
            <a:ext cx="6581775" cy="4389437"/>
          </a:xfrm>
        </p:spPr>
      </p:pic>
      <p:sp>
        <p:nvSpPr>
          <p:cNvPr id="38915" name="4 Metin kutusu"/>
          <p:cNvSpPr txBox="1">
            <a:spLocks noChangeArrowheads="1"/>
          </p:cNvSpPr>
          <p:nvPr/>
        </p:nvSpPr>
        <p:spPr bwMode="auto">
          <a:xfrm>
            <a:off x="785813" y="5500688"/>
            <a:ext cx="19288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onstantia" pitchFamily="18" charset="0"/>
              </a:rPr>
              <a:t>TRAFİK POLİSİYLE KONUŞURKEN</a:t>
            </a:r>
          </a:p>
        </p:txBody>
      </p:sp>
      <p:sp>
        <p:nvSpPr>
          <p:cNvPr id="38916" name="5 Metin kutusu"/>
          <p:cNvSpPr txBox="1">
            <a:spLocks noChangeArrowheads="1"/>
          </p:cNvSpPr>
          <p:nvPr/>
        </p:nvSpPr>
        <p:spPr bwMode="auto">
          <a:xfrm>
            <a:off x="3571875" y="5572125"/>
            <a:ext cx="1714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onstantia" pitchFamily="18" charset="0"/>
              </a:rPr>
              <a:t>SAMİMİ BİR ARKADAŞLA KONUŞURKEN</a:t>
            </a:r>
          </a:p>
        </p:txBody>
      </p:sp>
      <p:sp>
        <p:nvSpPr>
          <p:cNvPr id="38917" name="6 Metin kutusu"/>
          <p:cNvSpPr txBox="1">
            <a:spLocks noChangeArrowheads="1"/>
          </p:cNvSpPr>
          <p:nvPr/>
        </p:nvSpPr>
        <p:spPr bwMode="auto">
          <a:xfrm>
            <a:off x="6215063" y="5643563"/>
            <a:ext cx="192881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>
                <a:latin typeface="Constantia" pitchFamily="18" charset="0"/>
              </a:rPr>
              <a:t>SEVGİLİNİZLE KONUŞURKEN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3993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smtClean="0"/>
              <a:t>17 yaşından 50 yaşına </a:t>
            </a:r>
            <a:r>
              <a:rPr lang="tr-TR" smtClean="0">
                <a:latin typeface="Arial" charset="0"/>
              </a:rPr>
              <a:t>doğru</a:t>
            </a:r>
            <a:r>
              <a:rPr lang="tr-TR" smtClean="0"/>
              <a:t> kendinizi açma düzeyiniz yükselir. Ancak 50den sonra tutukluk görülür.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4096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smtClean="0"/>
              <a:t>Sağlıklı olarak kendini açma</a:t>
            </a:r>
            <a:r>
              <a:rPr lang="tr-TR" smtClean="0">
                <a:latin typeface="Arial" charset="0"/>
              </a:rPr>
              <a:t>,</a:t>
            </a:r>
            <a:r>
              <a:rPr lang="tr-TR" smtClean="0"/>
              <a:t> bir denge kurma ve kime neyi ne zaman anlatacağını öğrenme sorunudur.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4198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tr-TR" sz="5400" smtClean="0"/>
          </a:p>
          <a:p>
            <a:pPr eaLnBrk="1" hangingPunct="1">
              <a:buFont typeface="Wingdings 2" pitchFamily="18" charset="2"/>
              <a:buNone/>
            </a:pPr>
            <a:r>
              <a:rPr lang="tr-TR" sz="5400" smtClean="0"/>
              <a:t>		</a:t>
            </a:r>
            <a:r>
              <a:rPr lang="tr-TR" sz="9600" smtClean="0"/>
              <a:t>ALIŞTIRMA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536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Oysa ki kendini açma ilişkileri heyecanlı hale getirir ve yakınlık sağlar.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638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Kendini açmak kısaca kendinizle ilgili bilgi iletmek anlamına gelir. Bu bilgi sözlü ve sözsüz de iletilebilir.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7410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endParaRPr lang="tr-TR" smtClean="0"/>
          </a:p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Açığa vurulan benliği daha iyi anlayabilmek için aşağıdaki çembere göz atalım.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pic>
        <p:nvPicPr>
          <p:cNvPr id="18434" name="3 İçerik Yer Tutucusu" descr="Adsız.pn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42938" y="1600200"/>
            <a:ext cx="7321550" cy="4829175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19458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/>
              <a:t>AÇIK BENLİK: bütün bilinçli hareket ve ifadeleri içerir.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/>
              <a:t>KÖR BENLİK: sizin farkında olmadığınız ama başkalarınca görülenler(stratejiler, alışkanlıklar, savunma mekanizmaları)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0482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/>
              <a:t>GİZLİ BENLİK: sırlarınızı içerir. Düşünüp, hissedip kendinize sakladıklarınız.</a:t>
            </a:r>
          </a:p>
          <a:p>
            <a:pPr eaLnBrk="1" hangingPunct="1">
              <a:buFont typeface="Wingdings 2" pitchFamily="18" charset="2"/>
              <a:buNone/>
            </a:pPr>
            <a:r>
              <a:rPr lang="tr-TR" smtClean="0"/>
              <a:t>BİLİNMEYEN BENLİK: tanım olarak bilinmez ama var olduğu varsayılır. ( biliçaltı)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1506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tr-TR" smtClean="0">
                <a:latin typeface="Arial" charset="0"/>
              </a:rPr>
              <a:t>   </a:t>
            </a:r>
            <a:r>
              <a:rPr lang="tr-TR" smtClean="0"/>
              <a:t>Burada verilenler değişmez alanlar değildir. Gözlemler, düşünceler, duygular ve istekler sizin günlük yaşantınız sürdükçe bir alandan diğerine kayar.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152</TotalTime>
  <Words>569</Words>
  <Application>Microsoft Office PowerPoint</Application>
  <PresentationFormat>Ekran Gösterisi (4:3)</PresentationFormat>
  <Paragraphs>62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0" baseType="lpstr">
      <vt:lpstr>Akış</vt:lpstr>
      <vt:lpstr>Slayt 1</vt:lpstr>
      <vt:lpstr>KENDİNİ AÇMA 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      </vt:lpstr>
      <vt:lpstr>KENDİNİ AÇMANIN ÖDÜLLERİ</vt:lpstr>
      <vt:lpstr>Slayt 16</vt:lpstr>
      <vt:lpstr>Slayt 17</vt:lpstr>
      <vt:lpstr>Slayt 18</vt:lpstr>
      <vt:lpstr>Slayt 19</vt:lpstr>
      <vt:lpstr>Slayt 20</vt:lpstr>
      <vt:lpstr>Slayt 21</vt:lpstr>
      <vt:lpstr>KENDİNİ AÇMANIN ÖNÜNDEKİ ENGELLER</vt:lpstr>
      <vt:lpstr>Slayt 23</vt:lpstr>
      <vt:lpstr>KENDİNİ AÇMANIN UYGUN ÖLÇÜLERİ</vt:lpstr>
      <vt:lpstr>Slayt 25</vt:lpstr>
      <vt:lpstr>Slayt 26</vt:lpstr>
      <vt:lpstr>Slayt 27</vt:lpstr>
      <vt:lpstr>Slayt 28</vt:lpstr>
      <vt:lpstr>Slayt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Cemal Ersin Kaya</dc:creator>
  <cp:lastModifiedBy>perican</cp:lastModifiedBy>
  <cp:revision>15</cp:revision>
  <dcterms:created xsi:type="dcterms:W3CDTF">2010-02-24T16:42:39Z</dcterms:created>
  <dcterms:modified xsi:type="dcterms:W3CDTF">2014-03-12T09:39:30Z</dcterms:modified>
</cp:coreProperties>
</file>