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3D4B-3BB9-4B6E-B875-6B8AE6B568C4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0104-E7AA-4A9C-AA02-14C0BE2687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1F730-393F-4642-8DEC-41897DEB2349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4AEB-27B4-4739-AD59-90D3A6FB4A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BB1F-2E36-449E-BCEC-08FFDDE0C8F2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566D-84DE-48B1-BF79-284C72131D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191B-C149-4EAC-B3CD-4B22E1F76386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7679-377F-498A-ABE8-FAD70DA186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1AD3-7373-4F2D-9325-7FC878C0D7CD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E5B1-72FC-4D30-B4A0-9B993C90A1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218C-BA5D-407A-8A52-50BD75B27CB6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6529-42AD-4BD3-A3FE-16DCBF235F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1197-76F5-4C45-9A0F-5CB541709EC7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A66CE-A2B6-4A0B-84DA-D9D7327D08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6A64-DC99-45BC-8957-DE1A58287300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E79F-3FF0-4A8F-93E4-A443075229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F60A-489A-4D51-AEF6-9B8E2472D55D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6312-5F52-449B-937B-65EE500898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5769-96BB-4C89-961B-BC44806B3369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2CBE0-F789-4DD4-8D5D-1BE4EE03AD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79BA-3B95-4EF4-9DA8-486AE5F6E31F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33CD0-A723-4413-84E7-B98FDB6208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42C93A-28AA-445A-B7E1-CF0755819370}" type="datetimeFigureOut">
              <a:rPr lang="tr-TR"/>
              <a:pPr>
                <a:defRPr/>
              </a:pPr>
              <a:t>12.03.2014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BB2FBE-4FD6-4720-963B-00B96D6622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3314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tr-TR" smtClean="0"/>
              <a:t>DOÇ.DR.PERİCAN BAYAR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Dış dünyada gördüğümüz, düşündüğümüz, duyduğumuz her şey GİZLİ BENLİĞE taşınır. Bazıları unutur veya BİLİNMEYEN BENLİĞE taşınır.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Bazı deneyimler ise bilinçdışı alışkanlıklarımızı etkiler ve KÖR BENLİĞE geçer.</a:t>
            </a:r>
            <a:r>
              <a:rPr lang="tr-TR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Bazı şeyleri ise hatırlar ama asla açığa vurmayız sadece GİZLİ BENLİKTE kalır.</a:t>
            </a:r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Farkına vardığımız bazı şeyleri ise söyler ve böylece AÇIK BENLİĞE göndeririz.</a:t>
            </a:r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Dünyada nasıl bir işlev gösterdiğimize ilişkin bir iç</a:t>
            </a:r>
            <a:r>
              <a:rPr lang="tr-TR" smtClean="0">
                <a:latin typeface="Arial" charset="0"/>
              </a:rPr>
              <a:t> </a:t>
            </a:r>
            <a:r>
              <a:rPr lang="tr-TR" smtClean="0"/>
              <a:t>görü kazandığımızda ise bunu KÖR BENLİKTEN GİZLİ BENLİĞE AKTARIRIZ.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      </a:t>
            </a:r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İç görüyü başkalarıyla paylaşmak ise onu AÇIK BENLİĞE aktarır.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KENDİNİ AÇMANIN ÖDÜLLERİ</a:t>
            </a:r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dirty="0" smtClean="0">
                <a:latin typeface="Arial" charset="0"/>
              </a:rPr>
              <a:t>   </a:t>
            </a:r>
            <a:r>
              <a:rPr lang="tr-TR" dirty="0" smtClean="0"/>
              <a:t>Kim olduğunuzu tam olarak ortaya çıkarmak z</a:t>
            </a:r>
            <a:r>
              <a:rPr lang="tr-TR" dirty="0" smtClean="0">
                <a:latin typeface="Arial" charset="0"/>
              </a:rPr>
              <a:t>o</a:t>
            </a:r>
            <a:r>
              <a:rPr lang="tr-TR" dirty="0" smtClean="0"/>
              <a:t>r iştir. Kendini açma</a:t>
            </a:r>
            <a:r>
              <a:rPr lang="tr-TR" dirty="0" smtClean="0">
                <a:latin typeface="Arial" charset="0"/>
              </a:rPr>
              <a:t>n</a:t>
            </a:r>
            <a:r>
              <a:rPr lang="tr-TR" dirty="0" smtClean="0"/>
              <a:t>ı</a:t>
            </a:r>
            <a:r>
              <a:rPr lang="tr-TR" dirty="0" smtClean="0">
                <a:latin typeface="Arial" charset="0"/>
              </a:rPr>
              <a:t>n</a:t>
            </a:r>
            <a:r>
              <a:rPr lang="tr-TR" dirty="0" smtClean="0"/>
              <a:t>, </a:t>
            </a:r>
            <a:r>
              <a:rPr lang="tr-TR" dirty="0" smtClean="0"/>
              <a:t>güçlüklerini </a:t>
            </a:r>
            <a:r>
              <a:rPr lang="tr-TR" dirty="0" smtClean="0"/>
              <a:t>katlanmaya değer kılan bazı şeyler şunlardır.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lphaUcParenR"/>
            </a:pPr>
            <a:r>
              <a:rPr lang="tr-TR" smtClean="0"/>
              <a:t>ARTAN KENDİLİK BİLGİSİ: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   </a:t>
            </a:r>
            <a:r>
              <a:rPr lang="tr-TR" smtClean="0"/>
              <a:t>Başka birinin sizi anlamasını sağlama süreci, açıklık getirme, tanımlama, ayrıntılandırma ve sonuçlar çıkarmayı gerektirir. Düşünce ve duygularınız siz onları sözcüklere dökene kadar belirsizdir.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B) DAHA YAKIN KİŞİSEL İLİŞKİLER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Kendiniz</a:t>
            </a:r>
            <a:r>
              <a:rPr lang="tr-TR" smtClean="0">
                <a:latin typeface="Arial" charset="0"/>
              </a:rPr>
              <a:t>le birlikte diğer kişiyi tanımanız, yakın bir ilişki için temel noktadır.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endParaRPr lang="tr-T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C) GELİŞMİŞ İLETİŞİM: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Açığa vurma, açığa vurmayı besler, kendinizi başkaları tarafından ulaşılabilir kılarsınız. Sizin açıldığınız kişi size daha kolay açılabilecek</a:t>
            </a:r>
            <a:r>
              <a:rPr lang="tr-TR" smtClean="0">
                <a:latin typeface="Arial" charset="0"/>
              </a:rPr>
              <a:t>t</a:t>
            </a:r>
            <a:r>
              <a:rPr lang="tr-TR" smtClean="0"/>
              <a:t>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D) DAHA HAFİF SUÇLULUK DUYGULARI: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Suçluluk çoğunlukla mantıksız ve daima acı verici bir duygudur. Acıyı biraz olsun azaltabilecek şey ise açığa vurmadır. Açığa vurma suçluluğu iki şekilde azaltır.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KENDİNİ AÇMA	</a:t>
            </a:r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Kendinizi açma size paraşütsüz atlamak kadar korkutucu gelebilir. Kendinizi geri çekersiniz çünkü reddedileceğinizi ya da onaylanmayacağınızı düşünürsünüz.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tr-TR" smtClean="0"/>
              <a:t>Suçunuzu gizli tutmak için daha fazla enerji harcamazsınız.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tr-TR" smtClean="0"/>
              <a:t>Suçluluk duyduğunuz şey açığa çıktığında, ona daha tarafsız bakarsınız.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E) DAHA FAZLA ENERJİ: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Kendinizle ilgili önemli bilgileri gizli tutmak enerji gerektirir. Gizlilik sizi sessiz, içine kapanık, hoşnutsuz kılar, hiçbir şey eğlenceli gelmez</a:t>
            </a:r>
            <a:r>
              <a:rPr lang="tr-TR" smtClean="0">
                <a:latin typeface="Arial" charset="0"/>
              </a:rPr>
              <a:t>,</a:t>
            </a:r>
            <a:r>
              <a:rPr lang="tr-TR" smtClean="0"/>
              <a:t> çünkü enerjiniz tükenmiştir.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KENDİNİ AÇMANIN ÖNÜNDEKİ ENGELLER</a:t>
            </a:r>
            <a:endParaRPr lang="tr-TR" dirty="0"/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Çoğunlukla reddedilme korkusu, cezalandırılma korkusu, arkanızdan konuşulması korkusu, birilerinin sizi kullanacağı korkusu gibi korkularınızı açığa çıkarmazsınız.</a:t>
            </a:r>
            <a:r>
              <a:rPr lang="tr-TR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584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Çünkü birileri size güler</a:t>
            </a:r>
            <a:r>
              <a:rPr lang="tr-TR" smtClean="0">
                <a:latin typeface="Arial" charset="0"/>
              </a:rPr>
              <a:t>,</a:t>
            </a:r>
            <a:r>
              <a:rPr lang="tr-TR" smtClean="0"/>
              <a:t> hayır diyebilir ya da sizi terk edebilir. Ya da olumsuz bir özelliğinizi gösterirseniz sizin tamamen kötü olduğunuzu düşünebilir.</a:t>
            </a:r>
            <a:r>
              <a:rPr lang="tr-TR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500" smtClean="0"/>
              <a:t>KENDİNİ AÇMANIN UYGUN ÖLÇÜLERİ</a:t>
            </a:r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Kimi kişiler dışa kimileri ise içe dönüktür. Dışa dönüklerde açık benlik göreceli olarak daha geniştir. Ayrıca kendini açma</a:t>
            </a:r>
            <a:r>
              <a:rPr lang="tr-TR" smtClean="0">
                <a:latin typeface="Arial" charset="0"/>
              </a:rPr>
              <a:t> </a:t>
            </a:r>
            <a:r>
              <a:rPr lang="tr-TR" smtClean="0"/>
              <a:t> ilişkide olduğunuz</a:t>
            </a:r>
            <a:r>
              <a:rPr lang="tr-TR" smtClean="0">
                <a:latin typeface="Arial" charset="0"/>
              </a:rPr>
              <a:t> kişiye göre önem taşır</a:t>
            </a:r>
            <a:r>
              <a:rPr lang="tr-TR" smtClean="0"/>
              <a:t> (eşiniz, arkadaşınız, sevdiğiniz, trafik polisi) </a:t>
            </a:r>
            <a:r>
              <a:rPr lang="tr-TR" smtClean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37890" name="3 İçerik Yer Tutucusu" descr="Adsız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928813"/>
            <a:ext cx="8572500" cy="4525962"/>
          </a:xfrm>
        </p:spPr>
      </p:pic>
      <p:sp>
        <p:nvSpPr>
          <p:cNvPr id="37891" name="4 Metin kutusu"/>
          <p:cNvSpPr txBox="1">
            <a:spLocks noChangeArrowheads="1"/>
          </p:cNvSpPr>
          <p:nvPr/>
        </p:nvSpPr>
        <p:spPr bwMode="auto">
          <a:xfrm>
            <a:off x="642938" y="5715000"/>
            <a:ext cx="785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nstantia" pitchFamily="18" charset="0"/>
              </a:rPr>
              <a:t>A KİŞİSİ</a:t>
            </a:r>
          </a:p>
        </p:txBody>
      </p:sp>
      <p:sp>
        <p:nvSpPr>
          <p:cNvPr id="37892" name="5 Metin kutusu"/>
          <p:cNvSpPr txBox="1">
            <a:spLocks noChangeArrowheads="1"/>
          </p:cNvSpPr>
          <p:nvPr/>
        </p:nvSpPr>
        <p:spPr bwMode="auto">
          <a:xfrm>
            <a:off x="2714625" y="571500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nstantia" pitchFamily="18" charset="0"/>
              </a:rPr>
              <a:t>B KİŞİSİ</a:t>
            </a:r>
          </a:p>
        </p:txBody>
      </p:sp>
      <p:sp>
        <p:nvSpPr>
          <p:cNvPr id="37893" name="6 Metin kutusu"/>
          <p:cNvSpPr txBox="1">
            <a:spLocks noChangeArrowheads="1"/>
          </p:cNvSpPr>
          <p:nvPr/>
        </p:nvSpPr>
        <p:spPr bwMode="auto">
          <a:xfrm>
            <a:off x="4786313" y="5500688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nstantia" pitchFamily="18" charset="0"/>
              </a:rPr>
              <a:t>C KİŞİSİ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38914" name="3 İçerik Yer Tutucusu" descr="ASD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1935163"/>
            <a:ext cx="6581775" cy="4389437"/>
          </a:xfrm>
        </p:spPr>
      </p:pic>
      <p:sp>
        <p:nvSpPr>
          <p:cNvPr id="38915" name="4 Metin kutusu"/>
          <p:cNvSpPr txBox="1">
            <a:spLocks noChangeArrowheads="1"/>
          </p:cNvSpPr>
          <p:nvPr/>
        </p:nvSpPr>
        <p:spPr bwMode="auto">
          <a:xfrm>
            <a:off x="785813" y="5500688"/>
            <a:ext cx="1928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nstantia" pitchFamily="18" charset="0"/>
              </a:rPr>
              <a:t>TRAFİK POLİSİYLE KONUŞURKEN</a:t>
            </a:r>
          </a:p>
        </p:txBody>
      </p:sp>
      <p:sp>
        <p:nvSpPr>
          <p:cNvPr id="38916" name="5 Metin kutusu"/>
          <p:cNvSpPr txBox="1">
            <a:spLocks noChangeArrowheads="1"/>
          </p:cNvSpPr>
          <p:nvPr/>
        </p:nvSpPr>
        <p:spPr bwMode="auto">
          <a:xfrm>
            <a:off x="3571875" y="5572125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nstantia" pitchFamily="18" charset="0"/>
              </a:rPr>
              <a:t>SAMİMİ BİR ARKADAŞLA KONUŞURKEN</a:t>
            </a:r>
          </a:p>
        </p:txBody>
      </p:sp>
      <p:sp>
        <p:nvSpPr>
          <p:cNvPr id="38917" name="6 Metin kutusu"/>
          <p:cNvSpPr txBox="1">
            <a:spLocks noChangeArrowheads="1"/>
          </p:cNvSpPr>
          <p:nvPr/>
        </p:nvSpPr>
        <p:spPr bwMode="auto">
          <a:xfrm>
            <a:off x="6215063" y="5643563"/>
            <a:ext cx="1928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nstantia" pitchFamily="18" charset="0"/>
              </a:rPr>
              <a:t>SEVGİLİNİZLE KONUŞURKEN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17 yaşından 50 yaşına </a:t>
            </a:r>
            <a:r>
              <a:rPr lang="tr-TR" smtClean="0">
                <a:latin typeface="Arial" charset="0"/>
              </a:rPr>
              <a:t>doğru</a:t>
            </a:r>
            <a:r>
              <a:rPr lang="tr-TR" smtClean="0"/>
              <a:t> kendinizi açma düzeyiniz yükselir. Ancak 50den sonra tutukluk görülür.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Sağlıklı olarak kendini açma</a:t>
            </a:r>
            <a:r>
              <a:rPr lang="tr-TR" smtClean="0">
                <a:latin typeface="Arial" charset="0"/>
              </a:rPr>
              <a:t>,</a:t>
            </a:r>
            <a:r>
              <a:rPr lang="tr-TR" smtClean="0"/>
              <a:t> bir denge kurma ve kime neyi ne zaman anlatacağını öğrenme sorunudur.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z="5400" smtClean="0"/>
          </a:p>
          <a:p>
            <a:pPr eaLnBrk="1" hangingPunct="1">
              <a:buFont typeface="Wingdings 2" pitchFamily="18" charset="2"/>
              <a:buNone/>
            </a:pPr>
            <a:r>
              <a:rPr lang="tr-TR" sz="5400" smtClean="0"/>
              <a:t>		</a:t>
            </a:r>
            <a:r>
              <a:rPr lang="tr-TR" sz="9600" smtClean="0"/>
              <a:t>ALIŞTIRMA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Oysa ki kendini açma ilişkileri heyecanlı hale getirir ve yakınlık sağlar.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Kendini açmak kısaca kendinizle ilgili bilgi iletmek anlamına gelir. Bu bilgi sözlü ve sözsüz de iletilebilir.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Açığa vurulan benliği daha iyi anlayabilmek için aşağıdaki çembere göz atalım.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8434" name="3 İçerik Yer Tutucusu" descr="Adsız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600200"/>
            <a:ext cx="7321550" cy="48291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AÇIK BENLİK: bütün bilinçli hareket ve ifadeleri içerir.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KÖR BENLİK: sizin farkında olmadığınız ama başkalarınca görülenler(stratejiler, alışkanlıklar, savunma mekanizmaları)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GİZLİ BENLİK: sırlarınızı içerir. Düşünüp, hissedip kendinize sakladıklarınız.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BİLİNMEYEN BENLİK: tanım olarak bilinmez ama var olduğu varsayılır. ( biliçaltı)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>
                <a:latin typeface="Arial" charset="0"/>
              </a:rPr>
              <a:t>   </a:t>
            </a:r>
            <a:r>
              <a:rPr lang="tr-TR" smtClean="0"/>
              <a:t>Burada verilenler değişmez alanlar değildir. Gözlemler, düşünceler, duygular ve istekler sizin günlük yaşantınız sürdükçe bir alandan diğerine kayar.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569</Words>
  <Application>Microsoft Office PowerPoint</Application>
  <PresentationFormat>Ekran Gösterisi (4:3)</PresentationFormat>
  <Paragraphs>62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Akış</vt:lpstr>
      <vt:lpstr>Slayt 1</vt:lpstr>
      <vt:lpstr>KENDİNİ AÇMA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      </vt:lpstr>
      <vt:lpstr>KENDİNİ AÇMANIN ÖDÜLLERİ</vt:lpstr>
      <vt:lpstr>Slayt 16</vt:lpstr>
      <vt:lpstr>Slayt 17</vt:lpstr>
      <vt:lpstr>Slayt 18</vt:lpstr>
      <vt:lpstr>Slayt 19</vt:lpstr>
      <vt:lpstr>Slayt 20</vt:lpstr>
      <vt:lpstr>Slayt 21</vt:lpstr>
      <vt:lpstr>KENDİNİ AÇMANIN ÖNÜNDEKİ ENGELLER</vt:lpstr>
      <vt:lpstr>Slayt 23</vt:lpstr>
      <vt:lpstr>KENDİNİ AÇMANIN UYGUN ÖLÇÜLERİ</vt:lpstr>
      <vt:lpstr>Slayt 25</vt:lpstr>
      <vt:lpstr>Slayt 26</vt:lpstr>
      <vt:lpstr>Slayt 27</vt:lpstr>
      <vt:lpstr>Slayt 28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Cemal Ersin Kaya</dc:creator>
  <cp:lastModifiedBy>perican</cp:lastModifiedBy>
  <cp:revision>15</cp:revision>
  <dcterms:created xsi:type="dcterms:W3CDTF">2010-02-24T16:42:39Z</dcterms:created>
  <dcterms:modified xsi:type="dcterms:W3CDTF">2014-03-12T09:39:30Z</dcterms:modified>
</cp:coreProperties>
</file>