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8" d="100"/>
          <a:sy n="88" d="100"/>
        </p:scale>
        <p:origin x="5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D07C6-D29E-4993-9015-C282F58DF9F7}" type="datetimeFigureOut">
              <a:rPr lang="tr-TR" smtClean="0"/>
              <a:t>19.2.2019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54500-2045-47DB-8EE3-E86DDC1430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5253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D07C6-D29E-4993-9015-C282F58DF9F7}" type="datetimeFigureOut">
              <a:rPr lang="tr-TR" smtClean="0"/>
              <a:t>19.2.2019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54500-2045-47DB-8EE3-E86DDC1430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2373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D07C6-D29E-4993-9015-C282F58DF9F7}" type="datetimeFigureOut">
              <a:rPr lang="tr-TR" smtClean="0"/>
              <a:t>19.2.2019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54500-2045-47DB-8EE3-E86DDC1430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7829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D07C6-D29E-4993-9015-C282F58DF9F7}" type="datetimeFigureOut">
              <a:rPr lang="tr-TR" smtClean="0"/>
              <a:t>19.2.2019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54500-2045-47DB-8EE3-E86DDC1430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3162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D07C6-D29E-4993-9015-C282F58DF9F7}" type="datetimeFigureOut">
              <a:rPr lang="tr-TR" smtClean="0"/>
              <a:t>19.2.2019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54500-2045-47DB-8EE3-E86DDC1430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42538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D07C6-D29E-4993-9015-C282F58DF9F7}" type="datetimeFigureOut">
              <a:rPr lang="tr-TR" smtClean="0"/>
              <a:t>19.2.2019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54500-2045-47DB-8EE3-E86DDC1430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1639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D07C6-D29E-4993-9015-C282F58DF9F7}" type="datetimeFigureOut">
              <a:rPr lang="tr-TR" smtClean="0"/>
              <a:t>19.2.2019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54500-2045-47DB-8EE3-E86DDC1430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1245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D07C6-D29E-4993-9015-C282F58DF9F7}" type="datetimeFigureOut">
              <a:rPr lang="tr-TR" smtClean="0"/>
              <a:t>19.2.2019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54500-2045-47DB-8EE3-E86DDC1430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68239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D07C6-D29E-4993-9015-C282F58DF9F7}" type="datetimeFigureOut">
              <a:rPr lang="tr-TR" smtClean="0"/>
              <a:t>19.2.2019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54500-2045-47DB-8EE3-E86DDC1430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8963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D07C6-D29E-4993-9015-C282F58DF9F7}" type="datetimeFigureOut">
              <a:rPr lang="tr-TR" smtClean="0"/>
              <a:t>19.2.2019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54500-2045-47DB-8EE3-E86DDC1430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9224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D07C6-D29E-4993-9015-C282F58DF9F7}" type="datetimeFigureOut">
              <a:rPr lang="tr-TR" smtClean="0"/>
              <a:t>19.2.2019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54500-2045-47DB-8EE3-E86DDC1430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210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AD07C6-D29E-4993-9015-C282F58DF9F7}" type="datetimeFigureOut">
              <a:rPr lang="tr-TR" smtClean="0"/>
              <a:t>19.2.2019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654500-2045-47DB-8EE3-E86DDC14305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2852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Carotene" TargetMode="External"/><Relationship Id="rId2" Type="http://schemas.openxmlformats.org/officeDocument/2006/relationships/hyperlink" Target="http://en.wikipedia.org/wiki/Chlorophyll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en.wikipedia.org/wiki/Xanthophyll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CHROMATOGRAPHY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426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634343" y="2529914"/>
            <a:ext cx="691242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sz="3200" b="1" dirty="0" smtClean="0"/>
              <a:t>Chromatography</a:t>
            </a:r>
            <a:r>
              <a:rPr lang="en-US" sz="3200" dirty="0" smtClean="0"/>
              <a:t> is a combination of two words;</a:t>
            </a:r>
          </a:p>
          <a:p>
            <a:pPr algn="just">
              <a:lnSpc>
                <a:spcPct val="90000"/>
              </a:lnSpc>
            </a:pPr>
            <a:r>
              <a:rPr lang="en-US" sz="3200" dirty="0" smtClean="0"/>
              <a:t>	* </a:t>
            </a:r>
            <a:r>
              <a:rPr lang="en-US" sz="3200" b="1" dirty="0" smtClean="0"/>
              <a:t>Chromo </a:t>
            </a:r>
            <a:r>
              <a:rPr lang="en-US" sz="3200" dirty="0" smtClean="0"/>
              <a:t>– Meaning color</a:t>
            </a:r>
          </a:p>
          <a:p>
            <a:pPr algn="just">
              <a:lnSpc>
                <a:spcPct val="90000"/>
              </a:lnSpc>
            </a:pPr>
            <a:r>
              <a:rPr lang="en-US" sz="3200" dirty="0" smtClean="0"/>
              <a:t>	* </a:t>
            </a:r>
            <a:r>
              <a:rPr lang="en-US" sz="3200" b="1" dirty="0" err="1" smtClean="0"/>
              <a:t>Graphy</a:t>
            </a:r>
            <a:r>
              <a:rPr lang="en-US" sz="3200" dirty="0" smtClean="0"/>
              <a:t> – representation of something on paper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682141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0" y="2690336"/>
            <a:ext cx="6096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aur" pitchFamily="18" charset="0"/>
              </a:rPr>
              <a:t>Chromatography, literally "</a:t>
            </a:r>
            <a:r>
              <a:rPr lang="en-IN" sz="2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aur" pitchFamily="18" charset="0"/>
              </a:rPr>
              <a:t>color</a:t>
            </a:r>
            <a:r>
              <a:rPr lang="en-IN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aur" pitchFamily="18" charset="0"/>
              </a:rPr>
              <a:t> writing", was first employed by Russian scientist Mikhail </a:t>
            </a:r>
            <a:r>
              <a:rPr lang="en-IN" sz="2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aur" pitchFamily="18" charset="0"/>
              </a:rPr>
              <a:t>Tswett</a:t>
            </a:r>
            <a:r>
              <a:rPr lang="en-IN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aur" pitchFamily="18" charset="0"/>
              </a:rPr>
              <a:t> in 1903/1906. He continued to work with chromatography in the first decade of the 20th century, primarily for the separation of plant pigments such as </a:t>
            </a:r>
            <a:r>
              <a:rPr lang="en-IN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aur" pitchFamily="18" charset="0"/>
                <a:hlinkClick r:id="rId2" tooltip="Chlorophyll"/>
              </a:rPr>
              <a:t>chlorophyll</a:t>
            </a:r>
            <a:r>
              <a:rPr lang="en-IN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aur" pitchFamily="18" charset="0"/>
              </a:rPr>
              <a:t>, </a:t>
            </a:r>
            <a:r>
              <a:rPr lang="en-IN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aur" pitchFamily="18" charset="0"/>
                <a:hlinkClick r:id="rId3" tooltip="Carotene"/>
              </a:rPr>
              <a:t>carotenes</a:t>
            </a:r>
            <a:r>
              <a:rPr lang="en-IN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aur" pitchFamily="18" charset="0"/>
              </a:rPr>
              <a:t>, and </a:t>
            </a:r>
            <a:r>
              <a:rPr lang="en-IN" sz="24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aur" pitchFamily="18" charset="0"/>
                <a:hlinkClick r:id="rId4" tooltip="Xanthophyll"/>
              </a:rPr>
              <a:t>xanthophylls</a:t>
            </a:r>
            <a:r>
              <a:rPr lang="en-IN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aur" pitchFamily="18" charset="0"/>
              </a:rPr>
              <a:t>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602881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0" y="2759586"/>
            <a:ext cx="6096000" cy="242784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sz="2400" b="1" dirty="0" smtClean="0">
                <a:latin typeface="Centaur" panose="02030504050205020304" pitchFamily="18" charset="0"/>
              </a:rPr>
              <a:t>IUPAC definition (</a:t>
            </a:r>
            <a:r>
              <a:rPr lang="en-US" sz="2400" dirty="0" smtClean="0">
                <a:latin typeface="Centaur" panose="02030504050205020304" pitchFamily="18" charset="0"/>
              </a:rPr>
              <a:t>International Union  of  pure and applied  Chemistry)</a:t>
            </a:r>
            <a:r>
              <a:rPr lang="en-US" sz="2400" b="1" dirty="0" smtClean="0">
                <a:latin typeface="Centaur" panose="02030504050205020304" pitchFamily="18" charset="0"/>
              </a:rPr>
              <a:t> </a:t>
            </a:r>
            <a:r>
              <a:rPr lang="en-US" sz="2400" dirty="0" smtClean="0">
                <a:latin typeface="Centaur" panose="02030504050205020304" pitchFamily="18" charset="0"/>
              </a:rPr>
              <a:t>(1993):</a:t>
            </a:r>
          </a:p>
          <a:p>
            <a:pPr algn="just">
              <a:lnSpc>
                <a:spcPct val="90000"/>
              </a:lnSpc>
            </a:pPr>
            <a:r>
              <a:rPr lang="en-US" sz="2400" dirty="0" smtClean="0">
                <a:latin typeface="Centaur" panose="02030504050205020304" pitchFamily="18" charset="0"/>
              </a:rPr>
              <a:t>    Chromatography is a physical method of separation in which the components to be separated are distributed between two phases, one of which is stationary while the other moves in a definite direction. </a:t>
            </a:r>
            <a:endParaRPr lang="en-US" sz="2400" dirty="0" smtClean="0">
              <a:latin typeface="Centaur" panose="020305040502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0089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048000" y="2690336"/>
            <a:ext cx="6096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aur" pitchFamily="18" charset="0"/>
              </a:rPr>
              <a:t>Chromatograph: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aur" pitchFamily="18" charset="0"/>
              </a:rPr>
              <a:t>Instrument employed for a chromatography.</a:t>
            </a:r>
          </a:p>
          <a:p>
            <a:pPr>
              <a:buFont typeface="Wingdings" pitchFamily="2" charset="2"/>
              <a:buChar char="ü"/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aur" pitchFamily="18" charset="0"/>
            </a:endParaRPr>
          </a:p>
          <a:p>
            <a:pPr>
              <a:defRPr/>
            </a:pP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aur" pitchFamily="18" charset="0"/>
              </a:rPr>
              <a:t>Eluent: 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aur" pitchFamily="18" charset="0"/>
              </a:rPr>
              <a:t>Fluid entering a column.</a:t>
            </a:r>
          </a:p>
          <a:p>
            <a:pPr>
              <a:buFont typeface="Wingdings" pitchFamily="2" charset="2"/>
              <a:buChar char="ü"/>
              <a:defRPr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aur" pitchFamily="18" charset="0"/>
            </a:endParaRPr>
          </a:p>
          <a:p>
            <a:pPr>
              <a:defRPr/>
            </a:pPr>
            <a:r>
              <a:rPr lang="en-US" sz="28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aur" pitchFamily="18" charset="0"/>
              </a:rPr>
              <a:t>Eluate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aur" pitchFamily="18" charset="0"/>
              </a:rPr>
              <a:t>: 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aur" pitchFamily="18" charset="0"/>
              </a:rPr>
              <a:t>Fluid exiting the column.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aur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8386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0" y="2413338"/>
            <a:ext cx="60960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aur" pitchFamily="18" charset="0"/>
              </a:rPr>
              <a:t>Elution: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aur" pitchFamily="18" charset="0"/>
              </a:rPr>
              <a:t>The process of passing the mobile phase through the column.</a:t>
            </a:r>
          </a:p>
          <a:p>
            <a:pPr>
              <a:buFont typeface="Wingdings" pitchFamily="2" charset="2"/>
              <a:buChar char="ü"/>
              <a:defRPr/>
            </a:pP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aur" pitchFamily="18" charset="0"/>
            </a:endParaRPr>
          </a:p>
          <a:p>
            <a:pPr>
              <a:defRPr/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aur" pitchFamily="18" charset="0"/>
              </a:rPr>
              <a:t>Flow rate: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aur" pitchFamily="18" charset="0"/>
              </a:rPr>
              <a:t>How much mobile phase passed / minute (ml/min).</a:t>
            </a:r>
          </a:p>
          <a:p>
            <a:pPr>
              <a:buFont typeface="Wingdings" pitchFamily="2" charset="2"/>
              <a:buChar char="ü"/>
              <a:defRPr/>
            </a:pPr>
            <a:endParaRPr 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aur" pitchFamily="18" charset="0"/>
            </a:endParaRPr>
          </a:p>
          <a:p>
            <a:pPr>
              <a:defRPr/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aur" pitchFamily="18" charset="0"/>
              </a:rPr>
              <a:t>Linear velocity: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aur" pitchFamily="18" charset="0"/>
              </a:rPr>
              <a:t>Distance passed by mobile phase per 1 min in the column (cm/min).</a:t>
            </a:r>
          </a:p>
        </p:txBody>
      </p:sp>
    </p:spTree>
    <p:extLst>
      <p:ext uri="{BB962C8B-B14F-4D97-AF65-F5344CB8AC3E}">
        <p14:creationId xmlns:p14="http://schemas.microsoft.com/office/powerpoint/2010/main" val="3394869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02429" y="2757493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Bef>
                <a:spcPct val="0"/>
              </a:spcBef>
            </a:pPr>
            <a:r>
              <a:rPr lang="en-US" sz="3600" b="1" u="sng" dirty="0" smtClean="0">
                <a:latin typeface="Centaur" panose="02030504050205020304" pitchFamily="18" charset="0"/>
              </a:rPr>
              <a:t>Mobile Phase</a:t>
            </a:r>
            <a:r>
              <a:rPr lang="en-US" sz="3600" dirty="0" smtClean="0">
                <a:latin typeface="Centaur" panose="02030504050205020304" pitchFamily="18" charset="0"/>
              </a:rPr>
              <a:t> – gas or liquid that carries the mixture of components through the stationary phase.</a:t>
            </a:r>
            <a:endParaRPr lang="en-US" sz="3600" dirty="0">
              <a:latin typeface="Centaur" panose="020305040502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2618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37114" y="2779264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spcBef>
                <a:spcPct val="0"/>
              </a:spcBef>
            </a:pPr>
            <a:r>
              <a:rPr lang="en-US" sz="3600" b="1" u="sng" dirty="0" smtClean="0">
                <a:latin typeface="Centaur" panose="02030504050205020304" pitchFamily="18" charset="0"/>
              </a:rPr>
              <a:t>Stationary Phase</a:t>
            </a:r>
            <a:r>
              <a:rPr lang="en-US" sz="3600" dirty="0" smtClean="0">
                <a:latin typeface="Centaur" panose="02030504050205020304" pitchFamily="18" charset="0"/>
              </a:rPr>
              <a:t> – the part of the apparatus that holds 	the components as they move through it, separating them. </a:t>
            </a:r>
            <a:endParaRPr lang="en-US" sz="3600" dirty="0">
              <a:latin typeface="Centaur" panose="020305040502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79359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163</Words>
  <Application>Microsoft Office PowerPoint</Application>
  <PresentationFormat>Widescreen</PresentationFormat>
  <Paragraphs>19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Centaur</vt:lpstr>
      <vt:lpstr>Wingdings</vt:lpstr>
      <vt:lpstr>Office Theme</vt:lpstr>
      <vt:lpstr>CHROMATOGRAPHY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CHROMATOGRAPHY</dc:title>
  <dc:creator>kullanicii</dc:creator>
  <cp:lastModifiedBy>kullanicii</cp:lastModifiedBy>
  <cp:revision>1</cp:revision>
  <dcterms:created xsi:type="dcterms:W3CDTF">2019-02-19T12:36:36Z</dcterms:created>
  <dcterms:modified xsi:type="dcterms:W3CDTF">2019-02-19T12:36:47Z</dcterms:modified>
</cp:coreProperties>
</file>