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609" r:id="rId5"/>
    <p:sldId id="669" r:id="rId6"/>
    <p:sldId id="670" r:id="rId7"/>
    <p:sldId id="671" r:id="rId8"/>
    <p:sldId id="672" r:id="rId9"/>
    <p:sldId id="673" r:id="rId10"/>
    <p:sldId id="674" r:id="rId11"/>
    <p:sldId id="675" r:id="rId12"/>
    <p:sldId id="676"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a:t>Arazinin toplam miktarının değişmezliği kuralını akıldan çıkarmamak koşuluyla bir kişinin mülkiyetindeki arazinin alanını satın alma yoluyla genişletebileceği, belediyelerin imar hudutlarını genişleterek imarlı arazi alanını büyütebileceği ve böylece arazi piyasasına sunumu artırabileceği açıktır.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Arazi arzı fiyata karşı esnek değildir: </a:t>
            </a:r>
          </a:p>
          <a:p>
            <a:pPr algn="just">
              <a:lnSpc>
                <a:spcPct val="100000"/>
              </a:lnSpc>
              <a:spcBef>
                <a:spcPts val="300"/>
              </a:spcBef>
              <a:buClr>
                <a:srgbClr val="160093"/>
              </a:buClr>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Arazinin yeniden üretilememesi ve kısa dönemde kullanma amacının değiştirilip talebe uygun miktarda piyasaya sunulamamasından dolayı arazi arzı fiyat artışına karşı duyarlı değildir. Bu özelliğinden dolayı talep karşısında yetersiz kalan arazi arzı rantın sürekli artış eğilimi kazanmasına neden olur.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138840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2000" dirty="0" smtClean="0">
                <a:latin typeface="Arial" panose="020B0604020202020204" pitchFamily="34" charset="0"/>
                <a:cs typeface="Arial" panose="020B0604020202020204" pitchFamily="34" charset="0"/>
              </a:rPr>
              <a:t> </a:t>
            </a:r>
            <a:r>
              <a:rPr lang="tr-TR" sz="1600" dirty="0"/>
              <a:t>Arazi, üretim faktörü olarak diğer faktörlere kıyasla değişik özellikler gösterir.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Bir üretim faktörünü kullanmanın bedeli olarak rant, arazi ve diğer faktörler için de geçerlidir.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Üretimde arazinin ağırlıklı olarak ön planda bulunduğu ekonomik dönemlerde ekonomistlerin dikkati arazinin üretkenliği ve kullanım biçimleri ile bunların değer artışlarına çevrildiğinden, sözcük daha çok arazi ve diğer taşınmazlar için kullanılmış ve önemini de uzun süre sürdürdüğünden, ekonomi kuramcılarının üzerinde durdukları önemli bir konu olmuştur.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Üretim Faktörü Olarak Arazinin Temel Özellikleri </a:t>
            </a:r>
            <a:endParaRPr lang="tr-TR" sz="2400" b="1" dirty="0"/>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smtClean="0"/>
              <a:t>Arazinin </a:t>
            </a:r>
            <a:r>
              <a:rPr lang="tr-TR" sz="1600" dirty="0"/>
              <a:t>diğer üretim faktörleriyle benzerlik ve ayrılıkları vardır. Bu özelliklerden bazıları: </a:t>
            </a:r>
          </a:p>
          <a:p>
            <a:pPr algn="just">
              <a:lnSpc>
                <a:spcPct val="100000"/>
              </a:lnSpc>
              <a:spcBef>
                <a:spcPts val="300"/>
              </a:spcBef>
              <a:buClr>
                <a:srgbClr val="160093"/>
              </a:buClr>
              <a:buFont typeface="Courier New" panose="02070309020205020404" pitchFamily="49" charset="0"/>
              <a:buChar char="o"/>
              <a:defRPr/>
            </a:pPr>
            <a:r>
              <a:rPr lang="tr-TR" sz="1600" dirty="0"/>
              <a:t>Arazi diğer üretim faktörleri gibi hareketli değil veya taşınamaz. </a:t>
            </a:r>
          </a:p>
          <a:p>
            <a:pPr algn="just">
              <a:lnSpc>
                <a:spcPct val="100000"/>
              </a:lnSpc>
              <a:spcBef>
                <a:spcPts val="300"/>
              </a:spcBef>
              <a:buClr>
                <a:srgbClr val="160093"/>
              </a:buClr>
              <a:buFont typeface="Courier New" panose="02070309020205020404" pitchFamily="49" charset="0"/>
              <a:buChar char="o"/>
              <a:defRPr/>
            </a:pPr>
            <a:r>
              <a:rPr lang="tr-TR" sz="1600" dirty="0"/>
              <a:t>Sermaye  hareketli olup, kendisine yaratılan talep nerede ise ve koşullar uygunsa oraya gidebilir. </a:t>
            </a:r>
          </a:p>
          <a:p>
            <a:pPr algn="just">
              <a:lnSpc>
                <a:spcPct val="100000"/>
              </a:lnSpc>
              <a:spcBef>
                <a:spcPts val="300"/>
              </a:spcBef>
              <a:buClr>
                <a:srgbClr val="160093"/>
              </a:buClr>
              <a:buFont typeface="Courier New" panose="02070309020205020404" pitchFamily="49" charset="0"/>
              <a:buChar char="o"/>
              <a:defRPr/>
            </a:pPr>
            <a:r>
              <a:rPr lang="tr-TR" sz="1600" dirty="0"/>
              <a:t>Örnek: insanların tasarrufları, faiz karşılığında bankalar kanalıyla, ülkenin her tarafında belirli bir zaman için kullanılabilmektedir. Bu hareketlilik sadece ulusal sınırlar içinde değil, uluslararası para piyasaları içinde de söz konusudur.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910359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a:t>Emek, ücretin ve yaşam koşullarının en uygun olduğu bölgelere, kentlere, kırsal alanlara hatta ulusal sınırlar dışına çıkabilir.</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Sermaye ve işgücünün serbest dolaşımı?</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Yatırım ve tüketim malları, bu malların bol olduğu yerlerden kıt olduğu yerlere taşınıp piyasaya sunularak ihtiyaçlar giderilebilir veya piyasa dengesi sağlanabilir. Oysa coğrafya veya onun bir parçası olarak konumlanmış bir parsel, bölünemez ve taşınamaz ve dolayısıyla içinde bulunduğu piyasadan koparılamaz.</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076684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smtClean="0"/>
              <a:t> Yeniden </a:t>
            </a:r>
            <a:r>
              <a:rPr lang="tr-TR" sz="1600" dirty="0"/>
              <a:t>üretilememe ve çoğaltılamama</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Tahrip edilememe veya önlem almak koşuluyla yıpranmama</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Mobil olmama veya taşınamama</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Azalan verim/gelir/hasıla kanununun etken olması</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Edinimin ve kullanımın hukuk kurallarına bağlı olması</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Diğer özellikler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560813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smtClean="0"/>
              <a:t> </a:t>
            </a:r>
            <a:r>
              <a:rPr lang="tr-TR" sz="1600" dirty="0">
                <a:solidFill>
                  <a:srgbClr val="FF0000"/>
                </a:solidFill>
              </a:rPr>
              <a:t>Yeniden üretilemez ve çoğaltılamaz: </a:t>
            </a:r>
            <a:r>
              <a:rPr lang="tr-TR" sz="1600" dirty="0"/>
              <a:t>Arazi öteki üretim faktörlerinden farklı olarak yeniden üretilemez ve çoğaltılamaz.</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b="1" dirty="0">
                <a:solidFill>
                  <a:srgbClr val="FF0000"/>
                </a:solidFill>
              </a:rPr>
              <a:t>Örnek: </a:t>
            </a:r>
            <a:r>
              <a:rPr lang="tr-TR" sz="1600" dirty="0"/>
              <a:t>Sermaye malının kullanma ömrü dolduktan sonra yeniden üretilmesi mümkündür. Kullanılan emeğin insan yaşamı ve nesli sürdükçe yeniden üretilmesi, sürdürülmesi nüfus artışı yoluyla çoğaltılması olasıdır. Emek piyasaları hareketlidir.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Oysa coğrafya olarak doğa var olduğu miktarla sınırlıdır. Doğayı onarmak olası, ama yeniden üretmek ve çoğaltmak olası değildir.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9398944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smtClean="0"/>
              <a:t>Dikkat </a:t>
            </a:r>
            <a:r>
              <a:rPr lang="tr-TR" sz="1600" dirty="0"/>
              <a:t>edilmesi gereken sözcük çoğaltmadır. Bununla anlatılmak istenen üretim yoluyla birim miktarın arttırılmasıdır. Deniz doldurma, bataklık veya göl kurutma yoluyla birim miktar arttırılmaktadır.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Oysa kentlerde belediye sınırları içinde ihtiyaç olup da henüz arsa niteliğinde olmayan arazileri plan yoluyla arsaya dönüştürüp, arsa piyasasına sunuyorsak; yaptığımız iş bir yeniden üretim değil, zaten doğada mevcut olan, fakat kullanıma açılmamış yüzeylere yasal statü kazandırarak parsel arzını artırmaktan başka bir şey değildir. </a:t>
            </a:r>
          </a:p>
          <a:p>
            <a:pPr algn="just">
              <a:lnSpc>
                <a:spcPct val="100000"/>
              </a:lnSpc>
              <a:spcBef>
                <a:spcPts val="300"/>
              </a:spcBef>
              <a:buClr>
                <a:srgbClr val="160093"/>
              </a:buClr>
              <a:buFont typeface="Courier New" panose="02070309020205020404" pitchFamily="49" charset="0"/>
              <a:buChar char="o"/>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Çoğaltma sözcüğünün ifade ettiği anlamla yukarıda değinilen nitelik değiştirmenin farklılığı rant analizlerini kavramak açısından önemlidir.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59411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a:t>Gerek tarım, gerek kentsel kullanımlarda belli bir üretim için gerekli daha fazla sayıda parsel veya arazi, başka üretimlerden vazgeçilerek arttırılabilir. Bu durumda değişen arazinin kullanma biçimidir ve son biçimin kullandığı arazinin artmasıdır. Başka bir ifadeyle pastanın büyüklüğü değişmediği halde dilimlerin büyümesidir.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896166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sz="1600" dirty="0" smtClean="0">
                <a:solidFill>
                  <a:srgbClr val="FF0000"/>
                </a:solidFill>
              </a:rPr>
              <a:t>Yeniden </a:t>
            </a:r>
            <a:r>
              <a:rPr lang="tr-TR" sz="1600" dirty="0">
                <a:solidFill>
                  <a:srgbClr val="FF0000"/>
                </a:solidFill>
              </a:rPr>
              <a:t>üretilemez ve çoğaltılamaz: </a:t>
            </a:r>
            <a:r>
              <a:rPr lang="tr-TR" sz="1600" dirty="0"/>
              <a:t>Arazinin yeniden üretilememesi veya çoğaltılamamasının bazı istisnaları vardır: </a:t>
            </a:r>
          </a:p>
          <a:p>
            <a:pPr algn="just">
              <a:spcBef>
                <a:spcPts val="300"/>
              </a:spcBef>
              <a:buClr>
                <a:srgbClr val="160093"/>
              </a:buClr>
              <a:defRPr/>
            </a:pPr>
            <a:endParaRPr lang="tr-TR" sz="1600" dirty="0"/>
          </a:p>
          <a:p>
            <a:pPr algn="just">
              <a:lnSpc>
                <a:spcPct val="100000"/>
              </a:lnSpc>
              <a:spcBef>
                <a:spcPts val="300"/>
              </a:spcBef>
              <a:buClr>
                <a:srgbClr val="160093"/>
              </a:buClr>
              <a:buFont typeface="Courier New" panose="02070309020205020404" pitchFamily="49" charset="0"/>
              <a:buChar char="o"/>
              <a:defRPr/>
            </a:pPr>
            <a:r>
              <a:rPr lang="tr-TR" sz="1600" dirty="0"/>
              <a:t> </a:t>
            </a:r>
            <a:r>
              <a:rPr lang="tr-TR" sz="1600" b="1" dirty="0">
                <a:solidFill>
                  <a:srgbClr val="FF0000"/>
                </a:solidFill>
              </a:rPr>
              <a:t>Örnek: </a:t>
            </a:r>
            <a:r>
              <a:rPr lang="tr-TR" sz="1600" dirty="0"/>
              <a:t>Deniz, göl ve bataklıkların doldurulması ve kurutulması yoluyla yeni arazi kazanımı gibi. Bunun tersine baraj inşaatları, kıyı çökmeleri, </a:t>
            </a:r>
            <a:r>
              <a:rPr lang="tr-TR" sz="1600" dirty="0" err="1"/>
              <a:t>tsunami</a:t>
            </a:r>
            <a:r>
              <a:rPr lang="tr-TR" sz="1600" dirty="0"/>
              <a:t> ve kirlenme gibi nedenlerle elden çıkan arazinin aynı veya bir başka yerde yeniden üretim yoluyla kazanılması olası değildir.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6764663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25637</TotalTime>
  <Words>660</Words>
  <Application>Microsoft Office PowerPoint</Application>
  <PresentationFormat>Ekran Gösterisi (4:3)</PresentationFormat>
  <Paragraphs>93</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933</cp:revision>
  <cp:lastPrinted>2016-10-24T07:53:35Z</cp:lastPrinted>
  <dcterms:created xsi:type="dcterms:W3CDTF">2016-09-18T09:35:24Z</dcterms:created>
  <dcterms:modified xsi:type="dcterms:W3CDTF">2020-02-19T11:13:25Z</dcterms:modified>
</cp:coreProperties>
</file>