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59" r:id="rId5"/>
    <p:sldId id="263" r:id="rId6"/>
    <p:sldId id="271" r:id="rId7"/>
    <p:sldId id="261" r:id="rId8"/>
    <p:sldId id="264" r:id="rId9"/>
    <p:sldId id="257" r:id="rId10"/>
    <p:sldId id="258" r:id="rId11"/>
    <p:sldId id="269" r:id="rId12"/>
    <p:sldId id="267" r:id="rId13"/>
    <p:sldId id="270" r:id="rId14"/>
    <p:sldId id="262" r:id="rId15"/>
    <p:sldId id="277" r:id="rId16"/>
    <p:sldId id="280" r:id="rId17"/>
    <p:sldId id="282" r:id="rId18"/>
    <p:sldId id="283" r:id="rId19"/>
    <p:sldId id="286" r:id="rId20"/>
    <p:sldId id="287" r:id="rId21"/>
    <p:sldId id="284" r:id="rId22"/>
    <p:sldId id="295" r:id="rId23"/>
    <p:sldId id="293" r:id="rId24"/>
    <p:sldId id="285" r:id="rId25"/>
    <p:sldId id="288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66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04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7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9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46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60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8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2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65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60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17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979A9-C050-4854-BE0A-3C4D520CC359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2A7B8-8E2C-4587-A1B8-4B6DFBC46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63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slisozluk.net/phosphatase-nedir-ne-deme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0wikipedia.org/index.php?q=aHR0cHM6Ly9lbi53aWtpcGVkaWEub3JnL3dpa2kvU3RlcmlsaXphdGlvbl8obWljcm9iaW9sb2d5KQ" TargetMode="External"/><Relationship Id="rId2" Type="http://schemas.openxmlformats.org/officeDocument/2006/relationships/hyperlink" Target="https://en.0wikipedia.org/index.php?q=aHR0cHM6Ly9lbi53aWtpcGVkaWEub3JnL3dpa2kvRm9vZF9wcm9jZXNzaW5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0wikipedia.org/index.php?q=aHR0cHM6Ly9lbi53aWtpcGVkaWEub3JnL3dpa2kvU2hlbGZfbGlmZQ" TargetMode="External"/><Relationship Id="rId5" Type="http://schemas.openxmlformats.org/officeDocument/2006/relationships/hyperlink" Target="https://en.0wikipedia.org/index.php?q=aHR0cHM6Ly9lbi53aWtpcGVkaWEub3JnL3dpa2kvTWFpbGxhcmRfcmVhY3Rpb24" TargetMode="External"/><Relationship Id="rId4" Type="http://schemas.openxmlformats.org/officeDocument/2006/relationships/hyperlink" Target="https://en.0wikipedia.org/index.php?q=aHR0cHM6Ly9lbi53aWtpcGVkaWEub3JnL3dpa2kvRW5kb3Nwb3J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0wikipedia.org/index.php?q=aHR0cHM6Ly9lbi53aWtpcGVkaWEub3JnL3dpa2kvUGFzdGV1cml6YXRpb24" TargetMode="External"/><Relationship Id="rId2" Type="http://schemas.openxmlformats.org/officeDocument/2006/relationships/hyperlink" Target="https://en.0wikipedia.org/index.php?q=aHR0cHM6Ly9lbi53aWtpcGVkaWEub3JnL3dpa2kvU294aGxldF9leHRyYWN0b3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88277" y="1153893"/>
            <a:ext cx="6085488" cy="2387600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FF0066"/>
                </a:solidFill>
              </a:rPr>
              <a:t>Drinking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</a:rPr>
              <a:t>Milk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</a:rPr>
              <a:t>Technology</a:t>
            </a:r>
            <a:endParaRPr lang="tr-TR" b="1" dirty="0">
              <a:solidFill>
                <a:srgbClr val="FF0066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03282" y="4611032"/>
            <a:ext cx="5223643" cy="1655762"/>
          </a:xfrm>
        </p:spPr>
        <p:txBody>
          <a:bodyPr>
            <a:normAutofit/>
          </a:bodyPr>
          <a:lstStyle/>
          <a:p>
            <a:r>
              <a:rPr lang="en-US" sz="1900" b="1" dirty="0"/>
              <a:t>Res. </a:t>
            </a:r>
            <a:r>
              <a:rPr lang="en-US" sz="1900" b="1" dirty="0" err="1" smtClean="0"/>
              <a:t>Asst</a:t>
            </a:r>
            <a:r>
              <a:rPr lang="tr-TR" sz="1900" b="1" dirty="0" smtClean="0"/>
              <a:t>. Dr.</a:t>
            </a:r>
            <a:r>
              <a:rPr lang="en-US" sz="1900" b="1" dirty="0" smtClean="0"/>
              <a:t> Bahar ONARAN</a:t>
            </a:r>
            <a:r>
              <a:rPr lang="tr-TR" sz="1900" b="1" dirty="0" smtClean="0"/>
              <a:t>, </a:t>
            </a:r>
            <a:r>
              <a:rPr lang="en-US" sz="1900" b="1" dirty="0" smtClean="0"/>
              <a:t>DVM</a:t>
            </a:r>
            <a:endParaRPr lang="en-US" sz="1900" dirty="0"/>
          </a:p>
          <a:p>
            <a:r>
              <a:rPr lang="en-US" sz="1900" dirty="0"/>
              <a:t>Ankara University, Faculty of Veterinary Medicine</a:t>
            </a:r>
          </a:p>
          <a:p>
            <a:r>
              <a:rPr lang="en-US" sz="1900" dirty="0"/>
              <a:t>Department of Food Hygiene and Technology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8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27581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FF0066"/>
                </a:solidFill>
              </a:rPr>
              <a:t>Effect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en-US" b="1" dirty="0" smtClean="0">
                <a:solidFill>
                  <a:srgbClr val="FF0066"/>
                </a:solidFill>
              </a:rPr>
              <a:t>of Pasteurization</a:t>
            </a:r>
            <a:r>
              <a:rPr lang="tr-TR" dirty="0" smtClean="0">
                <a:solidFill>
                  <a:srgbClr val="FF0066"/>
                </a:solidFill>
              </a:rPr>
              <a:t/>
            </a:r>
            <a:br>
              <a:rPr lang="tr-TR" dirty="0" smtClean="0">
                <a:solidFill>
                  <a:srgbClr val="FF0066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tr-TR" dirty="0" err="1" smtClean="0"/>
              <a:t>Bactericidal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tr-TR" b="1" dirty="0" err="1" smtClean="0">
                <a:solidFill>
                  <a:srgbClr val="FF0066"/>
                </a:solidFill>
                <a:sym typeface="Wingdings" panose="05000000000000000000" pitchFamily="2" charset="2"/>
              </a:rPr>
              <a:t>All</a:t>
            </a:r>
            <a:r>
              <a:rPr lang="tr-TR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 of </a:t>
            </a:r>
            <a:r>
              <a:rPr lang="tr-TR" b="1" dirty="0" err="1" smtClean="0">
                <a:solidFill>
                  <a:srgbClr val="FF0066"/>
                </a:solidFill>
                <a:sym typeface="Wingdings" panose="05000000000000000000" pitchFamily="2" charset="2"/>
              </a:rPr>
              <a:t>the</a:t>
            </a:r>
            <a:r>
              <a:rPr lang="tr-TR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  <a:sym typeface="Wingdings" panose="05000000000000000000" pitchFamily="2" charset="2"/>
              </a:rPr>
              <a:t>pathogens</a:t>
            </a:r>
            <a:r>
              <a:rPr lang="tr-TR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  <a:sym typeface="Wingdings" panose="05000000000000000000" pitchFamily="2" charset="2"/>
              </a:rPr>
              <a:t>are</a:t>
            </a:r>
            <a:r>
              <a:rPr lang="tr-TR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  <a:sym typeface="Wingdings" panose="05000000000000000000" pitchFamily="2" charset="2"/>
              </a:rPr>
              <a:t>inhibited</a:t>
            </a:r>
            <a:endParaRPr lang="tr-TR" b="1" dirty="0" smtClean="0">
              <a:solidFill>
                <a:srgbClr val="FF0066"/>
              </a:solidFill>
              <a:sym typeface="Wingdings" panose="05000000000000000000" pitchFamily="2" charset="2"/>
            </a:endParaRPr>
          </a:p>
          <a:p>
            <a:pPr fontAlgn="t"/>
            <a:r>
              <a:rPr lang="tr-TR" altLang="tr-TR" sz="2000" b="1" i="1" dirty="0" err="1">
                <a:latin typeface="Arial Black" panose="020B0A04020102020204" pitchFamily="34" charset="0"/>
                <a:ea typeface="ＭＳ Ｐゴシック" panose="020B0600070205080204" pitchFamily="34" charset="-128"/>
              </a:rPr>
              <a:t>Mycobacterium</a:t>
            </a:r>
            <a:r>
              <a:rPr lang="tr-TR" altLang="tr-TR" sz="2000" b="1" i="1" dirty="0">
                <a:latin typeface="Arial Black" panose="020B0A04020102020204" pitchFamily="34" charset="0"/>
                <a:ea typeface="ＭＳ Ｐゴシック" panose="020B0600070205080204" pitchFamily="34" charset="-128"/>
              </a:rPr>
              <a:t> </a:t>
            </a:r>
            <a:r>
              <a:rPr lang="tr-TR" altLang="tr-TR" sz="2000" b="1" i="1" dirty="0" err="1" smtClean="0">
                <a:latin typeface="Arial Black" panose="020B0A04020102020204" pitchFamily="34" charset="0"/>
                <a:ea typeface="ＭＳ Ｐゴシック" panose="020B0600070205080204" pitchFamily="34" charset="-128"/>
              </a:rPr>
              <a:t>tuberculosis</a:t>
            </a:r>
            <a:r>
              <a:rPr lang="tr-TR" altLang="tr-TR" sz="2000" b="1" i="1" dirty="0" smtClean="0">
                <a:latin typeface="Arial Black" panose="020B0A04020102020204" pitchFamily="34" charset="0"/>
                <a:ea typeface="ＭＳ Ｐゴシック" panose="020B0600070205080204" pitchFamily="34" charset="-128"/>
              </a:rPr>
              <a:t> </a:t>
            </a:r>
            <a:r>
              <a:rPr lang="tr-TR" altLang="tr-TR" sz="2000" b="1" dirty="0" smtClean="0">
                <a:ea typeface="ＭＳ Ｐゴシック" panose="020B0600070205080204" pitchFamily="34" charset="-128"/>
              </a:rPr>
              <a:t>(</a:t>
            </a:r>
            <a:r>
              <a:rPr lang="tr-TR" sz="2000" b="1" dirty="0" smtClean="0"/>
              <a:t>63°C</a:t>
            </a:r>
            <a:r>
              <a:rPr lang="tr-TR" sz="2000" dirty="0" smtClean="0"/>
              <a:t> </a:t>
            </a:r>
            <a:r>
              <a:rPr lang="tr-TR" sz="2000" b="1" dirty="0" smtClean="0"/>
              <a:t>30 </a:t>
            </a:r>
            <a:r>
              <a:rPr lang="tr-TR" sz="2000" b="1" dirty="0" err="1" smtClean="0"/>
              <a:t>min</a:t>
            </a:r>
            <a:r>
              <a:rPr lang="tr-TR" sz="2000" b="1" dirty="0" smtClean="0"/>
              <a:t>)</a:t>
            </a:r>
            <a:endParaRPr lang="tr-TR" sz="2000" dirty="0"/>
          </a:p>
          <a:p>
            <a:pPr lvl="2"/>
            <a:endParaRPr lang="en-US" altLang="tr-TR" b="1" i="1" dirty="0" smtClean="0">
              <a:latin typeface="Arial Black" panose="020B0A04020102020204" pitchFamily="34" charset="0"/>
              <a:ea typeface="ＭＳ Ｐゴシック" panose="020B0600070205080204" pitchFamily="34" charset="-128"/>
            </a:endParaRPr>
          </a:p>
          <a:p>
            <a:pPr lvl="2"/>
            <a:r>
              <a:rPr lang="en-US" altLang="tr-TR" b="1" i="1" dirty="0" err="1">
                <a:latin typeface="Arial Black" panose="020B0A04020102020204" pitchFamily="34" charset="0"/>
                <a:ea typeface="ＭＳ Ｐゴシック" panose="020B0600070205080204" pitchFamily="34" charset="-128"/>
              </a:rPr>
              <a:t>Coxiella</a:t>
            </a:r>
            <a:r>
              <a:rPr lang="en-US" altLang="tr-TR" b="1" i="1" dirty="0">
                <a:latin typeface="Arial Black" panose="020B0A040201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tr-TR" b="1" i="1" dirty="0" err="1" smtClean="0">
                <a:latin typeface="Arial Black" panose="020B0A04020102020204" pitchFamily="34" charset="0"/>
                <a:ea typeface="ＭＳ Ｐゴシック" panose="020B0600070205080204" pitchFamily="34" charset="-128"/>
              </a:rPr>
              <a:t>burnetti</a:t>
            </a:r>
            <a:r>
              <a:rPr lang="tr-TR" altLang="tr-TR" b="1" i="1" dirty="0" smtClean="0">
                <a:latin typeface="Arial Black" panose="020B0A04020102020204" pitchFamily="34" charset="0"/>
                <a:ea typeface="ＭＳ Ｐゴシック" panose="020B0600070205080204" pitchFamily="34" charset="-128"/>
              </a:rPr>
              <a:t> 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(72 </a:t>
            </a:r>
            <a:r>
              <a:rPr lang="tr-TR" b="1" dirty="0"/>
              <a:t>°</a:t>
            </a:r>
            <a:r>
              <a:rPr lang="tr-TR" b="1" dirty="0" smtClean="0"/>
              <a:t>C 15 </a:t>
            </a:r>
            <a:r>
              <a:rPr lang="tr-TR" b="1" dirty="0" err="1" smtClean="0"/>
              <a:t>sec</a:t>
            </a:r>
            <a:r>
              <a:rPr lang="tr-TR" b="1" dirty="0" smtClean="0"/>
              <a:t>)</a:t>
            </a:r>
            <a:endParaRPr lang="tr-TR" altLang="tr-TR" b="1" dirty="0" smtClean="0">
              <a:ea typeface="ＭＳ Ｐゴシック" panose="020B0600070205080204" pitchFamily="34" charset="-128"/>
            </a:endParaRPr>
          </a:p>
          <a:p>
            <a:pPr lvl="2"/>
            <a:endParaRPr lang="en-US" altLang="tr-TR" b="1" i="1" dirty="0">
              <a:latin typeface="Arial Black" panose="020B0A04020102020204" pitchFamily="34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tr-TR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B. </a:t>
            </a:r>
            <a:r>
              <a:rPr lang="tr-TR" altLang="tr-TR" sz="2400" dirty="0" err="1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Reduction</a:t>
            </a:r>
            <a:r>
              <a:rPr lang="tr-TR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 of </a:t>
            </a:r>
            <a:r>
              <a:rPr lang="tr-TR" altLang="tr-TR" sz="2400" dirty="0" err="1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the</a:t>
            </a:r>
            <a:r>
              <a:rPr lang="tr-TR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 dirty="0" err="1">
                <a:latin typeface="Tahoma" panose="020B0604030504040204" pitchFamily="34" charset="0"/>
                <a:ea typeface="ＭＳ Ｐゴシック" panose="020B0600070205080204" pitchFamily="34" charset="-128"/>
              </a:rPr>
              <a:t>c</a:t>
            </a:r>
            <a:r>
              <a:rPr lang="tr-TR" altLang="tr-TR" sz="2400" dirty="0" err="1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ream</a:t>
            </a:r>
            <a:r>
              <a:rPr lang="tr-TR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 dirty="0" err="1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layer</a:t>
            </a:r>
            <a:endParaRPr lang="tr-TR" altLang="tr-TR" sz="2400" dirty="0" smtClean="0"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>
              <a:buNone/>
            </a:pPr>
            <a:endParaRPr lang="en-US" altLang="tr-TR" sz="2400" dirty="0" smtClean="0"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C.</a:t>
            </a:r>
            <a:r>
              <a:rPr lang="tr-TR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 dirty="0" err="1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Inactivation</a:t>
            </a:r>
            <a:r>
              <a:rPr lang="tr-TR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 of </a:t>
            </a:r>
            <a:r>
              <a:rPr lang="tr-TR" u="sng" dirty="0" err="1">
                <a:hlinkClick r:id="rId2" tooltip="phosphatase nedir, ne demek, phosphatase anlamı - Sesli Sözlük"/>
              </a:rPr>
              <a:t>phosphatase</a:t>
            </a:r>
            <a:r>
              <a:rPr lang="tr-TR" altLang="tr-TR" sz="2400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 dirty="0" err="1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enzyme</a:t>
            </a:r>
            <a:endParaRPr lang="en-US" altLang="tr-TR" sz="2400" dirty="0" smtClean="0"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à"/>
            </a:pPr>
            <a:endParaRPr lang="tr-TR" b="1" dirty="0" smtClean="0">
              <a:solidFill>
                <a:srgbClr val="FF0066"/>
              </a:solidFill>
            </a:endParaRPr>
          </a:p>
          <a:p>
            <a:endParaRPr lang="tr-TR" b="1" dirty="0" smtClean="0">
              <a:solidFill>
                <a:srgbClr val="FF0066"/>
              </a:solidFill>
            </a:endParaRPr>
          </a:p>
          <a:p>
            <a:endParaRPr lang="tr-TR" b="1" dirty="0" smtClean="0">
              <a:solidFill>
                <a:srgbClr val="FF0066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31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66"/>
                </a:solidFill>
              </a:rPr>
              <a:t>Stages</a:t>
            </a:r>
            <a:r>
              <a:rPr lang="tr-TR" b="1" dirty="0" smtClean="0">
                <a:solidFill>
                  <a:srgbClr val="FF0066"/>
                </a:solidFill>
              </a:rPr>
              <a:t> of </a:t>
            </a:r>
            <a:r>
              <a:rPr lang="en-US" b="1" dirty="0" smtClean="0">
                <a:solidFill>
                  <a:srgbClr val="FF0066"/>
                </a:solidFill>
              </a:rPr>
              <a:t>Pasteurization</a:t>
            </a:r>
            <a:endParaRPr lang="tr-TR" b="1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tr-TR" dirty="0" err="1" smtClean="0"/>
              <a:t>Clarification</a:t>
            </a:r>
            <a:r>
              <a:rPr lang="tr-TR" dirty="0" smtClean="0"/>
              <a:t> </a:t>
            </a:r>
          </a:p>
          <a:p>
            <a:pPr fontAlgn="t"/>
            <a:r>
              <a:rPr lang="tr-TR" dirty="0" err="1" smtClean="0"/>
              <a:t>Homogenization</a:t>
            </a:r>
            <a:endParaRPr lang="tr-TR" dirty="0"/>
          </a:p>
          <a:p>
            <a:pPr fontAlgn="t"/>
            <a:r>
              <a:rPr lang="tr-TR" dirty="0" err="1" smtClean="0"/>
              <a:t>Standardization</a:t>
            </a:r>
            <a:endParaRPr lang="tr-TR" dirty="0"/>
          </a:p>
          <a:p>
            <a:pPr fontAlgn="t"/>
            <a:r>
              <a:rPr lang="en-US" dirty="0" smtClean="0"/>
              <a:t>Pasteurization</a:t>
            </a:r>
            <a:endParaRPr lang="tr-TR" dirty="0"/>
          </a:p>
          <a:p>
            <a:pPr fontAlgn="t"/>
            <a:r>
              <a:rPr lang="tr-TR" dirty="0" err="1" smtClean="0"/>
              <a:t>Cooling</a:t>
            </a:r>
            <a:endParaRPr lang="tr-TR" dirty="0" smtClean="0"/>
          </a:p>
          <a:p>
            <a:pPr fontAlgn="t"/>
            <a:r>
              <a:rPr lang="tr-TR" dirty="0" err="1" smtClean="0"/>
              <a:t>Packaging</a:t>
            </a:r>
            <a:endParaRPr lang="tr-TR" dirty="0"/>
          </a:p>
          <a:p>
            <a:pPr fontAlgn="t"/>
            <a:r>
              <a:rPr lang="tr-TR" dirty="0" smtClean="0"/>
              <a:t>Storage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01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Standardization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90688"/>
            <a:ext cx="6949967" cy="4351338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The </a:t>
            </a:r>
            <a:r>
              <a:rPr lang="en-US" dirty="0"/>
              <a:t>purpose of standardization is to give the milk a defined, guaranteed fat content. </a:t>
            </a:r>
            <a:endParaRPr lang="tr-TR" dirty="0" smtClean="0"/>
          </a:p>
          <a:p>
            <a:pPr marL="0" indent="0" fontAlgn="base">
              <a:buNone/>
            </a:pPr>
            <a:r>
              <a:rPr lang="en-US" u="sng" dirty="0" smtClean="0"/>
              <a:t>Common </a:t>
            </a:r>
            <a:r>
              <a:rPr lang="en-US" u="sng" dirty="0"/>
              <a:t>values </a:t>
            </a:r>
            <a:r>
              <a:rPr lang="en-US" u="sng" dirty="0" smtClean="0"/>
              <a:t>are</a:t>
            </a:r>
            <a:r>
              <a:rPr lang="tr-TR" dirty="0" smtClean="0"/>
              <a:t>;</a:t>
            </a:r>
            <a:r>
              <a:rPr lang="en-US" dirty="0" smtClean="0"/>
              <a:t> </a:t>
            </a:r>
            <a:endParaRPr lang="tr-TR" dirty="0" smtClean="0"/>
          </a:p>
          <a:p>
            <a:pPr fontAlgn="base"/>
            <a:r>
              <a:rPr lang="en-US" dirty="0" smtClean="0"/>
              <a:t>3</a:t>
            </a:r>
            <a:r>
              <a:rPr lang="tr-TR" dirty="0" smtClean="0"/>
              <a:t> </a:t>
            </a:r>
            <a:r>
              <a:rPr lang="en-US" dirty="0" smtClean="0"/>
              <a:t>%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regular-grade </a:t>
            </a:r>
            <a:r>
              <a:rPr lang="en-US" dirty="0" smtClean="0"/>
              <a:t>milk</a:t>
            </a:r>
            <a:endParaRPr lang="tr-TR" dirty="0" smtClean="0"/>
          </a:p>
          <a:p>
            <a:pPr fontAlgn="base"/>
            <a:r>
              <a:rPr lang="en-US" dirty="0"/>
              <a:t>1.5</a:t>
            </a:r>
            <a:r>
              <a:rPr lang="tr-TR" dirty="0"/>
              <a:t> </a:t>
            </a:r>
            <a:r>
              <a:rPr lang="en-US" dirty="0"/>
              <a:t>%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en-US" dirty="0"/>
              <a:t>low-fat milk </a:t>
            </a:r>
            <a:endParaRPr lang="tr-TR" dirty="0" smtClean="0"/>
          </a:p>
          <a:p>
            <a:pPr fontAlgn="base"/>
            <a:r>
              <a:rPr lang="en-US" dirty="0" smtClean="0"/>
              <a:t>0.1 </a:t>
            </a:r>
            <a:r>
              <a:rPr lang="tr-TR" dirty="0" smtClean="0"/>
              <a:t>- </a:t>
            </a:r>
            <a:r>
              <a:rPr lang="en-US" dirty="0" smtClean="0"/>
              <a:t>0.5</a:t>
            </a:r>
            <a:r>
              <a:rPr lang="tr-TR" dirty="0" smtClean="0"/>
              <a:t> </a:t>
            </a:r>
            <a:r>
              <a:rPr lang="en-US" dirty="0" smtClean="0"/>
              <a:t>%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non-fat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milk</a:t>
            </a:r>
            <a:endParaRPr lang="tr-TR" dirty="0" smtClean="0"/>
          </a:p>
          <a:p>
            <a:pPr fontAlgn="base"/>
            <a:r>
              <a:rPr lang="en-US" dirty="0" smtClean="0"/>
              <a:t>The </a:t>
            </a:r>
            <a:r>
              <a:rPr lang="en-US" dirty="0"/>
              <a:t>fat is a very important economic factor. </a:t>
            </a:r>
            <a:endParaRPr lang="tr-TR" dirty="0" smtClean="0"/>
          </a:p>
          <a:p>
            <a:pPr marL="0" indent="0" fontAlgn="base">
              <a:buNone/>
            </a:pP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standardization </a:t>
            </a:r>
            <a:r>
              <a:rPr lang="en-US" dirty="0"/>
              <a:t>of milk and cream must be carried out with great accuracy.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236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66"/>
                </a:solidFill>
              </a:rPr>
              <a:t>Homogenization</a:t>
            </a:r>
            <a:r>
              <a:rPr lang="tr-TR" dirty="0" smtClean="0">
                <a:solidFill>
                  <a:srgbClr val="FF0066"/>
                </a:solidFill>
              </a:rPr>
              <a:t> </a:t>
            </a:r>
            <a:endParaRPr lang="tr-TR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2394" y="1690688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à"/>
            </a:pPr>
            <a:r>
              <a:rPr lang="tr-TR" dirty="0" err="1" smtClean="0"/>
              <a:t>Reduce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size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fat</a:t>
            </a:r>
            <a:r>
              <a:rPr lang="tr-TR" dirty="0" smtClean="0"/>
              <a:t> </a:t>
            </a:r>
            <a:r>
              <a:rPr lang="tr-TR" dirty="0" err="1" smtClean="0"/>
              <a:t>globules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prevent</a:t>
            </a:r>
            <a:r>
              <a:rPr lang="tr-TR" dirty="0" smtClean="0"/>
              <a:t> </a:t>
            </a:r>
            <a:r>
              <a:rPr lang="tr-TR" dirty="0" err="1" smtClean="0"/>
              <a:t>creaming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4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3303" y="826888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Pasteurization</a:t>
            </a:r>
            <a:r>
              <a:rPr lang="tr-TR" dirty="0" smtClean="0">
                <a:solidFill>
                  <a:srgbClr val="FF0066"/>
                </a:solidFill>
              </a:rPr>
              <a:t> </a:t>
            </a:r>
            <a:r>
              <a:rPr lang="tr-TR" dirty="0" err="1">
                <a:solidFill>
                  <a:srgbClr val="FF0066"/>
                </a:solidFill>
              </a:rPr>
              <a:t>T</a:t>
            </a:r>
            <a:r>
              <a:rPr lang="tr-TR" dirty="0" err="1" smtClean="0">
                <a:solidFill>
                  <a:srgbClr val="FF0066"/>
                </a:solidFill>
              </a:rPr>
              <a:t>ypes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427" y="2552474"/>
            <a:ext cx="10515600" cy="3361730"/>
          </a:xfrm>
        </p:spPr>
        <p:txBody>
          <a:bodyPr/>
          <a:lstStyle/>
          <a:p>
            <a:pPr fontAlgn="t"/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Temperature</a:t>
            </a:r>
            <a:r>
              <a:rPr lang="tr-TR" dirty="0"/>
              <a:t> </a:t>
            </a:r>
            <a:r>
              <a:rPr lang="tr-TR" dirty="0" err="1"/>
              <a:t>Long</a:t>
            </a:r>
            <a:r>
              <a:rPr lang="tr-TR" dirty="0"/>
              <a:t> Time </a:t>
            </a:r>
            <a:endParaRPr lang="tr-TR" dirty="0" smtClean="0"/>
          </a:p>
          <a:p>
            <a:pPr marL="0" indent="0" fontAlgn="t">
              <a:buNone/>
            </a:pPr>
            <a:r>
              <a:rPr lang="tr-TR" dirty="0" smtClean="0"/>
              <a:t>   - LTLT </a:t>
            </a:r>
            <a:endParaRPr lang="tr-TR" dirty="0"/>
          </a:p>
          <a:p>
            <a:pPr fontAlgn="t"/>
            <a:r>
              <a:rPr lang="tr-TR" dirty="0"/>
              <a:t>High </a:t>
            </a:r>
            <a:r>
              <a:rPr lang="tr-TR" dirty="0" err="1"/>
              <a:t>temperature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tr-TR" dirty="0"/>
              <a:t> Time </a:t>
            </a:r>
            <a:endParaRPr lang="tr-TR" dirty="0" smtClean="0"/>
          </a:p>
          <a:p>
            <a:pPr marL="0" indent="0" fontAlgn="t">
              <a:buNone/>
            </a:pPr>
            <a:r>
              <a:rPr lang="tr-TR" dirty="0"/>
              <a:t> </a:t>
            </a:r>
            <a:r>
              <a:rPr lang="tr-TR" dirty="0" smtClean="0"/>
              <a:t> - HTST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30264"/>
            <a:ext cx="10515600" cy="1325563"/>
          </a:xfrm>
        </p:spPr>
        <p:txBody>
          <a:bodyPr/>
          <a:lstStyle/>
          <a:p>
            <a:r>
              <a:rPr lang="tr-TR" dirty="0" err="1">
                <a:solidFill>
                  <a:srgbClr val="FF0066"/>
                </a:solidFill>
                <a:latin typeface="+mn-lt"/>
              </a:rPr>
              <a:t>Low</a:t>
            </a:r>
            <a:r>
              <a:rPr lang="tr-TR" dirty="0">
                <a:solidFill>
                  <a:srgbClr val="FF0066"/>
                </a:solidFill>
                <a:latin typeface="+mn-lt"/>
              </a:rPr>
              <a:t> </a:t>
            </a:r>
            <a:r>
              <a:rPr lang="tr-TR" dirty="0" err="1">
                <a:solidFill>
                  <a:srgbClr val="FF0066"/>
                </a:solidFill>
                <a:latin typeface="+mn-lt"/>
              </a:rPr>
              <a:t>Temperature</a:t>
            </a:r>
            <a:r>
              <a:rPr lang="tr-TR" dirty="0">
                <a:solidFill>
                  <a:srgbClr val="FF0066"/>
                </a:solidFill>
                <a:latin typeface="+mn-lt"/>
              </a:rPr>
              <a:t> </a:t>
            </a:r>
            <a:r>
              <a:rPr lang="tr-TR" dirty="0" err="1">
                <a:solidFill>
                  <a:srgbClr val="FF0066"/>
                </a:solidFill>
                <a:latin typeface="+mn-lt"/>
              </a:rPr>
              <a:t>Long</a:t>
            </a:r>
            <a:r>
              <a:rPr lang="tr-TR" dirty="0">
                <a:solidFill>
                  <a:srgbClr val="FF0066"/>
                </a:solidFill>
                <a:latin typeface="+mn-lt"/>
              </a:rPr>
              <a:t> Time </a:t>
            </a:r>
            <a:r>
              <a:rPr lang="tr-TR" dirty="0" smtClean="0">
                <a:solidFill>
                  <a:srgbClr val="FF0066"/>
                </a:solidFill>
                <a:latin typeface="+mn-lt"/>
              </a:rPr>
              <a:t>– LTLT</a:t>
            </a:r>
            <a:br>
              <a:rPr lang="tr-TR" dirty="0" smtClean="0">
                <a:solidFill>
                  <a:srgbClr val="FF0066"/>
                </a:solidFill>
                <a:latin typeface="+mn-lt"/>
              </a:rPr>
            </a:br>
            <a:r>
              <a:rPr lang="tr-TR" dirty="0" smtClean="0">
                <a:solidFill>
                  <a:srgbClr val="FF0066"/>
                </a:solidFill>
              </a:rPr>
              <a:t>(</a:t>
            </a:r>
            <a:r>
              <a:rPr lang="tr-TR" dirty="0">
                <a:solidFill>
                  <a:srgbClr val="FF0066"/>
                </a:solidFill>
                <a:ea typeface="Calibri"/>
                <a:cs typeface="Calibri" panose="020F0502020204030204" pitchFamily="34" charset="0"/>
              </a:rPr>
              <a:t>Vat </a:t>
            </a:r>
            <a:r>
              <a:rPr lang="en-US" dirty="0" smtClean="0">
                <a:solidFill>
                  <a:srgbClr val="FF0066"/>
                </a:solidFill>
                <a:cs typeface="Calibri" panose="020F0502020204030204" pitchFamily="34" charset="0"/>
              </a:rPr>
              <a:t>Pasteurization</a:t>
            </a:r>
            <a:r>
              <a:rPr lang="tr-TR" dirty="0" smtClean="0">
                <a:solidFill>
                  <a:srgbClr val="FF0066"/>
                </a:solidFill>
                <a:cs typeface="Calibri" panose="020F0502020204030204" pitchFamily="34" charset="0"/>
              </a:rPr>
              <a:t>)</a:t>
            </a:r>
            <a:r>
              <a:rPr lang="tr-TR" dirty="0" smtClean="0">
                <a:solidFill>
                  <a:srgbClr val="FF0066"/>
                </a:solidFill>
              </a:rPr>
              <a:t> </a:t>
            </a:r>
            <a:endParaRPr lang="tr-TR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0385" y="2175640"/>
            <a:ext cx="6423752" cy="3864907"/>
          </a:xfrm>
        </p:spPr>
        <p:txBody>
          <a:bodyPr/>
          <a:lstStyle/>
          <a:p>
            <a:r>
              <a:rPr lang="tr-TR" dirty="0" err="1" smtClean="0"/>
              <a:t>Heating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tr-TR" dirty="0" err="1"/>
              <a:t>i</a:t>
            </a:r>
            <a:r>
              <a:rPr lang="tr-TR" dirty="0" err="1" smtClean="0"/>
              <a:t>ndirect</a:t>
            </a:r>
            <a:endParaRPr lang="tr-TR" dirty="0" smtClean="0"/>
          </a:p>
          <a:p>
            <a:pPr>
              <a:buFont typeface="Wingdings" panose="05000000000000000000" pitchFamily="2" charset="2"/>
              <a:buChar char="à"/>
            </a:pPr>
            <a:endParaRPr lang="tr-TR" dirty="0" smtClean="0"/>
          </a:p>
          <a:p>
            <a:r>
              <a:rPr lang="tr-TR" dirty="0" err="1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Heating</a:t>
            </a:r>
            <a:r>
              <a:rPr lang="tr-TR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treatment</a:t>
            </a:r>
            <a:endParaRPr lang="tr-T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r>
            <a:r>
              <a:rPr lang="tr-TR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minutes</a:t>
            </a:r>
            <a:r>
              <a:rPr lang="tr-TR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at 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63 </a:t>
            </a:r>
            <a:r>
              <a:rPr lang="en-US" baseline="300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</a:t>
            </a:r>
            <a:r>
              <a:rPr lang="en-US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tr-TR" dirty="0" smtClean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tr-TR" dirty="0" smtClean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60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66"/>
                </a:solidFill>
              </a:rPr>
              <a:t>Low</a:t>
            </a:r>
            <a:r>
              <a:rPr lang="tr-TR" dirty="0">
                <a:solidFill>
                  <a:srgbClr val="FF0066"/>
                </a:solidFill>
              </a:rPr>
              <a:t> </a:t>
            </a:r>
            <a:r>
              <a:rPr lang="tr-TR" dirty="0" err="1">
                <a:solidFill>
                  <a:srgbClr val="FF0066"/>
                </a:solidFill>
              </a:rPr>
              <a:t>Temperature</a:t>
            </a:r>
            <a:r>
              <a:rPr lang="tr-TR" dirty="0">
                <a:solidFill>
                  <a:srgbClr val="FF0066"/>
                </a:solidFill>
              </a:rPr>
              <a:t> </a:t>
            </a:r>
            <a:r>
              <a:rPr lang="tr-TR" dirty="0" err="1">
                <a:solidFill>
                  <a:srgbClr val="FF0066"/>
                </a:solidFill>
              </a:rPr>
              <a:t>Long</a:t>
            </a:r>
            <a:r>
              <a:rPr lang="tr-TR" dirty="0">
                <a:solidFill>
                  <a:srgbClr val="FF0066"/>
                </a:solidFill>
              </a:rPr>
              <a:t> Time - LTLT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6600495" cy="4351338"/>
          </a:xfrm>
        </p:spPr>
        <p:txBody>
          <a:bodyPr>
            <a:normAutofit lnSpcReduction="10000"/>
          </a:bodyPr>
          <a:lstStyle/>
          <a:p>
            <a:r>
              <a:rPr lang="tr-TR" dirty="0" err="1" smtClean="0">
                <a:solidFill>
                  <a:srgbClr val="00B050"/>
                </a:solidFill>
              </a:rPr>
              <a:t>Batches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have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two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nested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walls</a:t>
            </a:r>
            <a:r>
              <a:rPr lang="tr-TR" dirty="0" smtClean="0">
                <a:solidFill>
                  <a:srgbClr val="00B050"/>
                </a:solidFill>
              </a:rPr>
              <a:t>.</a:t>
            </a:r>
          </a:p>
          <a:p>
            <a:endParaRPr lang="tr-TR" dirty="0" smtClean="0">
              <a:solidFill>
                <a:srgbClr val="00B050"/>
              </a:solidFill>
            </a:endParaRPr>
          </a:p>
          <a:p>
            <a:r>
              <a:rPr lang="tr-TR" dirty="0" err="1" smtClean="0"/>
              <a:t>Heat</a:t>
            </a:r>
            <a:r>
              <a:rPr lang="tr-TR" dirty="0" smtClean="0"/>
              <a:t> </a:t>
            </a:r>
            <a:r>
              <a:rPr lang="tr-TR" dirty="0" err="1"/>
              <a:t>exchange</a:t>
            </a:r>
            <a:r>
              <a:rPr lang="tr-TR" dirty="0"/>
              <a:t> </a:t>
            </a:r>
            <a:r>
              <a:rPr lang="tr-TR" dirty="0" err="1"/>
              <a:t>occurs</a:t>
            </a:r>
            <a:r>
              <a:rPr lang="tr-TR" dirty="0"/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tr-TR" dirty="0" err="1" smtClean="0"/>
              <a:t>via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walls</a:t>
            </a:r>
            <a:r>
              <a:rPr lang="tr-TR" dirty="0"/>
              <a:t> of </a:t>
            </a:r>
            <a:r>
              <a:rPr lang="tr-TR" dirty="0" err="1"/>
              <a:t>batch</a:t>
            </a:r>
            <a:r>
              <a:rPr lang="tr-TR" dirty="0"/>
              <a:t>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à"/>
            </a:pPr>
            <a:endParaRPr lang="tr-TR" dirty="0" smtClean="0"/>
          </a:p>
          <a:p>
            <a:r>
              <a:rPr lang="tr-TR" dirty="0" err="1" smtClean="0">
                <a:solidFill>
                  <a:srgbClr val="7030A0"/>
                </a:solidFill>
              </a:rPr>
              <a:t>There</a:t>
            </a:r>
            <a:r>
              <a:rPr lang="tr-TR" dirty="0" smtClean="0">
                <a:solidFill>
                  <a:srgbClr val="7030A0"/>
                </a:solidFill>
              </a:rPr>
              <a:t> is </a:t>
            </a:r>
            <a:r>
              <a:rPr lang="tr-TR" dirty="0" err="1" smtClean="0">
                <a:solidFill>
                  <a:srgbClr val="7030A0"/>
                </a:solidFill>
              </a:rPr>
              <a:t>water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and</a:t>
            </a:r>
            <a:r>
              <a:rPr lang="tr-TR" dirty="0" smtClean="0">
                <a:solidFill>
                  <a:srgbClr val="7030A0"/>
                </a:solidFill>
              </a:rPr>
              <a:t> hot </a:t>
            </a:r>
            <a:r>
              <a:rPr lang="tr-TR" dirty="0" err="1" smtClean="0">
                <a:solidFill>
                  <a:srgbClr val="7030A0"/>
                </a:solidFill>
              </a:rPr>
              <a:t>steam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circulation</a:t>
            </a:r>
            <a:r>
              <a:rPr lang="tr-TR" dirty="0" smtClean="0">
                <a:solidFill>
                  <a:srgbClr val="7030A0"/>
                </a:solidFill>
              </a:rPr>
              <a:t> in </a:t>
            </a:r>
            <a:r>
              <a:rPr lang="tr-TR" dirty="0" err="1" smtClean="0">
                <a:solidFill>
                  <a:srgbClr val="7030A0"/>
                </a:solidFill>
              </a:rPr>
              <a:t>the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>
                <a:solidFill>
                  <a:srgbClr val="7030A0"/>
                </a:solidFill>
              </a:rPr>
              <a:t>nested</a:t>
            </a:r>
            <a:r>
              <a:rPr lang="tr-TR" dirty="0">
                <a:solidFill>
                  <a:srgbClr val="7030A0"/>
                </a:solidFill>
              </a:rPr>
              <a:t> </a:t>
            </a:r>
            <a:r>
              <a:rPr lang="tr-TR" dirty="0" err="1">
                <a:solidFill>
                  <a:srgbClr val="7030A0"/>
                </a:solidFill>
              </a:rPr>
              <a:t>walls</a:t>
            </a:r>
            <a:r>
              <a:rPr lang="tr-TR" dirty="0" smtClean="0">
                <a:solidFill>
                  <a:srgbClr val="7030A0"/>
                </a:solidFill>
              </a:rPr>
              <a:t>.</a:t>
            </a:r>
          </a:p>
          <a:p>
            <a:endParaRPr lang="tr-TR" dirty="0" smtClean="0">
              <a:solidFill>
                <a:srgbClr val="7030A0"/>
              </a:solidFill>
            </a:endParaRPr>
          </a:p>
          <a:p>
            <a:r>
              <a:rPr lang="tr-TR" dirty="0" err="1" smtClean="0"/>
              <a:t>Cooling</a:t>
            </a:r>
            <a:r>
              <a:rPr lang="tr-TR" dirty="0" smtClean="0"/>
              <a:t> </a:t>
            </a:r>
            <a:r>
              <a:rPr lang="tr-TR" dirty="0" err="1" smtClean="0"/>
              <a:t>occurs</a:t>
            </a:r>
            <a:r>
              <a:rPr lang="tr-TR" dirty="0" smtClean="0"/>
              <a:t> </a:t>
            </a:r>
            <a:r>
              <a:rPr lang="tr-TR" dirty="0" err="1" smtClean="0"/>
              <a:t>via</a:t>
            </a:r>
            <a:r>
              <a:rPr lang="tr-TR" dirty="0" smtClean="0"/>
              <a:t> </a:t>
            </a:r>
            <a:r>
              <a:rPr lang="tr-TR" dirty="0" err="1" smtClean="0"/>
              <a:t>cold</a:t>
            </a:r>
            <a:r>
              <a:rPr lang="tr-TR" dirty="0" smtClean="0"/>
              <a:t> </a:t>
            </a:r>
            <a:r>
              <a:rPr lang="tr-TR" dirty="0" err="1" smtClean="0"/>
              <a:t>water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532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28622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0066"/>
                </a:solidFill>
              </a:rPr>
              <a:t>High </a:t>
            </a:r>
            <a:r>
              <a:rPr lang="tr-TR" b="1" dirty="0" err="1">
                <a:solidFill>
                  <a:srgbClr val="FF0066"/>
                </a:solidFill>
              </a:rPr>
              <a:t>temperature</a:t>
            </a:r>
            <a:r>
              <a:rPr lang="tr-TR" b="1" dirty="0">
                <a:solidFill>
                  <a:srgbClr val="FF0066"/>
                </a:solidFill>
              </a:rPr>
              <a:t> </a:t>
            </a:r>
            <a:r>
              <a:rPr lang="tr-TR" b="1" dirty="0" err="1">
                <a:solidFill>
                  <a:srgbClr val="FF0066"/>
                </a:solidFill>
              </a:rPr>
              <a:t>Short</a:t>
            </a:r>
            <a:r>
              <a:rPr lang="tr-TR" b="1" dirty="0">
                <a:solidFill>
                  <a:srgbClr val="FF0066"/>
                </a:solidFill>
              </a:rPr>
              <a:t> Time - HTST </a:t>
            </a:r>
            <a:r>
              <a:rPr lang="tr-TR" dirty="0" smtClean="0">
                <a:solidFill>
                  <a:srgbClr val="FF0066"/>
                </a:solidFill>
              </a:rPr>
              <a:t/>
            </a:r>
            <a:br>
              <a:rPr lang="tr-TR" dirty="0" smtClean="0">
                <a:solidFill>
                  <a:srgbClr val="FF0066"/>
                </a:solidFill>
              </a:rPr>
            </a:br>
            <a:r>
              <a:rPr lang="tr-TR" dirty="0" smtClean="0">
                <a:solidFill>
                  <a:srgbClr val="FF0066"/>
                </a:solidFill>
              </a:rPr>
              <a:t>(Flash </a:t>
            </a:r>
            <a:r>
              <a:rPr lang="tr-TR" dirty="0" err="1" smtClean="0">
                <a:solidFill>
                  <a:srgbClr val="FF0066"/>
                </a:solidFill>
              </a:rPr>
              <a:t>Pasteurization</a:t>
            </a:r>
            <a:r>
              <a:rPr lang="tr-TR" dirty="0" smtClean="0">
                <a:solidFill>
                  <a:srgbClr val="FF0066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17683"/>
            <a:ext cx="6077607" cy="3959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US" dirty="0"/>
              <a:t>Modern </a:t>
            </a:r>
            <a:r>
              <a:rPr lang="en-US" dirty="0" smtClean="0"/>
              <a:t>met</a:t>
            </a:r>
            <a:r>
              <a:rPr lang="tr-TR" dirty="0" err="1" smtClean="0"/>
              <a:t>hod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dirty="0" smtClean="0"/>
              <a:t>Can </a:t>
            </a:r>
            <a:r>
              <a:rPr lang="tr-TR" dirty="0" err="1" smtClean="0"/>
              <a:t>pasteurize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tr-TR" dirty="0" err="1" smtClean="0">
                <a:solidFill>
                  <a:srgbClr val="6600FF"/>
                </a:solidFill>
              </a:rPr>
              <a:t>Heat</a:t>
            </a:r>
            <a:r>
              <a:rPr lang="tr-TR" dirty="0" smtClean="0">
                <a:solidFill>
                  <a:srgbClr val="6600FF"/>
                </a:solidFill>
              </a:rPr>
              <a:t> </a:t>
            </a:r>
            <a:r>
              <a:rPr lang="tr-TR" dirty="0" err="1" smtClean="0">
                <a:solidFill>
                  <a:srgbClr val="6600FF"/>
                </a:solidFill>
              </a:rPr>
              <a:t>treatment</a:t>
            </a:r>
            <a:r>
              <a:rPr lang="tr-TR" dirty="0" smtClean="0">
                <a:solidFill>
                  <a:srgbClr val="6600FF"/>
                </a:solidFill>
              </a:rPr>
              <a:t> </a:t>
            </a:r>
            <a:r>
              <a:rPr lang="tr-TR" dirty="0" smtClean="0">
                <a:solidFill>
                  <a:srgbClr val="6600FF"/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rgbClr val="6600FF"/>
                </a:solidFill>
              </a:rPr>
              <a:t>15</a:t>
            </a:r>
            <a:r>
              <a:rPr lang="en-US" dirty="0" smtClean="0"/>
              <a:t> </a:t>
            </a:r>
            <a:r>
              <a:rPr lang="tr-TR" dirty="0" err="1">
                <a:solidFill>
                  <a:srgbClr val="6600FF"/>
                </a:solidFill>
              </a:rPr>
              <a:t>seconds</a:t>
            </a:r>
            <a:r>
              <a:rPr lang="tr-TR" dirty="0">
                <a:solidFill>
                  <a:srgbClr val="6600FF"/>
                </a:solidFill>
              </a:rPr>
              <a:t> at </a:t>
            </a:r>
            <a:r>
              <a:rPr lang="en-US" dirty="0">
                <a:solidFill>
                  <a:srgbClr val="6600FF"/>
                </a:solidFill>
              </a:rPr>
              <a:t>72 </a:t>
            </a:r>
            <a:r>
              <a:rPr lang="en-US" baseline="30000" dirty="0">
                <a:solidFill>
                  <a:srgbClr val="6600FF"/>
                </a:solidFill>
              </a:rPr>
              <a:t>o</a:t>
            </a:r>
            <a:r>
              <a:rPr lang="en-US" dirty="0">
                <a:solidFill>
                  <a:srgbClr val="6600FF"/>
                </a:solidFill>
              </a:rPr>
              <a:t> C</a:t>
            </a:r>
            <a:r>
              <a:rPr lang="tr-TR" dirty="0">
                <a:solidFill>
                  <a:srgbClr val="6600FF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dirty="0" err="1" smtClean="0"/>
              <a:t>Permenency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dirty="0"/>
              <a:t>Reduces the amount of time required to pasteurize milk.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41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FF0066"/>
                </a:solidFill>
              </a:rPr>
              <a:t>UHT (</a:t>
            </a:r>
            <a:r>
              <a:rPr lang="en-US" sz="4800" b="1" dirty="0" smtClean="0">
                <a:solidFill>
                  <a:srgbClr val="FF0066"/>
                </a:solidFill>
              </a:rPr>
              <a:t>Ultra-high-temperature</a:t>
            </a:r>
            <a:r>
              <a:rPr lang="tr-TR" sz="4800" b="1" dirty="0" smtClean="0">
                <a:solidFill>
                  <a:srgbClr val="FF0066"/>
                </a:solidFill>
              </a:rPr>
              <a:t>)</a:t>
            </a:r>
            <a:endParaRPr lang="tr-TR" sz="4800" b="1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8568559" cy="4351338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is </a:t>
            </a:r>
            <a:r>
              <a:rPr lang="en-US" dirty="0"/>
              <a:t>a </a:t>
            </a:r>
            <a:r>
              <a:rPr lang="en-US" dirty="0">
                <a:hlinkClick r:id="rId2" tooltip="Food processing"/>
              </a:rPr>
              <a:t>food processing</a:t>
            </a:r>
            <a:r>
              <a:rPr lang="en-US" dirty="0"/>
              <a:t> technology that </a:t>
            </a:r>
            <a:r>
              <a:rPr lang="en-US" dirty="0">
                <a:hlinkClick r:id="rId3" tooltip="Sterilization (microbiology)"/>
              </a:rPr>
              <a:t>sterilizes</a:t>
            </a:r>
            <a:r>
              <a:rPr lang="en-US" dirty="0"/>
              <a:t> liquid food, chiefly milk, by heating it </a:t>
            </a:r>
            <a:r>
              <a:rPr lang="en-US" dirty="0" smtClean="0"/>
              <a:t>135</a:t>
            </a:r>
            <a:r>
              <a:rPr lang="en-US" dirty="0"/>
              <a:t> °</a:t>
            </a:r>
            <a:r>
              <a:rPr lang="en-US" dirty="0" smtClean="0"/>
              <a:t>C</a:t>
            </a:r>
            <a:r>
              <a:rPr lang="en-US" dirty="0"/>
              <a:t> for </a:t>
            </a:r>
            <a:r>
              <a:rPr lang="tr-TR" dirty="0" smtClean="0"/>
              <a:t>2-5 </a:t>
            </a:r>
            <a:r>
              <a:rPr lang="en-US" dirty="0" smtClean="0"/>
              <a:t>seconds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the temperature required to kill </a:t>
            </a:r>
            <a:r>
              <a:rPr lang="en-US" dirty="0">
                <a:solidFill>
                  <a:srgbClr val="FF0000"/>
                </a:solidFill>
                <a:hlinkClick r:id="rId4" tooltip="Endospore"/>
              </a:rPr>
              <a:t>spores</a:t>
            </a:r>
            <a:r>
              <a:rPr lang="en-US" dirty="0"/>
              <a:t> in </a:t>
            </a:r>
            <a:r>
              <a:rPr lang="en-US" dirty="0" smtClean="0"/>
              <a:t>milk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The heat used during the UHT process can cause </a:t>
            </a:r>
            <a:r>
              <a:rPr lang="en-US" dirty="0" err="1">
                <a:hlinkClick r:id="rId5" tooltip="Maillard reaction"/>
              </a:rPr>
              <a:t>Maillard</a:t>
            </a:r>
            <a:r>
              <a:rPr lang="en-US" dirty="0">
                <a:hlinkClick r:id="rId5" tooltip="Maillard reaction"/>
              </a:rPr>
              <a:t> browning</a:t>
            </a:r>
            <a:r>
              <a:rPr lang="en-US" dirty="0"/>
              <a:t> and change the taste and smell of dairy products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UHT milk packaged in a sterile container, if not opened, has a typical unrefrigerated </a:t>
            </a:r>
            <a:r>
              <a:rPr lang="en-US" dirty="0">
                <a:hlinkClick r:id="rId6" tooltip="Shelf life"/>
              </a:rPr>
              <a:t>shelf life</a:t>
            </a:r>
            <a:r>
              <a:rPr lang="en-US" dirty="0"/>
              <a:t> of six to nine months.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In </a:t>
            </a:r>
            <a:r>
              <a:rPr lang="en-US" dirty="0"/>
              <a:t>contrast, HTST pasteurized milk has a shelf life of about two weeks from processing, or about one week from being put on </a:t>
            </a:r>
            <a:r>
              <a:rPr lang="en-US" dirty="0" smtClean="0"/>
              <a:t>sale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86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Ultra-high-temperature processing </a:t>
            </a:r>
            <a:endParaRPr lang="tr-TR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performed in complex production plants, which perform several stages of food processing and packaging automatically and in succession:</a:t>
            </a:r>
            <a:endParaRPr lang="en-US" dirty="0"/>
          </a:p>
          <a:p>
            <a:r>
              <a:rPr lang="en-US" dirty="0"/>
              <a:t>Heating</a:t>
            </a:r>
          </a:p>
          <a:p>
            <a:r>
              <a:rPr lang="en-US" dirty="0"/>
              <a:t>Flash cooling</a:t>
            </a:r>
          </a:p>
          <a:p>
            <a:r>
              <a:rPr lang="en-US" dirty="0"/>
              <a:t>Homogenization</a:t>
            </a:r>
          </a:p>
          <a:p>
            <a:r>
              <a:rPr lang="en-US" dirty="0"/>
              <a:t>Aseptic packaging</a:t>
            </a:r>
          </a:p>
          <a:p>
            <a:r>
              <a:rPr lang="en-US" dirty="0"/>
              <a:t>In the heating stage, the treated liquid is first pre-heated to a non-critical temperature (70–80°C for milk), and then quickly heated to the temperature required by the process.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352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3792" y="365125"/>
            <a:ext cx="10040007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0066"/>
                </a:solidFill>
              </a:rPr>
              <a:t>Is it </a:t>
            </a:r>
            <a:r>
              <a:rPr lang="tr-TR" b="1" dirty="0" err="1" smtClean="0">
                <a:solidFill>
                  <a:srgbClr val="FF0066"/>
                </a:solidFill>
              </a:rPr>
              <a:t>safe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</a:rPr>
              <a:t>to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</a:rPr>
              <a:t>drink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</a:rPr>
              <a:t>raw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</a:rPr>
              <a:t>milk</a:t>
            </a:r>
            <a:r>
              <a:rPr lang="tr-TR" b="1" dirty="0" smtClean="0">
                <a:solidFill>
                  <a:srgbClr val="FF0066"/>
                </a:solidFill>
              </a:rPr>
              <a:t>?</a:t>
            </a:r>
            <a:endParaRPr lang="tr-TR" b="1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lnSpc>
                <a:spcPct val="80000"/>
              </a:lnSpc>
              <a:buNone/>
            </a:pPr>
            <a:endParaRPr lang="tr-TR" altLang="tr-TR" sz="2000" b="1" i="1" dirty="0">
              <a:ea typeface="ＭＳ Ｐゴシック" panose="020B0600070205080204" pitchFamily="34" charset="-128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tr-TR" altLang="tr-TR" b="1" dirty="0" err="1" smtClean="0">
                <a:ea typeface="ＭＳ Ｐゴシック" panose="020B0600070205080204" pitchFamily="34" charset="-128"/>
              </a:rPr>
              <a:t>Raw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 </a:t>
            </a:r>
            <a:r>
              <a:rPr lang="tr-TR" altLang="tr-TR" b="1" dirty="0" err="1" smtClean="0">
                <a:ea typeface="ＭＳ Ｐゴシック" panose="020B0600070205080204" pitchFamily="34" charset="-128"/>
              </a:rPr>
              <a:t>milk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 can be </a:t>
            </a:r>
            <a:r>
              <a:rPr lang="tr-TR" altLang="tr-TR" b="1" dirty="0" err="1" smtClean="0">
                <a:ea typeface="ＭＳ Ｐゴシック" panose="020B0600070205080204" pitchFamily="34" charset="-128"/>
              </a:rPr>
              <a:t>contamined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 </a:t>
            </a:r>
            <a:r>
              <a:rPr lang="tr-TR" altLang="tr-TR" b="1" dirty="0" err="1" smtClean="0">
                <a:ea typeface="ＭＳ Ｐゴシック" panose="020B0600070205080204" pitchFamily="34" charset="-128"/>
              </a:rPr>
              <a:t>with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 </a:t>
            </a:r>
            <a:r>
              <a:rPr lang="tr-TR" altLang="tr-TR" b="1" dirty="0" err="1" smtClean="0">
                <a:ea typeface="ＭＳ Ｐゴシック" panose="020B0600070205080204" pitchFamily="34" charset="-128"/>
              </a:rPr>
              <a:t>the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 </a:t>
            </a:r>
            <a:r>
              <a:rPr lang="tr-TR" altLang="tr-TR" b="1" dirty="0" err="1" smtClean="0">
                <a:ea typeface="ＭＳ Ｐゴシック" panose="020B0600070205080204" pitchFamily="34" charset="-128"/>
              </a:rPr>
              <a:t>pathogen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 </a:t>
            </a:r>
            <a:r>
              <a:rPr lang="tr-TR" altLang="tr-TR" b="1" dirty="0" err="1" smtClean="0">
                <a:ea typeface="ＭＳ Ｐゴシック" panose="020B0600070205080204" pitchFamily="34" charset="-128"/>
              </a:rPr>
              <a:t>microorganisms</a:t>
            </a:r>
            <a:r>
              <a:rPr lang="tr-TR" altLang="tr-TR" b="1" dirty="0" smtClean="0">
                <a:ea typeface="ＭＳ Ｐゴシック" panose="020B0600070205080204" pitchFamily="34" charset="-128"/>
              </a:rPr>
              <a:t>;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tr-TR" altLang="tr-TR" sz="2000" b="1" i="1" dirty="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Staphylococcus aureus</a:t>
            </a: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Campylobacter </a:t>
            </a: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jejuni</a:t>
            </a:r>
            <a:endParaRPr lang="en-US" altLang="tr-TR" sz="2000" i="1" dirty="0" smtClean="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Salmonella </a:t>
            </a: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E. coli (EHEC) (ETEC)</a:t>
            </a: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Listeria </a:t>
            </a: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monocytogenes</a:t>
            </a:r>
            <a:endParaRPr lang="en-US" altLang="tr-TR" sz="2000" i="1" dirty="0" smtClean="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Mycobacterium tuberculosis</a:t>
            </a: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Mycobacterium </a:t>
            </a: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bovis</a:t>
            </a:r>
            <a:endParaRPr lang="en-US" altLang="tr-TR" sz="2000" i="1" dirty="0" smtClean="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Brucella</a:t>
            </a:r>
            <a:r>
              <a:rPr lang="en-US" altLang="tr-TR" sz="2000" i="1" dirty="0" smtClean="0">
                <a:ea typeface="ＭＳ Ｐゴシック" panose="020B0600070205080204" pitchFamily="34" charset="-128"/>
              </a:rPr>
              <a:t> </a:t>
            </a:r>
            <a:r>
              <a:rPr lang="tr-TR" altLang="tr-TR" sz="2000" i="1" dirty="0" err="1" smtClean="0">
                <a:ea typeface="ＭＳ Ｐゴシック" panose="020B0600070205080204" pitchFamily="34" charset="-128"/>
              </a:rPr>
              <a:t>spp</a:t>
            </a:r>
            <a:r>
              <a:rPr lang="tr-TR" altLang="tr-TR" sz="2000" i="1" dirty="0" smtClean="0">
                <a:ea typeface="ＭＳ Ｐゴシック" panose="020B0600070205080204" pitchFamily="34" charset="-128"/>
              </a:rPr>
              <a:t>. </a:t>
            </a:r>
            <a:r>
              <a:rPr lang="en-US" altLang="tr-TR" sz="2000" i="1" dirty="0" smtClean="0">
                <a:ea typeface="ＭＳ Ｐゴシック" panose="020B0600070205080204" pitchFamily="34" charset="-128"/>
              </a:rPr>
              <a:t>(</a:t>
            </a: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abortus</a:t>
            </a:r>
            <a:r>
              <a:rPr lang="en-US" altLang="tr-TR" sz="2000" i="1" dirty="0" smtClean="0">
                <a:ea typeface="ＭＳ Ｐゴシック" panose="020B0600070205080204" pitchFamily="34" charset="-128"/>
              </a:rPr>
              <a:t> –</a:t>
            </a:r>
            <a:r>
              <a:rPr lang="tr-TR" altLang="tr-TR" sz="2000" i="1" dirty="0" smtClean="0">
                <a:ea typeface="ＭＳ Ｐゴシック" panose="020B0600070205080204" pitchFamily="34" charset="-128"/>
              </a:rPr>
              <a:t> </a:t>
            </a:r>
            <a:r>
              <a:rPr lang="tr-TR" altLang="tr-TR" sz="2000" i="1" dirty="0" err="1" smtClean="0">
                <a:ea typeface="ＭＳ Ｐゴシック" panose="020B0600070205080204" pitchFamily="34" charset="-128"/>
              </a:rPr>
              <a:t>bovine</a:t>
            </a:r>
            <a:r>
              <a:rPr lang="en-US" altLang="tr-TR" sz="2000" i="1" dirty="0" smtClean="0">
                <a:ea typeface="ＭＳ Ｐゴシック" panose="020B0600070205080204" pitchFamily="34" charset="-128"/>
              </a:rPr>
              <a:t>) (</a:t>
            </a: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melitensis</a:t>
            </a:r>
            <a:r>
              <a:rPr lang="tr-TR" altLang="tr-TR" sz="2000" i="1" dirty="0">
                <a:ea typeface="ＭＳ Ｐゴシック" panose="020B0600070205080204" pitchFamily="34" charset="-128"/>
              </a:rPr>
              <a:t> </a:t>
            </a:r>
            <a:r>
              <a:rPr lang="tr-TR" altLang="tr-TR" sz="2000" i="1" dirty="0" smtClean="0">
                <a:ea typeface="ＭＳ Ｐゴシック" panose="020B0600070205080204" pitchFamily="34" charset="-128"/>
              </a:rPr>
              <a:t>- </a:t>
            </a:r>
            <a:r>
              <a:rPr lang="tr-TR" altLang="tr-TR" sz="2000" i="1" dirty="0" err="1" smtClean="0">
                <a:ea typeface="ＭＳ Ｐゴシック" panose="020B0600070205080204" pitchFamily="34" charset="-128"/>
              </a:rPr>
              <a:t>goat</a:t>
            </a:r>
            <a:r>
              <a:rPr lang="en-US" altLang="tr-TR" sz="2000" i="1" dirty="0" smtClean="0">
                <a:ea typeface="ＭＳ Ｐゴシック" panose="020B0600070205080204" pitchFamily="34" charset="-128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Coxiella</a:t>
            </a:r>
            <a:r>
              <a:rPr lang="en-US" altLang="tr-TR" sz="2000" i="1" dirty="0" smtClean="0">
                <a:ea typeface="ＭＳ Ｐゴシック" panose="020B0600070205080204" pitchFamily="34" charset="-128"/>
              </a:rPr>
              <a:t> </a:t>
            </a: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burnetii</a:t>
            </a:r>
            <a:endParaRPr lang="en-US" altLang="tr-TR" sz="2000" i="1" dirty="0" smtClean="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altLang="tr-TR" sz="2000" i="1" dirty="0" smtClean="0">
                <a:ea typeface="ＭＳ Ｐゴシック" panose="020B0600070205080204" pitchFamily="34" charset="-128"/>
              </a:rPr>
              <a:t>Yersinia </a:t>
            </a:r>
            <a:r>
              <a:rPr lang="en-US" altLang="tr-TR" sz="2000" i="1" dirty="0" err="1" smtClean="0">
                <a:ea typeface="ＭＳ Ｐゴシック" panose="020B0600070205080204" pitchFamily="34" charset="-128"/>
              </a:rPr>
              <a:t>enterocolitica</a:t>
            </a:r>
            <a:endParaRPr lang="tr-TR" altLang="tr-TR" sz="2000" i="1" dirty="0" smtClean="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tr-TR" altLang="tr-TR" sz="2000" i="1" dirty="0" smtClean="0">
                <a:ea typeface="ＭＳ Ｐゴシック" panose="020B0600070205080204" pitchFamily="34" charset="-128"/>
              </a:rPr>
              <a:t>…..</a:t>
            </a:r>
            <a:endParaRPr lang="en-US" altLang="tr-TR" sz="2000" i="1" dirty="0" smtClean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400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There are two types of heating technologies: </a:t>
            </a:r>
            <a:endParaRPr lang="tr-TR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FF0066"/>
                </a:solidFill>
              </a:rPr>
              <a:t>D</a:t>
            </a:r>
            <a:r>
              <a:rPr lang="en-US" i="1" dirty="0" err="1" smtClean="0">
                <a:solidFill>
                  <a:srgbClr val="FF0066"/>
                </a:solidFill>
              </a:rPr>
              <a:t>irect</a:t>
            </a:r>
            <a:r>
              <a:rPr lang="tr-TR" i="1" dirty="0" smtClean="0">
                <a:solidFill>
                  <a:srgbClr val="FF0066"/>
                </a:solidFill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where the product is put in a direct contact with the hot steam, </a:t>
            </a:r>
            <a:endParaRPr lang="tr-TR" dirty="0" smtClean="0"/>
          </a:p>
          <a:p>
            <a:r>
              <a:rPr lang="tr-TR" i="1" dirty="0">
                <a:solidFill>
                  <a:srgbClr val="FF0066"/>
                </a:solidFill>
              </a:rPr>
              <a:t>I</a:t>
            </a:r>
            <a:r>
              <a:rPr lang="en-US" i="1" dirty="0" err="1" smtClean="0">
                <a:solidFill>
                  <a:srgbClr val="FF0066"/>
                </a:solidFill>
              </a:rPr>
              <a:t>ndirect</a:t>
            </a:r>
            <a:r>
              <a:rPr lang="tr-TR" dirty="0" smtClean="0">
                <a:solidFill>
                  <a:srgbClr val="FF0066"/>
                </a:solidFill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where the product and the heating medium remain separated by the equipment's contact surfaces. </a:t>
            </a:r>
            <a:endParaRPr lang="tr-TR" dirty="0" smtClean="0"/>
          </a:p>
          <a:p>
            <a:endParaRPr lang="tr-TR" dirty="0" smtClean="0"/>
          </a:p>
          <a:p>
            <a:r>
              <a:rPr lang="en-US" u="sng" dirty="0" smtClean="0"/>
              <a:t>The </a:t>
            </a:r>
            <a:r>
              <a:rPr lang="en-US" u="sng" dirty="0"/>
              <a:t>main goals of the design</a:t>
            </a:r>
            <a:r>
              <a:rPr lang="en-US" dirty="0"/>
              <a:t>, both from product quality and from efficiency standpoints, are to maintain the high product temperature for the shortest period possible, and to ensure that the temperature is evenly distributed </a:t>
            </a:r>
            <a:r>
              <a:rPr lang="en-US" dirty="0" smtClean="0"/>
              <a:t>throughout</a:t>
            </a:r>
            <a:r>
              <a:rPr lang="tr-TR" dirty="0" smtClean="0"/>
              <a:t>.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1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Direct heating </a:t>
            </a:r>
            <a:r>
              <a:rPr lang="en-US" b="1" dirty="0" smtClean="0">
                <a:solidFill>
                  <a:srgbClr val="FF0066"/>
                </a:solidFill>
              </a:rPr>
              <a:t>systems</a:t>
            </a:r>
            <a:endParaRPr lang="tr-TR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</a:t>
            </a:r>
            <a:r>
              <a:rPr lang="en-US" dirty="0"/>
              <a:t>systems have an advantage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that </a:t>
            </a:r>
            <a:r>
              <a:rPr lang="en-US" dirty="0"/>
              <a:t>the product is held at a high temperature for a shorter period of time, thereby reducing the thermal damage for the sensitive products such as milk.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two groups of direct systems</a:t>
            </a:r>
            <a:r>
              <a:rPr lang="en-US" dirty="0" smtClean="0"/>
              <a:t>: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0066"/>
                </a:solidFill>
              </a:rPr>
              <a:t>Injection-based</a:t>
            </a:r>
            <a:endParaRPr lang="tr-TR" dirty="0">
              <a:solidFill>
                <a:srgbClr val="FF0066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66"/>
                </a:solidFill>
              </a:rPr>
              <a:t>Infusion-based</a:t>
            </a:r>
            <a:endParaRPr lang="tr-TR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08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2247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Injection-based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40935"/>
            <a:ext cx="6088117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where the high-pressure steam is injected into the liquid. 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allows fast heating and cooling, but is only suitable for some products. 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 the product comes in contact with the hot nozzle, there is a possibility of local overheating.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612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Infusion-based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128641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where the liquid is pumped through a nozzle into a chamber with high-pressure steam at a relatively low concentration, providing a large surface contact area. 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achieves </a:t>
            </a:r>
            <a:r>
              <a:rPr lang="tr-TR" dirty="0" err="1" smtClean="0"/>
              <a:t>sudden</a:t>
            </a:r>
            <a:r>
              <a:rPr lang="en-US" dirty="0" smtClean="0"/>
              <a:t> </a:t>
            </a:r>
            <a:r>
              <a:rPr lang="en-US" dirty="0"/>
              <a:t>heating and cooling and even distribution of temperature, avoiding local overheating. 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suitable for liquids of both low and high viscosity.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4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Indirect heating </a:t>
            </a:r>
            <a:r>
              <a:rPr lang="en-US" b="1" dirty="0" smtClean="0">
                <a:solidFill>
                  <a:srgbClr val="FF0066"/>
                </a:solidFill>
              </a:rPr>
              <a:t>systems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indirect systems, the product is heated by a solid heat exchanger similar to those used for pasteurization. However, as higher temperatures are applied, it is necessary to employ higher pressures in order to prevent </a:t>
            </a:r>
            <a:r>
              <a:rPr lang="en-US" dirty="0" smtClean="0"/>
              <a:t>boiling.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three types of exchangers in use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Plate exchangers,</a:t>
            </a:r>
          </a:p>
          <a:p>
            <a:r>
              <a:rPr lang="en-US" dirty="0"/>
              <a:t>Tubular </a:t>
            </a:r>
            <a:r>
              <a:rPr lang="en-US" dirty="0" smtClean="0"/>
              <a:t>exchangers</a:t>
            </a:r>
            <a:r>
              <a:rPr lang="tr-TR" dirty="0" smtClean="0"/>
              <a:t>,</a:t>
            </a:r>
            <a:endParaRPr lang="en-US" dirty="0"/>
          </a:p>
          <a:p>
            <a:r>
              <a:rPr lang="en-US" dirty="0"/>
              <a:t>Scraped-surface exchangers.</a:t>
            </a:r>
          </a:p>
          <a:p>
            <a:r>
              <a:rPr lang="en-US" dirty="0"/>
              <a:t>For higher efficiency, pressurized water or steam is used as the medium for heating the exchangers themselves, accompanied with a regeneration unit which allows reuse of the medium and energy saving.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64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000" b="1" dirty="0" smtClean="0">
                <a:solidFill>
                  <a:srgbClr val="FF0066"/>
                </a:solidFill>
              </a:rPr>
              <a:t>UHT</a:t>
            </a:r>
            <a:endParaRPr lang="tr-TR" sz="6000" b="1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4400" dirty="0" err="1" smtClean="0">
                <a:solidFill>
                  <a:srgbClr val="FF0066"/>
                </a:solidFill>
              </a:rPr>
              <a:t>Advantages</a:t>
            </a:r>
            <a:endParaRPr lang="tr-TR" sz="4400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tr-TR" sz="3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very</a:t>
            </a:r>
            <a:r>
              <a:rPr lang="tr-TR" sz="3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short</a:t>
            </a:r>
            <a:r>
              <a:rPr lang="tr-TR" sz="3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 time </a:t>
            </a:r>
            <a:r>
              <a:rPr lang="tr-TR" sz="3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heating</a:t>
            </a:r>
            <a:endParaRPr lang="tr-TR" sz="3000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3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components</a:t>
            </a:r>
            <a:r>
              <a:rPr lang="tr-TR" sz="3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effected</a:t>
            </a:r>
            <a:r>
              <a:rPr lang="tr-TR" sz="3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minimally</a:t>
            </a:r>
            <a:endParaRPr lang="tr-TR" sz="3000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3000" dirty="0" err="1" smtClean="0"/>
              <a:t>Long</a:t>
            </a:r>
            <a:r>
              <a:rPr lang="tr-TR" sz="3000" dirty="0" smtClean="0"/>
              <a:t> </a:t>
            </a:r>
            <a:r>
              <a:rPr lang="tr-TR" sz="3000" dirty="0" err="1" smtClean="0"/>
              <a:t>shelf</a:t>
            </a:r>
            <a:r>
              <a:rPr lang="tr-TR" sz="3000" dirty="0" smtClean="0"/>
              <a:t> life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000" dirty="0" err="1" smtClean="0">
                <a:solidFill>
                  <a:srgbClr val="7030A0"/>
                </a:solidFill>
              </a:rPr>
              <a:t>Package</a:t>
            </a:r>
            <a:r>
              <a:rPr lang="tr-TR" sz="3000" dirty="0" smtClean="0">
                <a:solidFill>
                  <a:srgbClr val="7030A0"/>
                </a:solidFill>
              </a:rPr>
              <a:t> </a:t>
            </a:r>
            <a:r>
              <a:rPr lang="tr-TR" sz="3000" dirty="0" err="1" smtClean="0">
                <a:solidFill>
                  <a:srgbClr val="7030A0"/>
                </a:solidFill>
              </a:rPr>
              <a:t>sizes</a:t>
            </a:r>
            <a:endParaRPr lang="tr-TR" sz="3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3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10 </a:t>
            </a:r>
            <a:r>
              <a:rPr lang="tr-TR" sz="300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lt</a:t>
            </a:r>
            <a:r>
              <a:rPr lang="tr-TR" sz="3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 of </a:t>
            </a:r>
            <a:r>
              <a:rPr lang="tr-TR" sz="300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packages</a:t>
            </a:r>
            <a:r>
              <a:rPr lang="tr-TR" sz="3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for</a:t>
            </a:r>
            <a:r>
              <a:rPr lang="tr-TR" sz="3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food</a:t>
            </a:r>
            <a:r>
              <a:rPr lang="tr-TR" sz="3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industry</a:t>
            </a:r>
            <a:endParaRPr lang="tr-TR" sz="3000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3000" dirty="0" err="1" smtClean="0">
                <a:solidFill>
                  <a:srgbClr val="3366FF"/>
                </a:solidFill>
              </a:rPr>
              <a:t>More</a:t>
            </a:r>
            <a:r>
              <a:rPr lang="tr-TR" sz="3000" dirty="0" smtClean="0">
                <a:solidFill>
                  <a:srgbClr val="3366FF"/>
                </a:solidFill>
              </a:rPr>
              <a:t> </a:t>
            </a:r>
            <a:r>
              <a:rPr lang="tr-TR" sz="3000" dirty="0" err="1" smtClean="0">
                <a:solidFill>
                  <a:srgbClr val="3366FF"/>
                </a:solidFill>
              </a:rPr>
              <a:t>economic</a:t>
            </a:r>
            <a:endParaRPr lang="tr-TR" sz="3000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tr-TR" sz="3000" dirty="0" smtClean="0">
                <a:solidFill>
                  <a:srgbClr val="3366FF"/>
                </a:solidFill>
                <a:sym typeface="Wingdings" panose="05000000000000000000" pitchFamily="2" charset="2"/>
              </a:rPr>
              <a:t> </a:t>
            </a:r>
            <a:r>
              <a:rPr lang="tr-TR" sz="3000" dirty="0" err="1" smtClean="0">
                <a:solidFill>
                  <a:srgbClr val="3366FF"/>
                </a:solidFill>
                <a:sym typeface="Wingdings" panose="05000000000000000000" pitchFamily="2" charset="2"/>
              </a:rPr>
              <a:t>packaging</a:t>
            </a:r>
            <a:r>
              <a:rPr lang="tr-TR" sz="3000" dirty="0" smtClean="0">
                <a:solidFill>
                  <a:srgbClr val="3366FF"/>
                </a:solidFill>
                <a:sym typeface="Wingdings" panose="05000000000000000000" pitchFamily="2" charset="2"/>
              </a:rPr>
              <a:t>, </a:t>
            </a:r>
            <a:r>
              <a:rPr lang="tr-TR" sz="3000" dirty="0" err="1" smtClean="0">
                <a:solidFill>
                  <a:srgbClr val="3366FF"/>
                </a:solidFill>
                <a:sym typeface="Wingdings" panose="05000000000000000000" pitchFamily="2" charset="2"/>
              </a:rPr>
              <a:t>storing</a:t>
            </a:r>
            <a:r>
              <a:rPr lang="tr-TR" sz="3000" dirty="0" smtClean="0">
                <a:solidFill>
                  <a:srgbClr val="3366FF"/>
                </a:solidFill>
                <a:sym typeface="Wingdings" panose="05000000000000000000" pitchFamily="2" charset="2"/>
              </a:rPr>
              <a:t>, </a:t>
            </a:r>
            <a:r>
              <a:rPr lang="tr-TR" sz="3000" dirty="0" err="1" smtClean="0">
                <a:solidFill>
                  <a:srgbClr val="3366FF"/>
                </a:solidFill>
                <a:sym typeface="Wingdings" panose="05000000000000000000" pitchFamily="2" charset="2"/>
              </a:rPr>
              <a:t>transportation</a:t>
            </a:r>
            <a:r>
              <a:rPr lang="tr-TR" sz="3000" dirty="0" smtClean="0">
                <a:solidFill>
                  <a:srgbClr val="3366FF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3366FF"/>
                </a:solidFill>
                <a:sym typeface="Wingdings" panose="05000000000000000000" pitchFamily="2" charset="2"/>
              </a:rPr>
              <a:t>are</a:t>
            </a:r>
            <a:r>
              <a:rPr lang="tr-TR" sz="3000" dirty="0" smtClean="0">
                <a:solidFill>
                  <a:srgbClr val="3366FF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3366FF"/>
                </a:solidFill>
                <a:sym typeface="Wingdings" panose="05000000000000000000" pitchFamily="2" charset="2"/>
              </a:rPr>
              <a:t>more</a:t>
            </a:r>
            <a:r>
              <a:rPr lang="tr-TR" sz="3000" dirty="0" smtClean="0">
                <a:solidFill>
                  <a:srgbClr val="3366FF"/>
                </a:solidFill>
                <a:sym typeface="Wingdings" panose="05000000000000000000" pitchFamily="2" charset="2"/>
              </a:rPr>
              <a:t> </a:t>
            </a:r>
            <a:r>
              <a:rPr lang="tr-TR" sz="3000" dirty="0" err="1" smtClean="0">
                <a:solidFill>
                  <a:srgbClr val="3366FF"/>
                </a:solidFill>
                <a:sym typeface="Wingdings" panose="05000000000000000000" pitchFamily="2" charset="2"/>
              </a:rPr>
              <a:t>economic</a:t>
            </a:r>
            <a:r>
              <a:rPr lang="tr-TR" sz="3000" dirty="0" smtClean="0">
                <a:solidFill>
                  <a:srgbClr val="3366FF"/>
                </a:solidFill>
                <a:sym typeface="Wingdings" panose="05000000000000000000" pitchFamily="2" charset="2"/>
              </a:rPr>
              <a:t>.</a:t>
            </a:r>
            <a:endParaRPr lang="tr-TR" sz="3000" dirty="0" smtClean="0">
              <a:solidFill>
                <a:srgbClr val="3366FF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3000" dirty="0" smtClean="0">
                <a:solidFill>
                  <a:srgbClr val="CC0099"/>
                </a:solidFill>
              </a:rPr>
              <a:t>High </a:t>
            </a:r>
            <a:r>
              <a:rPr lang="tr-TR" sz="3000" dirty="0" err="1" smtClean="0">
                <a:solidFill>
                  <a:srgbClr val="CC0099"/>
                </a:solidFill>
              </a:rPr>
              <a:t>quality</a:t>
            </a:r>
            <a:endParaRPr lang="tr-TR" sz="3000" dirty="0" smtClean="0">
              <a:solidFill>
                <a:srgbClr val="CC0099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2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66"/>
                </a:solidFill>
              </a:rPr>
              <a:t>EU </a:t>
            </a:r>
            <a:r>
              <a:rPr lang="tr-TR" sz="4000" dirty="0" err="1" smtClean="0">
                <a:solidFill>
                  <a:srgbClr val="FF0066"/>
                </a:solidFill>
              </a:rPr>
              <a:t>standarts</a:t>
            </a:r>
            <a:r>
              <a:rPr lang="tr-TR" sz="4000" dirty="0" smtClean="0">
                <a:solidFill>
                  <a:srgbClr val="FF0066"/>
                </a:solidFill>
              </a:rPr>
              <a:t> </a:t>
            </a:r>
            <a:r>
              <a:rPr lang="tr-TR" sz="4000" dirty="0" err="1" smtClean="0">
                <a:solidFill>
                  <a:srgbClr val="FF0066"/>
                </a:solidFill>
              </a:rPr>
              <a:t>for</a:t>
            </a:r>
            <a:r>
              <a:rPr lang="tr-TR" sz="4000" dirty="0" smtClean="0">
                <a:solidFill>
                  <a:srgbClr val="FF0066"/>
                </a:solidFill>
              </a:rPr>
              <a:t> </a:t>
            </a:r>
            <a:r>
              <a:rPr lang="tr-TR" sz="4000" dirty="0" err="1" smtClean="0">
                <a:solidFill>
                  <a:srgbClr val="FF0066"/>
                </a:solidFill>
              </a:rPr>
              <a:t>maximal</a:t>
            </a:r>
            <a:r>
              <a:rPr lang="tr-TR" sz="4000" dirty="0" smtClean="0">
                <a:solidFill>
                  <a:srgbClr val="FF0066"/>
                </a:solidFill>
              </a:rPr>
              <a:t> </a:t>
            </a:r>
            <a:r>
              <a:rPr lang="tr-TR" sz="4000" dirty="0" err="1" smtClean="0">
                <a:solidFill>
                  <a:srgbClr val="FF0066"/>
                </a:solidFill>
              </a:rPr>
              <a:t>bacteria</a:t>
            </a:r>
            <a:r>
              <a:rPr lang="tr-TR" sz="4000" dirty="0" smtClean="0">
                <a:solidFill>
                  <a:srgbClr val="FF0066"/>
                </a:solidFill>
              </a:rPr>
              <a:t> </a:t>
            </a:r>
            <a:r>
              <a:rPr lang="tr-TR" sz="4000" dirty="0" err="1" smtClean="0">
                <a:solidFill>
                  <a:srgbClr val="FF0066"/>
                </a:solidFill>
              </a:rPr>
              <a:t>count</a:t>
            </a:r>
            <a:r>
              <a:rPr lang="tr-TR" sz="4000" dirty="0" smtClean="0">
                <a:solidFill>
                  <a:srgbClr val="FF0066"/>
                </a:solidFill>
              </a:rPr>
              <a:t> in </a:t>
            </a:r>
            <a:r>
              <a:rPr lang="tr-TR" sz="4000" dirty="0" err="1" smtClean="0">
                <a:solidFill>
                  <a:srgbClr val="FF0066"/>
                </a:solidFill>
              </a:rPr>
              <a:t>milk</a:t>
            </a:r>
            <a:endParaRPr lang="tr-TR" sz="4000" dirty="0">
              <a:solidFill>
                <a:srgbClr val="FF0066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17881" t="32714" r="19254" b="20427"/>
          <a:stretch/>
        </p:blipFill>
        <p:spPr>
          <a:xfrm>
            <a:off x="1074877" y="1825625"/>
            <a:ext cx="9580729" cy="401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7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06256"/>
            <a:ext cx="10515600" cy="1325563"/>
          </a:xfrm>
        </p:spPr>
        <p:txBody>
          <a:bodyPr/>
          <a:lstStyle/>
          <a:p>
            <a:r>
              <a:rPr lang="tr-TR" b="1" dirty="0" err="1">
                <a:solidFill>
                  <a:srgbClr val="FF0066"/>
                </a:solidFill>
              </a:rPr>
              <a:t>Drinking</a:t>
            </a:r>
            <a:r>
              <a:rPr lang="tr-TR" b="1" dirty="0">
                <a:solidFill>
                  <a:srgbClr val="FF0066"/>
                </a:solidFill>
              </a:rPr>
              <a:t> </a:t>
            </a:r>
            <a:r>
              <a:rPr lang="tr-TR" b="1" dirty="0" err="1">
                <a:solidFill>
                  <a:srgbClr val="FF0066"/>
                </a:solidFill>
              </a:rPr>
              <a:t>Milk</a:t>
            </a:r>
            <a:r>
              <a:rPr lang="tr-TR" b="1" dirty="0">
                <a:solidFill>
                  <a:srgbClr val="FF0066"/>
                </a:solidFill>
              </a:rPr>
              <a:t> </a:t>
            </a:r>
            <a:r>
              <a:rPr lang="tr-TR" b="1" dirty="0" smtClean="0">
                <a:solidFill>
                  <a:srgbClr val="FF0066"/>
                </a:solidFill>
              </a:rPr>
              <a:t>Technologies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690647"/>
            <a:ext cx="10515600" cy="34863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Pasteurization</a:t>
            </a:r>
            <a:endParaRPr lang="tr-TR" sz="4000" dirty="0" smtClean="0"/>
          </a:p>
          <a:p>
            <a:pPr marL="0" indent="0">
              <a:buNone/>
            </a:pPr>
            <a:r>
              <a:rPr lang="tr-TR" sz="4000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4000" dirty="0" smtClean="0"/>
              <a:t>Ultra High </a:t>
            </a:r>
            <a:r>
              <a:rPr lang="tr-TR" sz="4000" dirty="0" err="1" smtClean="0"/>
              <a:t>Temperature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3512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428" y="922173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Pasteurization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0752" y="2643407"/>
            <a:ext cx="10018986" cy="351253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en-US" dirty="0"/>
              <a:t>Pasteurization is the process of heating a liquid </a:t>
            </a:r>
            <a:r>
              <a:rPr lang="en-US" dirty="0" smtClean="0"/>
              <a:t>below </a:t>
            </a:r>
            <a:r>
              <a:rPr lang="en-US" dirty="0"/>
              <a:t>the boiling point to destroy microorganisms. </a:t>
            </a:r>
            <a:endParaRPr lang="tr-TR" dirty="0" smtClean="0"/>
          </a:p>
          <a:p>
            <a:pPr>
              <a:lnSpc>
                <a:spcPct val="150000"/>
              </a:lnSpc>
              <a:defRPr/>
            </a:pPr>
            <a:r>
              <a:rPr lang="en-US" dirty="0" smtClean="0"/>
              <a:t>It </a:t>
            </a:r>
            <a:r>
              <a:rPr lang="en-US" dirty="0"/>
              <a:t>was developed by Louis Pasteur in 1864 to improve the keeping qualities of wine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lnSpc>
                <a:spcPct val="150000"/>
              </a:lnSpc>
              <a:defRPr/>
            </a:pPr>
            <a:r>
              <a:rPr lang="en-US" b="1" dirty="0"/>
              <a:t>Franz Ritter von </a:t>
            </a:r>
            <a:r>
              <a:rPr lang="en-US" b="1" dirty="0" err="1"/>
              <a:t>Soxhlet</a:t>
            </a: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/>
              <a:t>invented the </a:t>
            </a:r>
            <a:r>
              <a:rPr lang="en-US" dirty="0" err="1">
                <a:hlinkClick r:id="rId2" tooltip="Soxhlet extractor"/>
              </a:rPr>
              <a:t>Soxhlet</a:t>
            </a:r>
            <a:r>
              <a:rPr lang="en-US" dirty="0">
                <a:hlinkClick r:id="rId2" tooltip="Soxhlet extractor"/>
              </a:rPr>
              <a:t> extractor</a:t>
            </a:r>
            <a:r>
              <a:rPr lang="en-US" dirty="0"/>
              <a:t> in 1879 and </a:t>
            </a:r>
            <a:endParaRPr lang="tr-TR" dirty="0" smtClean="0"/>
          </a:p>
          <a:p>
            <a:pPr>
              <a:lnSpc>
                <a:spcPct val="150000"/>
              </a:lnSpc>
              <a:defRPr/>
            </a:pPr>
            <a:r>
              <a:rPr lang="tr-TR" dirty="0"/>
              <a:t>I</a:t>
            </a:r>
            <a:r>
              <a:rPr lang="en-US" dirty="0" smtClean="0"/>
              <a:t>n 1886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b="1" dirty="0" err="1"/>
              <a:t>Soxhlet</a:t>
            </a:r>
            <a:r>
              <a:rPr lang="en-US" dirty="0" smtClean="0"/>
              <a:t> </a:t>
            </a:r>
            <a:r>
              <a:rPr lang="en-US" dirty="0"/>
              <a:t>proposed </a:t>
            </a:r>
            <a:r>
              <a:rPr lang="en-US" dirty="0">
                <a:hlinkClick r:id="rId3" tooltip="Pasteurization"/>
              </a:rPr>
              <a:t>pasteurization</a:t>
            </a:r>
            <a:r>
              <a:rPr lang="en-US" dirty="0"/>
              <a:t> be applied to milk and other beverages.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03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>
                <a:solidFill>
                  <a:srgbClr val="FF0066"/>
                </a:solidFill>
              </a:rPr>
              <a:t>Description</a:t>
            </a:r>
            <a:r>
              <a:rPr lang="tr-TR" b="1" dirty="0">
                <a:solidFill>
                  <a:srgbClr val="FF0066"/>
                </a:solidFill>
              </a:rPr>
              <a:t> of </a:t>
            </a:r>
            <a:r>
              <a:rPr lang="en-US" b="1" dirty="0" smtClean="0">
                <a:solidFill>
                  <a:srgbClr val="FF0066"/>
                </a:solidFill>
              </a:rPr>
              <a:t>Pasteurization</a:t>
            </a:r>
            <a:endParaRPr lang="tr-TR" b="1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Heat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treatment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of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milk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during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30</a:t>
            </a:r>
            <a:r>
              <a:rPr lang="tr-TR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minutes</a:t>
            </a:r>
            <a:r>
              <a:rPr lang="tr-TR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at 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63 </a:t>
            </a:r>
            <a:r>
              <a:rPr lang="en-US" sz="4000" baseline="300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 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</a:t>
            </a:r>
            <a:r>
              <a:rPr lang="tr-TR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15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seconds</a:t>
            </a:r>
            <a:r>
              <a:rPr lang="tr-TR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at 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72 </a:t>
            </a:r>
            <a:r>
              <a:rPr lang="en-US" sz="4000" baseline="300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</a:t>
            </a:r>
            <a:r>
              <a:rPr lang="en-US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</a:t>
            </a:r>
            <a:r>
              <a:rPr lang="tr-TR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tr-TR" dirty="0" smtClean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and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cooling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it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immediately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to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 </a:t>
            </a:r>
            <a:r>
              <a:rPr lang="en-US" sz="400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9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Pasteurization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</a:t>
            </a:r>
            <a:endParaRPr lang="tr-TR" dirty="0"/>
          </a:p>
        </p:txBody>
      </p:sp>
      <p:graphicFrame>
        <p:nvGraphicFramePr>
          <p:cNvPr id="9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95649"/>
              </p:ext>
            </p:extLst>
          </p:nvPr>
        </p:nvGraphicFramePr>
        <p:xfrm>
          <a:off x="762000" y="1600200"/>
          <a:ext cx="792480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 err="1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Temperature</a:t>
                      </a:r>
                      <a:endParaRPr lang="tr-TR" sz="2400" b="1" dirty="0">
                        <a:solidFill>
                          <a:srgbClr val="FF0066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Time</a:t>
                      </a:r>
                      <a:endParaRPr lang="tr-TR" sz="2400" b="1" dirty="0">
                        <a:solidFill>
                          <a:srgbClr val="FF0066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Pasteurization</a:t>
                      </a:r>
                      <a:r>
                        <a:rPr lang="tr-TR" sz="2400" b="1" dirty="0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b="1" dirty="0" err="1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</a:t>
                      </a:r>
                      <a:endParaRPr lang="tr-TR" sz="2400" b="1" dirty="0">
                        <a:solidFill>
                          <a:srgbClr val="FF0066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63°C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30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min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Low</a:t>
                      </a: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Temperature</a:t>
                      </a: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Long</a:t>
                      </a: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Time (LTLT)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=</a:t>
                      </a:r>
                      <a:r>
                        <a:rPr lang="tr-TR" sz="2000" b="0" baseline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Vat </a:t>
                      </a:r>
                      <a:r>
                        <a:rPr lang="en-US" sz="2000" b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Pasteurization</a:t>
                      </a:r>
                      <a:endParaRPr lang="tr-TR" sz="2000" b="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72 °</a:t>
                      </a: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15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High </a:t>
                      </a:r>
                      <a:r>
                        <a:rPr lang="tr-TR" sz="2000" dirty="0" err="1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temperature</a:t>
                      </a: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dirty="0" err="1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Short</a:t>
                      </a: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Time</a:t>
                      </a: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(HTST)</a:t>
                      </a: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=Flash</a:t>
                      </a:r>
                      <a:r>
                        <a:rPr lang="tr-TR" sz="2000" b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Pasteurization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89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i="0" kern="12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Higher-Heat</a:t>
                      </a:r>
                      <a:r>
                        <a:rPr lang="tr-TR" sz="2000" b="0" i="0" kern="12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0" i="0" kern="12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Shorter</a:t>
                      </a:r>
                      <a:r>
                        <a:rPr lang="tr-TR" sz="2000" b="0" i="0" kern="12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Time (HHST)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90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0.5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Higher-Heat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Shorter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Time (HHST)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94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0.1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Higher-Heat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Shorter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Time (HHST)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96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0.05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Higher-Heat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Shorter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Time (HHST)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0.01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Higher-Heat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0" i="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Shorter</a:t>
                      </a:r>
                      <a:r>
                        <a:rPr lang="tr-TR" sz="2000" b="0" i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Time (HHST)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138 °</a:t>
                      </a: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C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tr-TR" sz="20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i="0" kern="12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Ultra </a:t>
                      </a:r>
                      <a:r>
                        <a:rPr lang="tr-TR" sz="2000" b="0" i="0" kern="1200" dirty="0" err="1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Pasteurization</a:t>
                      </a:r>
                      <a:r>
                        <a:rPr lang="tr-TR" sz="2000" b="0" i="0" kern="120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(UP)</a:t>
                      </a:r>
                      <a:endParaRPr lang="tr-TR" sz="20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4628" y="78553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66"/>
                </a:solidFill>
              </a:rPr>
              <a:t>If the fat content of the milk product is </a:t>
            </a:r>
            <a:r>
              <a:rPr lang="en-US" dirty="0" smtClean="0">
                <a:solidFill>
                  <a:srgbClr val="FF0066"/>
                </a:solidFill>
              </a:rPr>
              <a:t>10</a:t>
            </a:r>
            <a:r>
              <a:rPr lang="tr-TR" dirty="0" smtClean="0">
                <a:solidFill>
                  <a:srgbClr val="FF0066"/>
                </a:solidFill>
              </a:rPr>
              <a:t> %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or more, or if it contains added </a:t>
            </a:r>
            <a:r>
              <a:rPr lang="en-US" dirty="0" smtClean="0">
                <a:solidFill>
                  <a:srgbClr val="FF0066"/>
                </a:solidFill>
              </a:rPr>
              <a:t>sweeteners</a:t>
            </a:r>
            <a:r>
              <a:rPr lang="tr-TR" dirty="0">
                <a:solidFill>
                  <a:srgbClr val="FF0066"/>
                </a:solidFill>
              </a:rPr>
              <a:t>;</a:t>
            </a:r>
          </a:p>
        </p:txBody>
      </p:sp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699624"/>
              </p:ext>
            </p:extLst>
          </p:nvPr>
        </p:nvGraphicFramePr>
        <p:xfrm>
          <a:off x="1710559" y="2727434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1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Temperature</a:t>
                      </a:r>
                      <a:endParaRPr lang="tr-TR" sz="2400" dirty="0">
                        <a:solidFill>
                          <a:srgbClr val="FF0066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Time </a:t>
                      </a:r>
                      <a:endParaRPr lang="tr-TR" sz="2400" dirty="0">
                        <a:solidFill>
                          <a:srgbClr val="FF0066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Pasteurization</a:t>
                      </a:r>
                      <a:r>
                        <a:rPr lang="tr-TR" sz="2400" b="1" dirty="0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b="1" dirty="0" err="1" smtClean="0">
                          <a:solidFill>
                            <a:srgbClr val="FF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</a:t>
                      </a:r>
                      <a:endParaRPr lang="tr-TR" sz="2400" b="1" dirty="0">
                        <a:solidFill>
                          <a:srgbClr val="FF0066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69°C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30 </a:t>
                      </a:r>
                      <a:r>
                        <a:rPr lang="tr-TR" sz="2400" dirty="0" err="1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min</a:t>
                      </a:r>
                      <a:endParaRPr lang="tr-TR" sz="2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err="1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Low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dirty="0" err="1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Temperature</a:t>
                      </a:r>
                      <a:r>
                        <a:rPr lang="tr-TR" sz="2400" dirty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dirty="0" err="1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Long</a:t>
                      </a:r>
                      <a:r>
                        <a:rPr lang="tr-TR" sz="2400" dirty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Time (LTLT) </a:t>
                      </a:r>
                      <a:endParaRPr lang="tr-TR" sz="2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80°C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25 </a:t>
                      </a:r>
                      <a:r>
                        <a:rPr lang="tr-TR" sz="2400" dirty="0" err="1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High </a:t>
                      </a:r>
                      <a:r>
                        <a:rPr lang="tr-TR" sz="2400" dirty="0" err="1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temperature</a:t>
                      </a:r>
                      <a:r>
                        <a:rPr lang="tr-TR" sz="2400" dirty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dirty="0" err="1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Short</a:t>
                      </a:r>
                      <a:r>
                        <a:rPr lang="tr-TR" sz="2400" dirty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Time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(HTST)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endParaRPr lang="tr-TR" sz="2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83°C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15 </a:t>
                      </a:r>
                      <a:r>
                        <a:rPr lang="tr-TR" sz="2400" dirty="0" err="1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sec</a:t>
                      </a:r>
                      <a:endParaRPr lang="tr-TR" sz="2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High </a:t>
                      </a:r>
                      <a:r>
                        <a:rPr lang="tr-TR" sz="2400" dirty="0" err="1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temperature</a:t>
                      </a:r>
                      <a:r>
                        <a:rPr lang="tr-TR" sz="2400" dirty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dirty="0" err="1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Short</a:t>
                      </a:r>
                      <a:r>
                        <a:rPr lang="tr-TR" sz="2400" dirty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Time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(HTST)</a:t>
                      </a:r>
                      <a:r>
                        <a:rPr lang="tr-TR" sz="2400" dirty="0" smtClean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endParaRPr lang="tr-TR" sz="2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73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3809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The Purpose of Pasteurization</a:t>
            </a:r>
            <a:endParaRPr lang="tr-TR" b="1" dirty="0">
              <a:solidFill>
                <a:srgbClr val="FF006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63654"/>
            <a:ext cx="680282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b="1" dirty="0" smtClean="0">
              <a:solidFill>
                <a:srgbClr val="CC0099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Destroying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milk-borne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pathogens</a:t>
            </a:r>
            <a:endParaRPr lang="tr-TR" altLang="tr-TR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Destroying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majority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of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spoilage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bacteria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Increasing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quality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of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milk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and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milk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products</a:t>
            </a:r>
            <a:endParaRPr lang="tr-TR" altLang="tr-TR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Ensuring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that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rnagoleptic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properties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of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milk</a:t>
            </a:r>
            <a:r>
              <a:rPr lang="tr-TR" altLang="tr-TR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are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effected</a:t>
            </a:r>
            <a:r>
              <a:rPr lang="tr-TR" altLang="tr-TR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minimally</a:t>
            </a:r>
            <a:endParaRPr lang="tr-TR" altLang="tr-TR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tr-TR" b="1" dirty="0">
              <a:solidFill>
                <a:srgbClr val="008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tr-TR" b="1" dirty="0">
              <a:solidFill>
                <a:srgbClr val="008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tr-TR" b="1" dirty="0">
                <a:ea typeface="ＭＳ Ｐゴシック" panose="020B0600070205080204" pitchFamily="34" charset="-128"/>
              </a:rPr>
              <a:t>   </a:t>
            </a:r>
            <a:endParaRPr lang="en-US" altLang="tr-TR" b="1" dirty="0">
              <a:solidFill>
                <a:srgbClr val="990033"/>
              </a:solidFill>
              <a:ea typeface="ＭＳ Ｐゴシック" panose="020B0600070205080204" pitchFamily="34" charset="-128"/>
            </a:endParaRPr>
          </a:p>
          <a:p>
            <a:endParaRPr lang="tr-TR" dirty="0" smtClean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4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892</Words>
  <Application>Microsoft Office PowerPoint</Application>
  <PresentationFormat>Geniş ekran</PresentationFormat>
  <Paragraphs>193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4" baseType="lpstr">
      <vt:lpstr>ＭＳ Ｐゴシック</vt:lpstr>
      <vt:lpstr>Arial</vt:lpstr>
      <vt:lpstr>Arial Black</vt:lpstr>
      <vt:lpstr>Calibri</vt:lpstr>
      <vt:lpstr>Calibri Light</vt:lpstr>
      <vt:lpstr>Tahoma</vt:lpstr>
      <vt:lpstr>Times New Roman</vt:lpstr>
      <vt:lpstr>Wingdings</vt:lpstr>
      <vt:lpstr>Office Teması</vt:lpstr>
      <vt:lpstr>Drinking Milk Technology</vt:lpstr>
      <vt:lpstr>Is it safe to drink raw milk?</vt:lpstr>
      <vt:lpstr>EU standarts for maximal bacteria count in milk</vt:lpstr>
      <vt:lpstr>Drinking Milk Technologies</vt:lpstr>
      <vt:lpstr>Pasteurization</vt:lpstr>
      <vt:lpstr>Description of Pasteurization</vt:lpstr>
      <vt:lpstr>Pasteurization Types</vt:lpstr>
      <vt:lpstr>If the fat content of the milk product is 10 % or more, or if it contains added sweeteners;</vt:lpstr>
      <vt:lpstr>The Purpose of Pasteurization</vt:lpstr>
      <vt:lpstr>Effect of Pasteurization </vt:lpstr>
      <vt:lpstr>Stages of Pasteurization</vt:lpstr>
      <vt:lpstr>Standardization</vt:lpstr>
      <vt:lpstr>Homogenization </vt:lpstr>
      <vt:lpstr>Pasteurization Types</vt:lpstr>
      <vt:lpstr>Low Temperature Long Time – LTLT (Vat Pasteurization) </vt:lpstr>
      <vt:lpstr>Low Temperature Long Time - LTLT </vt:lpstr>
      <vt:lpstr>High temperature Short Time - HTST  (Flash Pasteurization)</vt:lpstr>
      <vt:lpstr>UHT (Ultra-high-temperature)</vt:lpstr>
      <vt:lpstr>Ultra-high-temperature processing </vt:lpstr>
      <vt:lpstr>There are two types of heating technologies: </vt:lpstr>
      <vt:lpstr>Direct heating systems</vt:lpstr>
      <vt:lpstr>Injection-based</vt:lpstr>
      <vt:lpstr>Infusion-based</vt:lpstr>
      <vt:lpstr>Indirect heating systems</vt:lpstr>
      <vt:lpstr>UHT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Bahar</dc:creator>
  <cp:lastModifiedBy>Bahar</cp:lastModifiedBy>
  <cp:revision>40</cp:revision>
  <dcterms:created xsi:type="dcterms:W3CDTF">2017-11-02T06:58:22Z</dcterms:created>
  <dcterms:modified xsi:type="dcterms:W3CDTF">2018-04-10T14:45:09Z</dcterms:modified>
</cp:coreProperties>
</file>