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5"/>
  </p:notesMasterIdLst>
  <p:sldIdLst>
    <p:sldId id="311" r:id="rId2"/>
    <p:sldId id="302" r:id="rId3"/>
    <p:sldId id="299" r:id="rId4"/>
    <p:sldId id="300" r:id="rId5"/>
    <p:sldId id="301" r:id="rId6"/>
    <p:sldId id="303" r:id="rId7"/>
    <p:sldId id="257" r:id="rId8"/>
    <p:sldId id="259" r:id="rId9"/>
    <p:sldId id="262" r:id="rId10"/>
    <p:sldId id="263" r:id="rId11"/>
    <p:sldId id="260" r:id="rId12"/>
    <p:sldId id="261" r:id="rId13"/>
    <p:sldId id="264" r:id="rId14"/>
    <p:sldId id="266" r:id="rId15"/>
    <p:sldId id="279" r:id="rId16"/>
    <p:sldId id="280" r:id="rId17"/>
    <p:sldId id="281" r:id="rId18"/>
    <p:sldId id="283" r:id="rId19"/>
    <p:sldId id="304" r:id="rId20"/>
    <p:sldId id="284" r:id="rId21"/>
    <p:sldId id="285" r:id="rId22"/>
    <p:sldId id="305" r:id="rId23"/>
    <p:sldId id="271" r:id="rId24"/>
    <p:sldId id="270" r:id="rId25"/>
    <p:sldId id="272" r:id="rId26"/>
    <p:sldId id="274" r:id="rId27"/>
    <p:sldId id="306" r:id="rId28"/>
    <p:sldId id="267" r:id="rId29"/>
    <p:sldId id="286" r:id="rId30"/>
    <p:sldId id="287" r:id="rId31"/>
    <p:sldId id="293" r:id="rId32"/>
    <p:sldId id="294" r:id="rId33"/>
    <p:sldId id="295" r:id="rId34"/>
    <p:sldId id="307" r:id="rId35"/>
    <p:sldId id="276" r:id="rId36"/>
    <p:sldId id="289" r:id="rId37"/>
    <p:sldId id="290" r:id="rId38"/>
    <p:sldId id="292" r:id="rId39"/>
    <p:sldId id="308" r:id="rId40"/>
    <p:sldId id="309" r:id="rId41"/>
    <p:sldId id="310" r:id="rId42"/>
    <p:sldId id="296" r:id="rId43"/>
    <p:sldId id="297" r:id="rId44"/>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0442"/>
    <a:srgbClr val="43033E"/>
    <a:srgbClr val="9999FF"/>
    <a:srgbClr val="CC9900"/>
    <a:srgbClr val="CC3300"/>
    <a:srgbClr val="FF0000"/>
    <a:srgbClr val="330DD5"/>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C623C-724F-4A9D-9416-F0B517CC2CBF}" type="datetimeFigureOut">
              <a:rPr lang="tr-TR" smtClean="0"/>
              <a:t>1.4.2018</a:t>
            </a:fld>
            <a:endParaRPr lang="tr-T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449E8-B32E-4964-8CCC-9AC2D3C3522A}" type="slidenum">
              <a:rPr lang="tr-TR" smtClean="0"/>
              <a:t>‹#›</a:t>
            </a:fld>
            <a:endParaRPr lang="tr-TR"/>
          </a:p>
        </p:txBody>
      </p:sp>
    </p:spTree>
    <p:extLst>
      <p:ext uri="{BB962C8B-B14F-4D97-AF65-F5344CB8AC3E}">
        <p14:creationId xmlns:p14="http://schemas.microsoft.com/office/powerpoint/2010/main" val="395005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http://www.risalehaber.com/asteroid-bir-anda-belirdi-felaket-dunyaya-teget-gecti-292633h.htm</a:t>
            </a:r>
            <a:endParaRPr lang="tr-TR" dirty="0"/>
          </a:p>
        </p:txBody>
      </p:sp>
      <p:sp>
        <p:nvSpPr>
          <p:cNvPr id="4" name="Slide Number Placeholder 3"/>
          <p:cNvSpPr>
            <a:spLocks noGrp="1"/>
          </p:cNvSpPr>
          <p:nvPr>
            <p:ph type="sldNum" sz="quarter" idx="10"/>
          </p:nvPr>
        </p:nvSpPr>
        <p:spPr/>
        <p:txBody>
          <a:bodyPr/>
          <a:lstStyle/>
          <a:p>
            <a:fld id="{C70449E8-B32E-4964-8CCC-9AC2D3C3522A}" type="slidenum">
              <a:rPr lang="tr-TR" smtClean="0"/>
              <a:t>2</a:t>
            </a:fld>
            <a:endParaRPr lang="tr-TR"/>
          </a:p>
        </p:txBody>
      </p:sp>
    </p:spTree>
    <p:extLst>
      <p:ext uri="{BB962C8B-B14F-4D97-AF65-F5344CB8AC3E}">
        <p14:creationId xmlns:p14="http://schemas.microsoft.com/office/powerpoint/2010/main" val="1356555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http://www.gifex.com/argentina_maps/Satellite_Image_Rio_Cuarto_Craters_Argentina.htm</a:t>
            </a:r>
            <a:endParaRPr lang="tr-TR" dirty="0"/>
          </a:p>
        </p:txBody>
      </p:sp>
      <p:sp>
        <p:nvSpPr>
          <p:cNvPr id="4" name="Slide Number Placeholder 3"/>
          <p:cNvSpPr>
            <a:spLocks noGrp="1"/>
          </p:cNvSpPr>
          <p:nvPr>
            <p:ph type="sldNum" sz="quarter" idx="10"/>
          </p:nvPr>
        </p:nvSpPr>
        <p:spPr/>
        <p:txBody>
          <a:bodyPr/>
          <a:lstStyle/>
          <a:p>
            <a:fld id="{C70449E8-B32E-4964-8CCC-9AC2D3C3522A}" type="slidenum">
              <a:rPr lang="tr-TR" smtClean="0"/>
              <a:t>29</a:t>
            </a:fld>
            <a:endParaRPr lang="tr-TR"/>
          </a:p>
        </p:txBody>
      </p:sp>
    </p:spTree>
    <p:extLst>
      <p:ext uri="{BB962C8B-B14F-4D97-AF65-F5344CB8AC3E}">
        <p14:creationId xmlns:p14="http://schemas.microsoft.com/office/powerpoint/2010/main" val="367630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https://en.wikipedia.org/wiki/Meteorite</a:t>
            </a:r>
            <a:endParaRPr lang="tr-TR" dirty="0"/>
          </a:p>
        </p:txBody>
      </p:sp>
      <p:sp>
        <p:nvSpPr>
          <p:cNvPr id="4" name="Slide Number Placeholder 3"/>
          <p:cNvSpPr>
            <a:spLocks noGrp="1"/>
          </p:cNvSpPr>
          <p:nvPr>
            <p:ph type="sldNum" sz="quarter" idx="10"/>
          </p:nvPr>
        </p:nvSpPr>
        <p:spPr/>
        <p:txBody>
          <a:bodyPr/>
          <a:lstStyle/>
          <a:p>
            <a:fld id="{C70449E8-B32E-4964-8CCC-9AC2D3C3522A}" type="slidenum">
              <a:rPr lang="tr-TR" smtClean="0"/>
              <a:t>4</a:t>
            </a:fld>
            <a:endParaRPr lang="tr-TR"/>
          </a:p>
        </p:txBody>
      </p:sp>
    </p:spTree>
    <p:extLst>
      <p:ext uri="{BB962C8B-B14F-4D97-AF65-F5344CB8AC3E}">
        <p14:creationId xmlns:p14="http://schemas.microsoft.com/office/powerpoint/2010/main" val="207124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https://en.wikipedia.org/wiki/Meteorite#/media/File:Namibie_Hoba_Meteorite_05.JPG</a:t>
            </a:r>
            <a:endParaRPr lang="tr-TR" dirty="0"/>
          </a:p>
        </p:txBody>
      </p:sp>
      <p:sp>
        <p:nvSpPr>
          <p:cNvPr id="4" name="Slide Number Placeholder 3"/>
          <p:cNvSpPr>
            <a:spLocks noGrp="1"/>
          </p:cNvSpPr>
          <p:nvPr>
            <p:ph type="sldNum" sz="quarter" idx="10"/>
          </p:nvPr>
        </p:nvSpPr>
        <p:spPr/>
        <p:txBody>
          <a:bodyPr/>
          <a:lstStyle/>
          <a:p>
            <a:fld id="{C70449E8-B32E-4964-8CCC-9AC2D3C3522A}" type="slidenum">
              <a:rPr lang="tr-TR" smtClean="0"/>
              <a:t>6</a:t>
            </a:fld>
            <a:endParaRPr lang="tr-TR"/>
          </a:p>
        </p:txBody>
      </p:sp>
    </p:spTree>
    <p:extLst>
      <p:ext uri="{BB962C8B-B14F-4D97-AF65-F5344CB8AC3E}">
        <p14:creationId xmlns:p14="http://schemas.microsoft.com/office/powerpoint/2010/main" val="705172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https://www.space.com/51-asteroids-formation-discovery-and-exploration.html</a:t>
            </a:r>
            <a:endParaRPr lang="tr-TR" dirty="0"/>
          </a:p>
        </p:txBody>
      </p:sp>
      <p:sp>
        <p:nvSpPr>
          <p:cNvPr id="4" name="Slide Number Placeholder 3"/>
          <p:cNvSpPr>
            <a:spLocks noGrp="1"/>
          </p:cNvSpPr>
          <p:nvPr>
            <p:ph type="sldNum" sz="quarter" idx="10"/>
          </p:nvPr>
        </p:nvSpPr>
        <p:spPr/>
        <p:txBody>
          <a:bodyPr/>
          <a:lstStyle/>
          <a:p>
            <a:fld id="{C70449E8-B32E-4964-8CCC-9AC2D3C3522A}" type="slidenum">
              <a:rPr lang="tr-TR" smtClean="0"/>
              <a:t>7</a:t>
            </a:fld>
            <a:endParaRPr lang="tr-TR"/>
          </a:p>
        </p:txBody>
      </p:sp>
    </p:spTree>
    <p:extLst>
      <p:ext uri="{BB962C8B-B14F-4D97-AF65-F5344CB8AC3E}">
        <p14:creationId xmlns:p14="http://schemas.microsoft.com/office/powerpoint/2010/main" val="1035748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https://www.news24.com/SouthAfrica/News/asteroid-to-pass-alarmingly-close-to-earth-20171007</a:t>
            </a:r>
            <a:endParaRPr lang="tr-TR" dirty="0"/>
          </a:p>
        </p:txBody>
      </p:sp>
      <p:sp>
        <p:nvSpPr>
          <p:cNvPr id="4" name="Slide Number Placeholder 3"/>
          <p:cNvSpPr>
            <a:spLocks noGrp="1"/>
          </p:cNvSpPr>
          <p:nvPr>
            <p:ph type="sldNum" sz="quarter" idx="10"/>
          </p:nvPr>
        </p:nvSpPr>
        <p:spPr/>
        <p:txBody>
          <a:bodyPr/>
          <a:lstStyle/>
          <a:p>
            <a:fld id="{C70449E8-B32E-4964-8CCC-9AC2D3C3522A}" type="slidenum">
              <a:rPr lang="tr-TR" smtClean="0"/>
              <a:t>14</a:t>
            </a:fld>
            <a:endParaRPr lang="tr-TR"/>
          </a:p>
        </p:txBody>
      </p:sp>
    </p:spTree>
    <p:extLst>
      <p:ext uri="{BB962C8B-B14F-4D97-AF65-F5344CB8AC3E}">
        <p14:creationId xmlns:p14="http://schemas.microsoft.com/office/powerpoint/2010/main" val="1451683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http://spaceguard.rm.iasf.cnr.it/NScience/neo/neo-what/com-oort.htm</a:t>
            </a:r>
          </a:p>
          <a:p>
            <a:endParaRPr lang="tr-TR" dirty="0"/>
          </a:p>
        </p:txBody>
      </p:sp>
      <p:sp>
        <p:nvSpPr>
          <p:cNvPr id="4" name="Slide Number Placeholder 3"/>
          <p:cNvSpPr>
            <a:spLocks noGrp="1"/>
          </p:cNvSpPr>
          <p:nvPr>
            <p:ph type="sldNum" sz="quarter" idx="10"/>
          </p:nvPr>
        </p:nvSpPr>
        <p:spPr/>
        <p:txBody>
          <a:bodyPr/>
          <a:lstStyle/>
          <a:p>
            <a:fld id="{C70449E8-B32E-4964-8CCC-9AC2D3C3522A}" type="slidenum">
              <a:rPr lang="tr-TR" smtClean="0"/>
              <a:t>16</a:t>
            </a:fld>
            <a:endParaRPr lang="tr-TR"/>
          </a:p>
        </p:txBody>
      </p:sp>
    </p:spTree>
    <p:extLst>
      <p:ext uri="{BB962C8B-B14F-4D97-AF65-F5344CB8AC3E}">
        <p14:creationId xmlns:p14="http://schemas.microsoft.com/office/powerpoint/2010/main" val="455172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https://www.space.com/34044-moon-birth-may-have-vaporized-earth.html</a:t>
            </a:r>
            <a:endParaRPr lang="tr-TR" dirty="0"/>
          </a:p>
        </p:txBody>
      </p:sp>
      <p:sp>
        <p:nvSpPr>
          <p:cNvPr id="4" name="Slide Number Placeholder 3"/>
          <p:cNvSpPr>
            <a:spLocks noGrp="1"/>
          </p:cNvSpPr>
          <p:nvPr>
            <p:ph type="sldNum" sz="quarter" idx="10"/>
          </p:nvPr>
        </p:nvSpPr>
        <p:spPr/>
        <p:txBody>
          <a:bodyPr/>
          <a:lstStyle/>
          <a:p>
            <a:fld id="{C70449E8-B32E-4964-8CCC-9AC2D3C3522A}" type="slidenum">
              <a:rPr lang="tr-TR" smtClean="0"/>
              <a:t>19</a:t>
            </a:fld>
            <a:endParaRPr lang="tr-TR"/>
          </a:p>
        </p:txBody>
      </p:sp>
    </p:spTree>
    <p:extLst>
      <p:ext uri="{BB962C8B-B14F-4D97-AF65-F5344CB8AC3E}">
        <p14:creationId xmlns:p14="http://schemas.microsoft.com/office/powerpoint/2010/main" val="304836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https://apod.nasa.gov/apod/ap971117.html</a:t>
            </a:r>
            <a:endParaRPr lang="tr-TR" dirty="0"/>
          </a:p>
        </p:txBody>
      </p:sp>
      <p:sp>
        <p:nvSpPr>
          <p:cNvPr id="4" name="Slide Number Placeholder 3"/>
          <p:cNvSpPr>
            <a:spLocks noGrp="1"/>
          </p:cNvSpPr>
          <p:nvPr>
            <p:ph type="sldNum" sz="quarter" idx="10"/>
          </p:nvPr>
        </p:nvSpPr>
        <p:spPr/>
        <p:txBody>
          <a:bodyPr/>
          <a:lstStyle/>
          <a:p>
            <a:fld id="{C70449E8-B32E-4964-8CCC-9AC2D3C3522A}" type="slidenum">
              <a:rPr lang="tr-TR" smtClean="0"/>
              <a:t>23</a:t>
            </a:fld>
            <a:endParaRPr lang="tr-TR"/>
          </a:p>
        </p:txBody>
      </p:sp>
    </p:spTree>
    <p:extLst>
      <p:ext uri="{BB962C8B-B14F-4D97-AF65-F5344CB8AC3E}">
        <p14:creationId xmlns:p14="http://schemas.microsoft.com/office/powerpoint/2010/main" val="2170406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https://apod.nasa.gov/apod/ap971117.html</a:t>
            </a:r>
            <a:endParaRPr lang="tr-TR" dirty="0"/>
          </a:p>
        </p:txBody>
      </p:sp>
      <p:sp>
        <p:nvSpPr>
          <p:cNvPr id="4" name="Slide Number Placeholder 3"/>
          <p:cNvSpPr>
            <a:spLocks noGrp="1"/>
          </p:cNvSpPr>
          <p:nvPr>
            <p:ph type="sldNum" sz="quarter" idx="10"/>
          </p:nvPr>
        </p:nvSpPr>
        <p:spPr/>
        <p:txBody>
          <a:bodyPr/>
          <a:lstStyle/>
          <a:p>
            <a:fld id="{C70449E8-B32E-4964-8CCC-9AC2D3C3522A}" type="slidenum">
              <a:rPr lang="tr-TR" smtClean="0"/>
              <a:t>24</a:t>
            </a:fld>
            <a:endParaRPr lang="tr-TR"/>
          </a:p>
        </p:txBody>
      </p:sp>
    </p:spTree>
    <p:extLst>
      <p:ext uri="{BB962C8B-B14F-4D97-AF65-F5344CB8AC3E}">
        <p14:creationId xmlns:p14="http://schemas.microsoft.com/office/powerpoint/2010/main" val="417669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0"/>
            <a:ext cx="9144000" cy="6858000"/>
            <a:chOff x="0" y="0"/>
            <a:chExt cx="5760" cy="4320"/>
          </a:xfrm>
        </p:grpSpPr>
        <p:sp>
          <p:nvSpPr>
            <p:cNvPr id="34819"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400">
                <a:latin typeface="Times New Roman" panose="02020603050405020304" pitchFamily="18" charset="0"/>
              </a:endParaRPr>
            </a:p>
          </p:txBody>
        </p:sp>
        <p:sp>
          <p:nvSpPr>
            <p:cNvPr id="34820"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z="2400">
                <a:latin typeface="Times New Roman" panose="02020603050405020304" pitchFamily="18" charset="0"/>
              </a:endParaRPr>
            </a:p>
          </p:txBody>
        </p:sp>
        <p:grpSp>
          <p:nvGrpSpPr>
            <p:cNvPr id="34821" name="Group 5"/>
            <p:cNvGrpSpPr>
              <a:grpSpLocks/>
            </p:cNvGrpSpPr>
            <p:nvPr/>
          </p:nvGrpSpPr>
          <p:grpSpPr bwMode="auto">
            <a:xfrm>
              <a:off x="0" y="672"/>
              <a:ext cx="1806" cy="1989"/>
              <a:chOff x="0" y="672"/>
              <a:chExt cx="1806" cy="1989"/>
            </a:xfrm>
          </p:grpSpPr>
          <p:sp>
            <p:nvSpPr>
              <p:cNvPr id="34822"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z="2400">
                  <a:latin typeface="Times New Roman" panose="02020603050405020304" pitchFamily="18" charset="0"/>
                </a:endParaRPr>
              </a:p>
            </p:txBody>
          </p:sp>
          <p:sp>
            <p:nvSpPr>
              <p:cNvPr id="34823"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z="2400">
                  <a:latin typeface="Times New Roman" panose="02020603050405020304" pitchFamily="18" charset="0"/>
                </a:endParaRPr>
              </a:p>
            </p:txBody>
          </p:sp>
          <p:sp>
            <p:nvSpPr>
              <p:cNvPr id="34824"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z="2400">
                  <a:latin typeface="Times New Roman" panose="02020603050405020304" pitchFamily="18" charset="0"/>
                </a:endParaRPr>
              </a:p>
            </p:txBody>
          </p:sp>
          <p:sp>
            <p:nvSpPr>
              <p:cNvPr id="34825"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z="2400">
                  <a:latin typeface="Times New Roman" panose="02020603050405020304" pitchFamily="18" charset="0"/>
                </a:endParaRPr>
              </a:p>
            </p:txBody>
          </p:sp>
          <p:sp>
            <p:nvSpPr>
              <p:cNvPr id="34826"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z="2400">
                  <a:latin typeface="Times New Roman" panose="02020603050405020304" pitchFamily="18" charset="0"/>
                </a:endParaRPr>
              </a:p>
            </p:txBody>
          </p:sp>
          <p:sp>
            <p:nvSpPr>
              <p:cNvPr id="34827"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z="2400">
                  <a:latin typeface="Times New Roman" panose="02020603050405020304" pitchFamily="18" charset="0"/>
                </a:endParaRPr>
              </a:p>
            </p:txBody>
          </p:sp>
          <p:sp>
            <p:nvSpPr>
              <p:cNvPr id="34828"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z="2400">
                  <a:latin typeface="Times New Roman" panose="02020603050405020304" pitchFamily="18" charset="0"/>
                </a:endParaRPr>
              </a:p>
            </p:txBody>
          </p:sp>
          <p:sp>
            <p:nvSpPr>
              <p:cNvPr id="34829"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z="2400">
                  <a:latin typeface="Times New Roman" panose="02020603050405020304" pitchFamily="18" charset="0"/>
                </a:endParaRPr>
              </a:p>
            </p:txBody>
          </p:sp>
          <p:sp>
            <p:nvSpPr>
              <p:cNvPr id="34830"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z="2400">
                  <a:latin typeface="Times New Roman" panose="02020603050405020304" pitchFamily="18" charset="0"/>
                </a:endParaRPr>
              </a:p>
            </p:txBody>
          </p:sp>
          <p:sp>
            <p:nvSpPr>
              <p:cNvPr id="34831"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z="2400">
                  <a:latin typeface="Times New Roman" panose="02020603050405020304" pitchFamily="18" charset="0"/>
                </a:endParaRPr>
              </a:p>
            </p:txBody>
          </p:sp>
        </p:grpSp>
      </p:grpSp>
      <p:sp>
        <p:nvSpPr>
          <p:cNvPr id="34832" name="Rectangle 16"/>
          <p:cNvSpPr>
            <a:spLocks noGrp="1" noChangeArrowheads="1"/>
          </p:cNvSpPr>
          <p:nvPr>
            <p:ph type="dt" sz="half" idx="2"/>
          </p:nvPr>
        </p:nvSpPr>
        <p:spPr>
          <a:xfrm>
            <a:off x="457200" y="6248400"/>
            <a:ext cx="2133600" cy="457200"/>
          </a:xfrm>
        </p:spPr>
        <p:txBody>
          <a:bodyPr/>
          <a:lstStyle>
            <a:lvl1pPr>
              <a:defRPr/>
            </a:lvl1pPr>
          </a:lstStyle>
          <a:p>
            <a:endParaRPr lang="tr-TR" altLang="tr-TR"/>
          </a:p>
        </p:txBody>
      </p:sp>
      <p:sp>
        <p:nvSpPr>
          <p:cNvPr id="34833" name="Rectangle 17"/>
          <p:cNvSpPr>
            <a:spLocks noGrp="1" noChangeArrowheads="1"/>
          </p:cNvSpPr>
          <p:nvPr>
            <p:ph type="ftr" sz="quarter" idx="3"/>
          </p:nvPr>
        </p:nvSpPr>
        <p:spPr/>
        <p:txBody>
          <a:bodyPr/>
          <a:lstStyle>
            <a:lvl1pPr>
              <a:defRPr/>
            </a:lvl1pPr>
          </a:lstStyle>
          <a:p>
            <a:endParaRPr lang="tr-TR" altLang="tr-TR"/>
          </a:p>
        </p:txBody>
      </p:sp>
      <p:sp>
        <p:nvSpPr>
          <p:cNvPr id="34834" name="Rectangle 18"/>
          <p:cNvSpPr>
            <a:spLocks noGrp="1" noChangeArrowheads="1"/>
          </p:cNvSpPr>
          <p:nvPr>
            <p:ph type="sldNum" sz="quarter" idx="4"/>
          </p:nvPr>
        </p:nvSpPr>
        <p:spPr/>
        <p:txBody>
          <a:bodyPr/>
          <a:lstStyle>
            <a:lvl1pPr>
              <a:defRPr/>
            </a:lvl1pPr>
          </a:lstStyle>
          <a:p>
            <a:fld id="{0235F926-4083-4159-A0C0-29ABB959128F}" type="slidenum">
              <a:rPr lang="tr-TR" altLang="tr-TR"/>
              <a:pPr/>
              <a:t>‹#›</a:t>
            </a:fld>
            <a:endParaRPr lang="tr-TR" altLang="tr-TR"/>
          </a:p>
        </p:txBody>
      </p:sp>
      <p:sp>
        <p:nvSpPr>
          <p:cNvPr id="3483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tr-TR" altLang="tr-TR" noProof="0" smtClean="0"/>
              <a:t>Click to edit Master title style</a:t>
            </a:r>
          </a:p>
        </p:txBody>
      </p:sp>
      <p:sp>
        <p:nvSpPr>
          <p:cNvPr id="34836" name="Rectangle 20"/>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tr-TR" altLang="tr-TR"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Footer Placeholder 3"/>
          <p:cNvSpPr>
            <a:spLocks noGrp="1"/>
          </p:cNvSpPr>
          <p:nvPr>
            <p:ph type="ftr" sz="quarter" idx="10"/>
          </p:nvPr>
        </p:nvSpPr>
        <p:spPr/>
        <p:txBody>
          <a:bodyPr/>
          <a:lstStyle>
            <a:lvl1pPr>
              <a:defRPr/>
            </a:lvl1pPr>
          </a:lstStyle>
          <a:p>
            <a:endParaRPr lang="tr-TR" altLang="tr-TR"/>
          </a:p>
        </p:txBody>
      </p:sp>
      <p:sp>
        <p:nvSpPr>
          <p:cNvPr id="5" name="Slide Number Placeholder 4"/>
          <p:cNvSpPr>
            <a:spLocks noGrp="1"/>
          </p:cNvSpPr>
          <p:nvPr>
            <p:ph type="sldNum" sz="quarter" idx="11"/>
          </p:nvPr>
        </p:nvSpPr>
        <p:spPr/>
        <p:txBody>
          <a:bodyPr/>
          <a:lstStyle>
            <a:lvl1pPr>
              <a:defRPr/>
            </a:lvl1pPr>
          </a:lstStyle>
          <a:p>
            <a:fld id="{38FFCB24-676E-46D7-891E-33E090F3F931}" type="slidenum">
              <a:rPr lang="tr-TR" altLang="tr-TR"/>
              <a:pPr/>
              <a:t>‹#›</a:t>
            </a:fld>
            <a:endParaRPr lang="tr-TR" altLang="tr-TR"/>
          </a:p>
        </p:txBody>
      </p:sp>
      <p:sp>
        <p:nvSpPr>
          <p:cNvPr id="6" name="Date Placeholder 5"/>
          <p:cNvSpPr>
            <a:spLocks noGrp="1"/>
          </p:cNvSpPr>
          <p:nvPr>
            <p:ph type="dt" sz="half" idx="12"/>
          </p:nvPr>
        </p:nvSpPr>
        <p:spPr/>
        <p:txBody>
          <a:bodyPr/>
          <a:lstStyle>
            <a:lvl1pPr>
              <a:defRPr/>
            </a:lvl1pPr>
          </a:lstStyle>
          <a:p>
            <a:endParaRPr lang="tr-TR" altLang="tr-TR"/>
          </a:p>
        </p:txBody>
      </p:sp>
    </p:spTree>
    <p:extLst>
      <p:ext uri="{BB962C8B-B14F-4D97-AF65-F5344CB8AC3E}">
        <p14:creationId xmlns:p14="http://schemas.microsoft.com/office/powerpoint/2010/main" val="285571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Footer Placeholder 3"/>
          <p:cNvSpPr>
            <a:spLocks noGrp="1"/>
          </p:cNvSpPr>
          <p:nvPr>
            <p:ph type="ftr" sz="quarter" idx="10"/>
          </p:nvPr>
        </p:nvSpPr>
        <p:spPr/>
        <p:txBody>
          <a:bodyPr/>
          <a:lstStyle>
            <a:lvl1pPr>
              <a:defRPr/>
            </a:lvl1pPr>
          </a:lstStyle>
          <a:p>
            <a:endParaRPr lang="tr-TR" altLang="tr-TR"/>
          </a:p>
        </p:txBody>
      </p:sp>
      <p:sp>
        <p:nvSpPr>
          <p:cNvPr id="5" name="Slide Number Placeholder 4"/>
          <p:cNvSpPr>
            <a:spLocks noGrp="1"/>
          </p:cNvSpPr>
          <p:nvPr>
            <p:ph type="sldNum" sz="quarter" idx="11"/>
          </p:nvPr>
        </p:nvSpPr>
        <p:spPr/>
        <p:txBody>
          <a:bodyPr/>
          <a:lstStyle>
            <a:lvl1pPr>
              <a:defRPr/>
            </a:lvl1pPr>
          </a:lstStyle>
          <a:p>
            <a:fld id="{A3CC2F00-3F63-4C09-A9B3-EBAAE5C49F4A}" type="slidenum">
              <a:rPr lang="tr-TR" altLang="tr-TR"/>
              <a:pPr/>
              <a:t>‹#›</a:t>
            </a:fld>
            <a:endParaRPr lang="tr-TR" altLang="tr-TR"/>
          </a:p>
        </p:txBody>
      </p:sp>
      <p:sp>
        <p:nvSpPr>
          <p:cNvPr id="6" name="Date Placeholder 5"/>
          <p:cNvSpPr>
            <a:spLocks noGrp="1"/>
          </p:cNvSpPr>
          <p:nvPr>
            <p:ph type="dt" sz="half" idx="12"/>
          </p:nvPr>
        </p:nvSpPr>
        <p:spPr/>
        <p:txBody>
          <a:bodyPr/>
          <a:lstStyle>
            <a:lvl1pPr>
              <a:defRPr/>
            </a:lvl1pPr>
          </a:lstStyle>
          <a:p>
            <a:endParaRPr lang="tr-TR" altLang="tr-TR"/>
          </a:p>
        </p:txBody>
      </p:sp>
    </p:spTree>
    <p:extLst>
      <p:ext uri="{BB962C8B-B14F-4D97-AF65-F5344CB8AC3E}">
        <p14:creationId xmlns:p14="http://schemas.microsoft.com/office/powerpoint/2010/main" val="665243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Footer Placeholder 2"/>
          <p:cNvSpPr>
            <a:spLocks noGrp="1"/>
          </p:cNvSpPr>
          <p:nvPr>
            <p:ph type="ftr" sz="quarter" idx="10"/>
          </p:nvPr>
        </p:nvSpPr>
        <p:spPr>
          <a:xfrm>
            <a:off x="3124200" y="6248400"/>
            <a:ext cx="2895600" cy="457200"/>
          </a:xfrm>
        </p:spPr>
        <p:txBody>
          <a:bodyPr/>
          <a:lstStyle>
            <a:lvl1pPr>
              <a:defRPr/>
            </a:lvl1pPr>
          </a:lstStyle>
          <a:p>
            <a:endParaRPr lang="tr-TR" altLang="tr-TR"/>
          </a:p>
        </p:txBody>
      </p:sp>
      <p:sp>
        <p:nvSpPr>
          <p:cNvPr id="4" name="Slide Number Placeholder 3"/>
          <p:cNvSpPr>
            <a:spLocks noGrp="1"/>
          </p:cNvSpPr>
          <p:nvPr>
            <p:ph type="sldNum" sz="quarter" idx="11"/>
          </p:nvPr>
        </p:nvSpPr>
        <p:spPr>
          <a:xfrm>
            <a:off x="6553200" y="6248400"/>
            <a:ext cx="2133600" cy="457200"/>
          </a:xfrm>
        </p:spPr>
        <p:txBody>
          <a:bodyPr/>
          <a:lstStyle>
            <a:lvl1pPr>
              <a:defRPr/>
            </a:lvl1pPr>
          </a:lstStyle>
          <a:p>
            <a:fld id="{2D210C83-52DC-48CF-B871-3EAE19136BEB}" type="slidenum">
              <a:rPr lang="tr-TR" altLang="tr-TR"/>
              <a:pPr/>
              <a:t>‹#›</a:t>
            </a:fld>
            <a:endParaRPr lang="tr-TR" altLang="tr-TR"/>
          </a:p>
        </p:txBody>
      </p:sp>
      <p:sp>
        <p:nvSpPr>
          <p:cNvPr id="5" name="Date Placeholder 4"/>
          <p:cNvSpPr>
            <a:spLocks noGrp="1"/>
          </p:cNvSpPr>
          <p:nvPr>
            <p:ph type="dt" sz="half" idx="12"/>
          </p:nvPr>
        </p:nvSpPr>
        <p:spPr>
          <a:xfrm>
            <a:off x="457200" y="6245225"/>
            <a:ext cx="2133600" cy="476250"/>
          </a:xfrm>
        </p:spPr>
        <p:txBody>
          <a:bodyPr/>
          <a:lstStyle>
            <a:lvl1pPr>
              <a:defRPr/>
            </a:lvl1pPr>
          </a:lstStyle>
          <a:p>
            <a:endParaRPr lang="tr-TR" altLang="tr-TR"/>
          </a:p>
        </p:txBody>
      </p:sp>
    </p:spTree>
    <p:extLst>
      <p:ext uri="{BB962C8B-B14F-4D97-AF65-F5344CB8AC3E}">
        <p14:creationId xmlns:p14="http://schemas.microsoft.com/office/powerpoint/2010/main" val="56027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Footer Placeholder 3"/>
          <p:cNvSpPr>
            <a:spLocks noGrp="1"/>
          </p:cNvSpPr>
          <p:nvPr>
            <p:ph type="ftr" sz="quarter" idx="10"/>
          </p:nvPr>
        </p:nvSpPr>
        <p:spPr/>
        <p:txBody>
          <a:bodyPr/>
          <a:lstStyle>
            <a:lvl1pPr>
              <a:defRPr/>
            </a:lvl1pPr>
          </a:lstStyle>
          <a:p>
            <a:endParaRPr lang="tr-TR" altLang="tr-TR"/>
          </a:p>
        </p:txBody>
      </p:sp>
      <p:sp>
        <p:nvSpPr>
          <p:cNvPr id="5" name="Slide Number Placeholder 4"/>
          <p:cNvSpPr>
            <a:spLocks noGrp="1"/>
          </p:cNvSpPr>
          <p:nvPr>
            <p:ph type="sldNum" sz="quarter" idx="11"/>
          </p:nvPr>
        </p:nvSpPr>
        <p:spPr/>
        <p:txBody>
          <a:bodyPr/>
          <a:lstStyle>
            <a:lvl1pPr>
              <a:defRPr/>
            </a:lvl1pPr>
          </a:lstStyle>
          <a:p>
            <a:fld id="{1732CE2D-DA8E-43A7-A39C-E5DB8B2471A3}" type="slidenum">
              <a:rPr lang="tr-TR" altLang="tr-TR"/>
              <a:pPr/>
              <a:t>‹#›</a:t>
            </a:fld>
            <a:endParaRPr lang="tr-TR" altLang="tr-TR"/>
          </a:p>
        </p:txBody>
      </p:sp>
      <p:sp>
        <p:nvSpPr>
          <p:cNvPr id="6" name="Date Placeholder 5"/>
          <p:cNvSpPr>
            <a:spLocks noGrp="1"/>
          </p:cNvSpPr>
          <p:nvPr>
            <p:ph type="dt" sz="half" idx="12"/>
          </p:nvPr>
        </p:nvSpPr>
        <p:spPr/>
        <p:txBody>
          <a:bodyPr/>
          <a:lstStyle>
            <a:lvl1pPr>
              <a:defRPr/>
            </a:lvl1pPr>
          </a:lstStyle>
          <a:p>
            <a:endParaRPr lang="tr-TR" altLang="tr-TR"/>
          </a:p>
        </p:txBody>
      </p:sp>
    </p:spTree>
    <p:extLst>
      <p:ext uri="{BB962C8B-B14F-4D97-AF65-F5344CB8AC3E}">
        <p14:creationId xmlns:p14="http://schemas.microsoft.com/office/powerpoint/2010/main" val="163314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tr-TR" altLang="tr-TR"/>
          </a:p>
        </p:txBody>
      </p:sp>
      <p:sp>
        <p:nvSpPr>
          <p:cNvPr id="5" name="Slide Number Placeholder 4"/>
          <p:cNvSpPr>
            <a:spLocks noGrp="1"/>
          </p:cNvSpPr>
          <p:nvPr>
            <p:ph type="sldNum" sz="quarter" idx="11"/>
          </p:nvPr>
        </p:nvSpPr>
        <p:spPr/>
        <p:txBody>
          <a:bodyPr/>
          <a:lstStyle>
            <a:lvl1pPr>
              <a:defRPr/>
            </a:lvl1pPr>
          </a:lstStyle>
          <a:p>
            <a:fld id="{32BBF09B-90AA-4116-8D50-A04588DA178F}" type="slidenum">
              <a:rPr lang="tr-TR" altLang="tr-TR"/>
              <a:pPr/>
              <a:t>‹#›</a:t>
            </a:fld>
            <a:endParaRPr lang="tr-TR" altLang="tr-TR"/>
          </a:p>
        </p:txBody>
      </p:sp>
      <p:sp>
        <p:nvSpPr>
          <p:cNvPr id="6" name="Date Placeholder 5"/>
          <p:cNvSpPr>
            <a:spLocks noGrp="1"/>
          </p:cNvSpPr>
          <p:nvPr>
            <p:ph type="dt" sz="half" idx="12"/>
          </p:nvPr>
        </p:nvSpPr>
        <p:spPr/>
        <p:txBody>
          <a:bodyPr/>
          <a:lstStyle>
            <a:lvl1pPr>
              <a:defRPr/>
            </a:lvl1pPr>
          </a:lstStyle>
          <a:p>
            <a:endParaRPr lang="tr-TR" altLang="tr-TR"/>
          </a:p>
        </p:txBody>
      </p:sp>
    </p:spTree>
    <p:extLst>
      <p:ext uri="{BB962C8B-B14F-4D97-AF65-F5344CB8AC3E}">
        <p14:creationId xmlns:p14="http://schemas.microsoft.com/office/powerpoint/2010/main" val="994360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Footer Placeholder 4"/>
          <p:cNvSpPr>
            <a:spLocks noGrp="1"/>
          </p:cNvSpPr>
          <p:nvPr>
            <p:ph type="ftr" sz="quarter" idx="10"/>
          </p:nvPr>
        </p:nvSpPr>
        <p:spPr/>
        <p:txBody>
          <a:bodyPr/>
          <a:lstStyle>
            <a:lvl1pPr>
              <a:defRPr/>
            </a:lvl1pPr>
          </a:lstStyle>
          <a:p>
            <a:endParaRPr lang="tr-TR" altLang="tr-TR"/>
          </a:p>
        </p:txBody>
      </p:sp>
      <p:sp>
        <p:nvSpPr>
          <p:cNvPr id="6" name="Slide Number Placeholder 5"/>
          <p:cNvSpPr>
            <a:spLocks noGrp="1"/>
          </p:cNvSpPr>
          <p:nvPr>
            <p:ph type="sldNum" sz="quarter" idx="11"/>
          </p:nvPr>
        </p:nvSpPr>
        <p:spPr/>
        <p:txBody>
          <a:bodyPr/>
          <a:lstStyle>
            <a:lvl1pPr>
              <a:defRPr/>
            </a:lvl1pPr>
          </a:lstStyle>
          <a:p>
            <a:fld id="{050B1390-DA85-4615-96BE-09E9F83067CD}" type="slidenum">
              <a:rPr lang="tr-TR" altLang="tr-TR"/>
              <a:pPr/>
              <a:t>‹#›</a:t>
            </a:fld>
            <a:endParaRPr lang="tr-TR" altLang="tr-TR"/>
          </a:p>
        </p:txBody>
      </p:sp>
      <p:sp>
        <p:nvSpPr>
          <p:cNvPr id="7" name="Date Placeholder 6"/>
          <p:cNvSpPr>
            <a:spLocks noGrp="1"/>
          </p:cNvSpPr>
          <p:nvPr>
            <p:ph type="dt" sz="half" idx="12"/>
          </p:nvPr>
        </p:nvSpPr>
        <p:spPr/>
        <p:txBody>
          <a:bodyPr/>
          <a:lstStyle>
            <a:lvl1pPr>
              <a:defRPr/>
            </a:lvl1pPr>
          </a:lstStyle>
          <a:p>
            <a:endParaRPr lang="tr-TR" altLang="tr-TR"/>
          </a:p>
        </p:txBody>
      </p:sp>
    </p:spTree>
    <p:extLst>
      <p:ext uri="{BB962C8B-B14F-4D97-AF65-F5344CB8AC3E}">
        <p14:creationId xmlns:p14="http://schemas.microsoft.com/office/powerpoint/2010/main" val="208421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Footer Placeholder 6"/>
          <p:cNvSpPr>
            <a:spLocks noGrp="1"/>
          </p:cNvSpPr>
          <p:nvPr>
            <p:ph type="ftr" sz="quarter" idx="10"/>
          </p:nvPr>
        </p:nvSpPr>
        <p:spPr/>
        <p:txBody>
          <a:bodyPr/>
          <a:lstStyle>
            <a:lvl1pPr>
              <a:defRPr/>
            </a:lvl1pPr>
          </a:lstStyle>
          <a:p>
            <a:endParaRPr lang="tr-TR" altLang="tr-TR"/>
          </a:p>
        </p:txBody>
      </p:sp>
      <p:sp>
        <p:nvSpPr>
          <p:cNvPr id="8" name="Slide Number Placeholder 7"/>
          <p:cNvSpPr>
            <a:spLocks noGrp="1"/>
          </p:cNvSpPr>
          <p:nvPr>
            <p:ph type="sldNum" sz="quarter" idx="11"/>
          </p:nvPr>
        </p:nvSpPr>
        <p:spPr/>
        <p:txBody>
          <a:bodyPr/>
          <a:lstStyle>
            <a:lvl1pPr>
              <a:defRPr/>
            </a:lvl1pPr>
          </a:lstStyle>
          <a:p>
            <a:fld id="{A4423E78-8E1A-4B29-8614-79D679CC13A4}" type="slidenum">
              <a:rPr lang="tr-TR" altLang="tr-TR"/>
              <a:pPr/>
              <a:t>‹#›</a:t>
            </a:fld>
            <a:endParaRPr lang="tr-TR" altLang="tr-TR"/>
          </a:p>
        </p:txBody>
      </p:sp>
      <p:sp>
        <p:nvSpPr>
          <p:cNvPr id="9" name="Date Placeholder 8"/>
          <p:cNvSpPr>
            <a:spLocks noGrp="1"/>
          </p:cNvSpPr>
          <p:nvPr>
            <p:ph type="dt" sz="half" idx="12"/>
          </p:nvPr>
        </p:nvSpPr>
        <p:spPr/>
        <p:txBody>
          <a:bodyPr/>
          <a:lstStyle>
            <a:lvl1pPr>
              <a:defRPr/>
            </a:lvl1pPr>
          </a:lstStyle>
          <a:p>
            <a:endParaRPr lang="tr-TR" altLang="tr-TR"/>
          </a:p>
        </p:txBody>
      </p:sp>
    </p:spTree>
    <p:extLst>
      <p:ext uri="{BB962C8B-B14F-4D97-AF65-F5344CB8AC3E}">
        <p14:creationId xmlns:p14="http://schemas.microsoft.com/office/powerpoint/2010/main" val="69120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Footer Placeholder 2"/>
          <p:cNvSpPr>
            <a:spLocks noGrp="1"/>
          </p:cNvSpPr>
          <p:nvPr>
            <p:ph type="ftr" sz="quarter" idx="10"/>
          </p:nvPr>
        </p:nvSpPr>
        <p:spPr/>
        <p:txBody>
          <a:bodyPr/>
          <a:lstStyle>
            <a:lvl1pPr>
              <a:defRPr/>
            </a:lvl1pPr>
          </a:lstStyle>
          <a:p>
            <a:endParaRPr lang="tr-TR" altLang="tr-TR"/>
          </a:p>
        </p:txBody>
      </p:sp>
      <p:sp>
        <p:nvSpPr>
          <p:cNvPr id="4" name="Slide Number Placeholder 3"/>
          <p:cNvSpPr>
            <a:spLocks noGrp="1"/>
          </p:cNvSpPr>
          <p:nvPr>
            <p:ph type="sldNum" sz="quarter" idx="11"/>
          </p:nvPr>
        </p:nvSpPr>
        <p:spPr/>
        <p:txBody>
          <a:bodyPr/>
          <a:lstStyle>
            <a:lvl1pPr>
              <a:defRPr/>
            </a:lvl1pPr>
          </a:lstStyle>
          <a:p>
            <a:fld id="{3498A890-0B4C-4F7A-B1EC-A9556FCCA4D0}" type="slidenum">
              <a:rPr lang="tr-TR" altLang="tr-TR"/>
              <a:pPr/>
              <a:t>‹#›</a:t>
            </a:fld>
            <a:endParaRPr lang="tr-TR" altLang="tr-TR"/>
          </a:p>
        </p:txBody>
      </p:sp>
      <p:sp>
        <p:nvSpPr>
          <p:cNvPr id="5" name="Date Placeholder 4"/>
          <p:cNvSpPr>
            <a:spLocks noGrp="1"/>
          </p:cNvSpPr>
          <p:nvPr>
            <p:ph type="dt" sz="half" idx="12"/>
          </p:nvPr>
        </p:nvSpPr>
        <p:spPr/>
        <p:txBody>
          <a:bodyPr/>
          <a:lstStyle>
            <a:lvl1pPr>
              <a:defRPr/>
            </a:lvl1pPr>
          </a:lstStyle>
          <a:p>
            <a:endParaRPr lang="tr-TR" altLang="tr-TR"/>
          </a:p>
        </p:txBody>
      </p:sp>
    </p:spTree>
    <p:extLst>
      <p:ext uri="{BB962C8B-B14F-4D97-AF65-F5344CB8AC3E}">
        <p14:creationId xmlns:p14="http://schemas.microsoft.com/office/powerpoint/2010/main" val="121326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tr-TR" altLang="tr-TR"/>
          </a:p>
        </p:txBody>
      </p:sp>
      <p:sp>
        <p:nvSpPr>
          <p:cNvPr id="3" name="Slide Number Placeholder 2"/>
          <p:cNvSpPr>
            <a:spLocks noGrp="1"/>
          </p:cNvSpPr>
          <p:nvPr>
            <p:ph type="sldNum" sz="quarter" idx="11"/>
          </p:nvPr>
        </p:nvSpPr>
        <p:spPr/>
        <p:txBody>
          <a:bodyPr/>
          <a:lstStyle>
            <a:lvl1pPr>
              <a:defRPr/>
            </a:lvl1pPr>
          </a:lstStyle>
          <a:p>
            <a:fld id="{EC78C339-0FC3-4378-8B48-70019C900499}" type="slidenum">
              <a:rPr lang="tr-TR" altLang="tr-TR"/>
              <a:pPr/>
              <a:t>‹#›</a:t>
            </a:fld>
            <a:endParaRPr lang="tr-TR" altLang="tr-TR"/>
          </a:p>
        </p:txBody>
      </p:sp>
      <p:sp>
        <p:nvSpPr>
          <p:cNvPr id="4" name="Date Placeholder 3"/>
          <p:cNvSpPr>
            <a:spLocks noGrp="1"/>
          </p:cNvSpPr>
          <p:nvPr>
            <p:ph type="dt" sz="half" idx="12"/>
          </p:nvPr>
        </p:nvSpPr>
        <p:spPr/>
        <p:txBody>
          <a:bodyPr/>
          <a:lstStyle>
            <a:lvl1pPr>
              <a:defRPr/>
            </a:lvl1pPr>
          </a:lstStyle>
          <a:p>
            <a:endParaRPr lang="tr-TR" altLang="tr-TR"/>
          </a:p>
        </p:txBody>
      </p:sp>
    </p:spTree>
    <p:extLst>
      <p:ext uri="{BB962C8B-B14F-4D97-AF65-F5344CB8AC3E}">
        <p14:creationId xmlns:p14="http://schemas.microsoft.com/office/powerpoint/2010/main" val="805937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tr-TR" altLang="tr-TR"/>
          </a:p>
        </p:txBody>
      </p:sp>
      <p:sp>
        <p:nvSpPr>
          <p:cNvPr id="6" name="Slide Number Placeholder 5"/>
          <p:cNvSpPr>
            <a:spLocks noGrp="1"/>
          </p:cNvSpPr>
          <p:nvPr>
            <p:ph type="sldNum" sz="quarter" idx="11"/>
          </p:nvPr>
        </p:nvSpPr>
        <p:spPr/>
        <p:txBody>
          <a:bodyPr/>
          <a:lstStyle>
            <a:lvl1pPr>
              <a:defRPr/>
            </a:lvl1pPr>
          </a:lstStyle>
          <a:p>
            <a:fld id="{301B691D-95DD-413C-8F30-F4C4EB596BD8}" type="slidenum">
              <a:rPr lang="tr-TR" altLang="tr-TR"/>
              <a:pPr/>
              <a:t>‹#›</a:t>
            </a:fld>
            <a:endParaRPr lang="tr-TR" altLang="tr-TR"/>
          </a:p>
        </p:txBody>
      </p:sp>
      <p:sp>
        <p:nvSpPr>
          <p:cNvPr id="7" name="Date Placeholder 6"/>
          <p:cNvSpPr>
            <a:spLocks noGrp="1"/>
          </p:cNvSpPr>
          <p:nvPr>
            <p:ph type="dt" sz="half" idx="12"/>
          </p:nvPr>
        </p:nvSpPr>
        <p:spPr/>
        <p:txBody>
          <a:bodyPr/>
          <a:lstStyle>
            <a:lvl1pPr>
              <a:defRPr/>
            </a:lvl1pPr>
          </a:lstStyle>
          <a:p>
            <a:endParaRPr lang="tr-TR" altLang="tr-TR"/>
          </a:p>
        </p:txBody>
      </p:sp>
    </p:spTree>
    <p:extLst>
      <p:ext uri="{BB962C8B-B14F-4D97-AF65-F5344CB8AC3E}">
        <p14:creationId xmlns:p14="http://schemas.microsoft.com/office/powerpoint/2010/main" val="295349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tr-TR" altLang="tr-TR"/>
          </a:p>
        </p:txBody>
      </p:sp>
      <p:sp>
        <p:nvSpPr>
          <p:cNvPr id="6" name="Slide Number Placeholder 5"/>
          <p:cNvSpPr>
            <a:spLocks noGrp="1"/>
          </p:cNvSpPr>
          <p:nvPr>
            <p:ph type="sldNum" sz="quarter" idx="11"/>
          </p:nvPr>
        </p:nvSpPr>
        <p:spPr/>
        <p:txBody>
          <a:bodyPr/>
          <a:lstStyle>
            <a:lvl1pPr>
              <a:defRPr/>
            </a:lvl1pPr>
          </a:lstStyle>
          <a:p>
            <a:fld id="{C1B54977-BC58-4B13-A39D-8DB09042ABD1}" type="slidenum">
              <a:rPr lang="tr-TR" altLang="tr-TR"/>
              <a:pPr/>
              <a:t>‹#›</a:t>
            </a:fld>
            <a:endParaRPr lang="tr-TR" altLang="tr-TR"/>
          </a:p>
        </p:txBody>
      </p:sp>
      <p:sp>
        <p:nvSpPr>
          <p:cNvPr id="7" name="Date Placeholder 6"/>
          <p:cNvSpPr>
            <a:spLocks noGrp="1"/>
          </p:cNvSpPr>
          <p:nvPr>
            <p:ph type="dt" sz="half" idx="12"/>
          </p:nvPr>
        </p:nvSpPr>
        <p:spPr/>
        <p:txBody>
          <a:bodyPr/>
          <a:lstStyle>
            <a:lvl1pPr>
              <a:defRPr/>
            </a:lvl1pPr>
          </a:lstStyle>
          <a:p>
            <a:endParaRPr lang="tr-TR" altLang="tr-TR"/>
          </a:p>
        </p:txBody>
      </p:sp>
    </p:spTree>
    <p:extLst>
      <p:ext uri="{BB962C8B-B14F-4D97-AF65-F5344CB8AC3E}">
        <p14:creationId xmlns:p14="http://schemas.microsoft.com/office/powerpoint/2010/main" val="3953353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tr-TR" altLang="tr-TR"/>
          </a:p>
        </p:txBody>
      </p:sp>
      <p:sp>
        <p:nvSpPr>
          <p:cNvPr id="33795"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8789898C-3C60-42BD-9D12-0CFEA4E7F12F}" type="slidenum">
              <a:rPr lang="tr-TR" altLang="tr-TR"/>
              <a:pPr/>
              <a:t>‹#›</a:t>
            </a:fld>
            <a:endParaRPr lang="tr-TR" altLang="tr-TR"/>
          </a:p>
        </p:txBody>
      </p:sp>
      <p:grpSp>
        <p:nvGrpSpPr>
          <p:cNvPr id="33796" name="Group 4"/>
          <p:cNvGrpSpPr>
            <a:grpSpLocks/>
          </p:cNvGrpSpPr>
          <p:nvPr/>
        </p:nvGrpSpPr>
        <p:grpSpPr bwMode="auto">
          <a:xfrm>
            <a:off x="0" y="0"/>
            <a:ext cx="9144000" cy="546100"/>
            <a:chOff x="0" y="0"/>
            <a:chExt cx="5760" cy="344"/>
          </a:xfrm>
        </p:grpSpPr>
        <p:sp>
          <p:nvSpPr>
            <p:cNvPr id="3379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400">
                <a:latin typeface="Times New Roman" panose="02020603050405020304" pitchFamily="18" charset="0"/>
              </a:endParaRPr>
            </a:p>
          </p:txBody>
        </p:sp>
        <p:sp>
          <p:nvSpPr>
            <p:cNvPr id="3379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z="2400">
                <a:latin typeface="Times New Roman" panose="02020603050405020304" pitchFamily="18" charset="0"/>
              </a:endParaRPr>
            </a:p>
          </p:txBody>
        </p:sp>
        <p:sp>
          <p:nvSpPr>
            <p:cNvPr id="33799"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solidFill>
                  <a:schemeClr val="hlink"/>
                </a:solidFill>
              </a:endParaRPr>
            </a:p>
          </p:txBody>
        </p:sp>
        <p:sp>
          <p:nvSpPr>
            <p:cNvPr id="33800"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solidFill>
                  <a:schemeClr val="hlink"/>
                </a:solidFill>
              </a:endParaRPr>
            </a:p>
          </p:txBody>
        </p:sp>
        <p:sp>
          <p:nvSpPr>
            <p:cNvPr id="33801"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solidFill>
                  <a:schemeClr val="accent2"/>
                </a:solidFill>
              </a:endParaRPr>
            </a:p>
          </p:txBody>
        </p:sp>
        <p:sp>
          <p:nvSpPr>
            <p:cNvPr id="33802"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solidFill>
                  <a:schemeClr val="hlink"/>
                </a:solidFill>
              </a:endParaRPr>
            </a:p>
          </p:txBody>
        </p:sp>
        <p:sp>
          <p:nvSpPr>
            <p:cNvPr id="33803"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z="2400">
                <a:latin typeface="Times New Roman" panose="02020603050405020304" pitchFamily="18" charset="0"/>
              </a:endParaRPr>
            </a:p>
          </p:txBody>
        </p:sp>
        <p:sp>
          <p:nvSpPr>
            <p:cNvPr id="33804"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solidFill>
                  <a:schemeClr val="accent2"/>
                </a:solidFill>
              </a:endParaRPr>
            </a:p>
          </p:txBody>
        </p:sp>
        <p:sp>
          <p:nvSpPr>
            <p:cNvPr id="33805"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solidFill>
                  <a:schemeClr val="accent2"/>
                </a:solidFill>
              </a:endParaRPr>
            </a:p>
          </p:txBody>
        </p:sp>
      </p:grpSp>
      <p:sp>
        <p:nvSpPr>
          <p:cNvPr id="33806"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p>
        </p:txBody>
      </p:sp>
      <p:sp>
        <p:nvSpPr>
          <p:cNvPr id="33807"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33808"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tr-TR" altLang="tr-T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881872" y="2348880"/>
            <a:ext cx="8229600" cy="1371600"/>
          </a:xfrm>
        </p:spPr>
        <p:txBody>
          <a:bodyPr/>
          <a:lstStyle/>
          <a:p>
            <a:r>
              <a:rPr lang="tr-TR" altLang="tr-TR" b="1" dirty="0" smtClean="0">
                <a:solidFill>
                  <a:schemeClr val="tx1">
                    <a:lumMod val="75000"/>
                    <a:lumOff val="25000"/>
                  </a:schemeClr>
                </a:solidFill>
                <a:effectLst>
                  <a:outerShdw blurRad="38100" dist="38100" dir="2700000" algn="tl">
                    <a:srgbClr val="C0C0C0"/>
                  </a:outerShdw>
                </a:effectLst>
                <a:latin typeface="Verdana" panose="020B0604030504040204" pitchFamily="34" charset="0"/>
              </a:rPr>
              <a:t>DÜNYA’YA POTANSİYEL OLARAK ÇARPMA TEHLİKESİ OLAN GÖK CİSİMLERİ</a:t>
            </a:r>
            <a:endParaRPr lang="tr-TR" altLang="tr-TR"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476250"/>
            <a:ext cx="9144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000" b="1" i="1">
                <a:effectLst>
                  <a:outerShdw blurRad="38100" dist="38100" dir="2700000" algn="tl">
                    <a:srgbClr val="FFFFFF"/>
                  </a:outerShdw>
                </a:effectLst>
              </a:rPr>
              <a:t>Asteroidler yapılarına göre farklı yoğunluklara sahip olabilirler. </a:t>
            </a:r>
          </a:p>
          <a:p>
            <a:pPr algn="ctr">
              <a:spcBef>
                <a:spcPct val="50000"/>
              </a:spcBef>
            </a:pPr>
            <a:r>
              <a:rPr lang="tr-TR" altLang="tr-TR" sz="2000" b="1" i="1">
                <a:effectLst>
                  <a:outerShdw blurRad="38100" dist="38100" dir="2700000" algn="tl">
                    <a:srgbClr val="FFFFFF"/>
                  </a:outerShdw>
                </a:effectLst>
              </a:rPr>
              <a:t>Buz – kaya karışımı bir bileşime sahip olan asteroidler 1.5 - 3 gr/cm</a:t>
            </a:r>
            <a:r>
              <a:rPr lang="tr-TR" altLang="tr-TR" sz="2000" b="1" i="1" baseline="30000">
                <a:effectLst>
                  <a:outerShdw blurRad="38100" dist="38100" dir="2700000" algn="tl">
                    <a:srgbClr val="FFFFFF"/>
                  </a:outerShdw>
                </a:effectLst>
              </a:rPr>
              <a:t>3</a:t>
            </a:r>
            <a:r>
              <a:rPr lang="tr-TR" altLang="tr-TR" sz="2000" b="1" i="1">
                <a:effectLst>
                  <a:outerShdw blurRad="38100" dist="38100" dir="2700000" algn="tl">
                    <a:srgbClr val="FFFFFF"/>
                  </a:outerShdw>
                </a:effectLst>
              </a:rPr>
              <a:t>,  metal – kaya karışımı olanlar 3 – 7 gr/cm</a:t>
            </a:r>
            <a:r>
              <a:rPr lang="tr-TR" altLang="tr-TR" sz="2000" b="1" i="1" baseline="30000">
                <a:effectLst>
                  <a:outerShdw blurRad="38100" dist="38100" dir="2700000" algn="tl">
                    <a:srgbClr val="FFFFFF"/>
                  </a:outerShdw>
                </a:effectLst>
              </a:rPr>
              <a:t>3</a:t>
            </a:r>
            <a:r>
              <a:rPr lang="tr-TR" altLang="tr-TR" sz="2000" b="1" i="1">
                <a:effectLst>
                  <a:outerShdw blurRad="38100" dist="38100" dir="2700000" algn="tl">
                    <a:srgbClr val="FFFFFF"/>
                  </a:outerShdw>
                </a:effectLst>
              </a:rPr>
              <a:t>,</a:t>
            </a:r>
            <a:r>
              <a:rPr lang="tr-TR" altLang="tr-TR" sz="2000"/>
              <a:t>                                             </a:t>
            </a:r>
            <a:r>
              <a:rPr lang="tr-TR" altLang="tr-TR" sz="2000" b="1" i="1">
                <a:effectLst>
                  <a:outerShdw blurRad="38100" dist="38100" dir="2700000" algn="tl">
                    <a:srgbClr val="FFFFFF"/>
                  </a:outerShdw>
                </a:effectLst>
              </a:rPr>
              <a:t>tamamen metalik yapıda (demir – nikel) olanlar ise 7 – 8 gr/cm</a:t>
            </a:r>
            <a:r>
              <a:rPr lang="tr-TR" altLang="tr-TR" sz="2000" b="1" i="1" baseline="30000">
                <a:effectLst>
                  <a:outerShdw blurRad="38100" dist="38100" dir="2700000" algn="tl">
                    <a:srgbClr val="FFFFFF"/>
                  </a:outerShdw>
                </a:effectLst>
              </a:rPr>
              <a:t>3</a:t>
            </a:r>
            <a:r>
              <a:rPr lang="tr-TR" altLang="tr-TR" sz="2000" b="1" i="1">
                <a:effectLst>
                  <a:outerShdw blurRad="38100" dist="38100" dir="2700000" algn="tl">
                    <a:srgbClr val="FFFFFF"/>
                  </a:outerShdw>
                </a:effectLst>
              </a:rPr>
              <a:t> yoğunluktadırlar.</a:t>
            </a:r>
          </a:p>
          <a:p>
            <a:pPr algn="just">
              <a:spcBef>
                <a:spcPct val="50000"/>
              </a:spcBef>
            </a:pPr>
            <a:endParaRPr lang="tr-TR" altLang="tr-TR" sz="2000" b="1" i="1">
              <a:effectLst>
                <a:outerShdw blurRad="38100" dist="38100" dir="2700000" algn="tl">
                  <a:srgbClr val="FFFFFF"/>
                </a:outerShdw>
              </a:effectLst>
            </a:endParaRPr>
          </a:p>
        </p:txBody>
      </p:sp>
      <p:pic>
        <p:nvPicPr>
          <p:cNvPr id="39943" name="Picture 7" descr="iron-meteor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276475"/>
            <a:ext cx="5903913" cy="4427538"/>
          </a:xfrm>
          <a:prstGeom prst="rect">
            <a:avLst/>
          </a:prstGeom>
          <a:noFill/>
          <a:extLst>
            <a:ext uri="{909E8E84-426E-40DD-AFC4-6F175D3DCCD1}">
              <a14:hiddenFill xmlns:a14="http://schemas.microsoft.com/office/drawing/2010/main">
                <a:solidFill>
                  <a:srgbClr val="FFFFFF"/>
                </a:solidFill>
              </a14:hiddenFill>
            </a:ext>
          </a:extLst>
        </p:spPr>
      </p:pic>
      <p:sp>
        <p:nvSpPr>
          <p:cNvPr id="39944" name="Text Box 8"/>
          <p:cNvSpPr txBox="1">
            <a:spLocks noChangeArrowheads="1"/>
          </p:cNvSpPr>
          <p:nvPr/>
        </p:nvSpPr>
        <p:spPr bwMode="auto">
          <a:xfrm>
            <a:off x="2771775" y="6021388"/>
            <a:ext cx="3671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400" b="1" i="1">
                <a:effectLst>
                  <a:outerShdw blurRad="38100" dist="38100" dir="2700000" algn="tl">
                    <a:srgbClr val="FFFFFF"/>
                  </a:outerShdw>
                </a:effectLst>
              </a:rPr>
              <a:t>Dünya’ya düşmüş bir metalik meteorit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987824" y="1556792"/>
            <a:ext cx="3708400" cy="421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dirty="0">
                <a:solidFill>
                  <a:srgbClr val="100442"/>
                </a:solidFill>
                <a:effectLst>
                  <a:outerShdw blurRad="38100" dist="38100" dir="2700000" algn="tl">
                    <a:srgbClr val="000000"/>
                  </a:outerShdw>
                </a:effectLst>
              </a:rPr>
              <a:t>Asteroidlerin büyük çoğunluğu (~%97) Mars ile Jüpiter arasında yer alan Asteroid Kuşağı'nda bulunmaktadır.</a:t>
            </a:r>
          </a:p>
          <a:p>
            <a:pPr algn="just"/>
            <a:endParaRPr lang="tr-TR" altLang="tr-TR" b="1" i="1" dirty="0">
              <a:solidFill>
                <a:srgbClr val="100442"/>
              </a:solidFill>
              <a:effectLst>
                <a:outerShdw blurRad="38100" dist="38100" dir="2700000" algn="tl">
                  <a:srgbClr val="000000"/>
                </a:outerShdw>
              </a:effectLst>
            </a:endParaRPr>
          </a:p>
          <a:p>
            <a:pPr algn="ctr"/>
            <a:r>
              <a:rPr lang="tr-TR" altLang="tr-TR" b="1" i="1" dirty="0">
                <a:solidFill>
                  <a:srgbClr val="100442"/>
                </a:solidFill>
                <a:effectLst>
                  <a:outerShdw blurRad="38100" dist="38100" dir="2700000" algn="tl">
                    <a:srgbClr val="000000"/>
                  </a:outerShdw>
                </a:effectLst>
              </a:rPr>
              <a:t>Geriye kalan az sayıdaki diğer asteroidler ise Güneş Sistemi’ nin her tarafına dağılmışlardır.</a:t>
            </a:r>
          </a:p>
          <a:p>
            <a:pPr algn="just"/>
            <a:endParaRPr lang="tr-TR" altLang="tr-TR" b="1" i="1" dirty="0">
              <a:solidFill>
                <a:srgbClr val="100442"/>
              </a:solidFill>
              <a:effectLst>
                <a:outerShdw blurRad="38100" dist="38100" dir="2700000" algn="tl">
                  <a:srgbClr val="000000"/>
                </a:outerShdw>
              </a:effectLst>
            </a:endParaRPr>
          </a:p>
          <a:p>
            <a:pPr algn="ctr"/>
            <a:r>
              <a:rPr lang="tr-TR" altLang="tr-TR" b="1" i="1" dirty="0">
                <a:solidFill>
                  <a:srgbClr val="100442"/>
                </a:solidFill>
                <a:effectLst>
                  <a:outerShdw blurRad="38100" dist="38100" dir="2700000" algn="tl">
                    <a:srgbClr val="000000"/>
                  </a:outerShdw>
                </a:effectLst>
              </a:rPr>
              <a:t>Bazı asteroidler Güneş’e Merkür’den daha yakın yörüngelerde dolanırken, bazıları ise Neptün’ün ötesine kadar ulaşabilirler.</a:t>
            </a:r>
          </a:p>
          <a:p>
            <a:pPr algn="just"/>
            <a:endParaRPr lang="tr-TR" altLang="tr-TR" b="1" i="1" dirty="0">
              <a:solidFill>
                <a:srgbClr val="10044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4292600"/>
            <a:ext cx="903605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Bu asteroidler, “Dünya'ya Yakın Asteroidler” ya da orijinaliyle "Near-Earth Asteroids“ (NEA) şeklinde adlandırılırlar.</a:t>
            </a:r>
          </a:p>
          <a:p>
            <a:pPr algn="ctr"/>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NEA’ların bilinen sayısı 1000 civarındadır. Ancak henüz keşfedilmemiş onbinlercesinin daha olduğu tahmin edilmektedir.</a:t>
            </a:r>
          </a:p>
          <a:p>
            <a:pPr algn="just"/>
            <a:endParaRPr lang="tr-TR" altLang="tr-TR" sz="1000"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Yapılan hesaplamalar, Dünya’ya çarpması durumunda küresel bir felakete yol açabilecek büyüklükteki NEA’ların sayısının 2.000 civarında olduğunu göstermektedir.</a:t>
            </a:r>
          </a:p>
        </p:txBody>
      </p:sp>
      <p:sp>
        <p:nvSpPr>
          <p:cNvPr id="37893" name="Text Box 5"/>
          <p:cNvSpPr txBox="1">
            <a:spLocks noChangeArrowheads="1"/>
          </p:cNvSpPr>
          <p:nvPr/>
        </p:nvSpPr>
        <p:spPr bwMode="auto">
          <a:xfrm>
            <a:off x="2555776" y="655217"/>
            <a:ext cx="3635375"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dirty="0">
                <a:solidFill>
                  <a:srgbClr val="100442"/>
                </a:solidFill>
                <a:effectLst>
                  <a:outerShdw blurRad="38100" dist="38100" dir="2700000" algn="tl">
                    <a:srgbClr val="000000"/>
                  </a:outerShdw>
                </a:effectLst>
              </a:rPr>
              <a:t>Bizim için önemli olanlar ise Dünya'ya yakın veya Dünya yörüngesini kesen yörüngelerde dolanan asteroidlerdir. </a:t>
            </a:r>
          </a:p>
          <a:p>
            <a:pPr algn="ctr"/>
            <a:endParaRPr lang="tr-TR" altLang="tr-TR" b="1" i="1" dirty="0">
              <a:solidFill>
                <a:srgbClr val="100442"/>
              </a:solidFill>
              <a:effectLst>
                <a:outerShdw blurRad="38100" dist="38100" dir="2700000" algn="tl">
                  <a:srgbClr val="000000"/>
                </a:outerShdw>
              </a:effectLst>
            </a:endParaRPr>
          </a:p>
          <a:p>
            <a:pPr algn="ctr"/>
            <a:r>
              <a:rPr lang="tr-TR" altLang="tr-TR" b="1" i="1" dirty="0">
                <a:solidFill>
                  <a:srgbClr val="100442"/>
                </a:solidFill>
                <a:effectLst>
                  <a:outerShdw blurRad="38100" dist="38100" dir="2700000" algn="tl">
                    <a:srgbClr val="000000"/>
                  </a:outerShdw>
                </a:effectLst>
              </a:rPr>
              <a:t>Bu cisimlerin, yörüngeleri üzerindeki hareketleri sırasında Dünya’ya çok yaklaşarak çekim etkisine kapılmaları ve sonuçta Dünya’ya çarpma tehlikeleri bulunmaktadır. </a:t>
            </a:r>
          </a:p>
          <a:p>
            <a:pPr algn="just"/>
            <a:endParaRPr lang="tr-TR" altLang="tr-TR" b="1" i="1" dirty="0">
              <a:solidFill>
                <a:srgbClr val="10044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8957" y="1772816"/>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dirty="0">
                <a:solidFill>
                  <a:srgbClr val="100442"/>
                </a:solidFill>
                <a:effectLst>
                  <a:outerShdw blurRad="38100" dist="38100" dir="2700000" algn="tl">
                    <a:srgbClr val="000000"/>
                  </a:outerShdw>
                </a:effectLst>
              </a:rPr>
              <a:t>Bu nedenle NEA’lar sürekli olarak gözlenmekte ve henüz keşfedilmemiş olanlarını belirleyebilmek için kapsamlı araştırma projeleri yürütülmektedir.</a:t>
            </a:r>
          </a:p>
        </p:txBody>
      </p:sp>
      <p:sp>
        <p:nvSpPr>
          <p:cNvPr id="40967" name="Text Box 7"/>
          <p:cNvSpPr txBox="1">
            <a:spLocks noChangeArrowheads="1"/>
          </p:cNvSpPr>
          <p:nvPr/>
        </p:nvSpPr>
        <p:spPr bwMode="auto">
          <a:xfrm>
            <a:off x="142924" y="3429000"/>
            <a:ext cx="90360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dirty="0">
                <a:solidFill>
                  <a:srgbClr val="100442"/>
                </a:solidFill>
                <a:effectLst>
                  <a:outerShdw blurRad="38100" dist="38100" dir="2700000" algn="tl">
                    <a:srgbClr val="000000"/>
                  </a:outerShdw>
                </a:effectLst>
              </a:rPr>
              <a:t>Bu projelerden en önemlisi Massachusetts Teknoloji Enstitüsü (MIT) Lincoln Laboratuvarları’nın yürüttüğü LINEAR (</a:t>
            </a:r>
            <a:r>
              <a:rPr lang="en-US" altLang="tr-TR" b="1" i="1" dirty="0">
                <a:solidFill>
                  <a:srgbClr val="100442"/>
                </a:solidFill>
                <a:effectLst>
                  <a:outerShdw blurRad="38100" dist="38100" dir="2700000" algn="tl">
                    <a:srgbClr val="000000"/>
                  </a:outerShdw>
                </a:effectLst>
              </a:rPr>
              <a:t>The Lincoln Near Earth Asteroid Research </a:t>
            </a:r>
            <a:r>
              <a:rPr lang="tr-TR" altLang="tr-TR" b="1" i="1" dirty="0">
                <a:solidFill>
                  <a:srgbClr val="100442"/>
                </a:solidFill>
                <a:effectLst>
                  <a:outerShdw blurRad="38100" dist="38100" dir="2700000" algn="tl">
                    <a:srgbClr val="000000"/>
                  </a:outerShdw>
                </a:effectLst>
              </a:rPr>
              <a:t>– Lincoln Dünya’ya Yakın Asteroid Araştırması) projesidir.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0" y="549275"/>
            <a:ext cx="8964613"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Örneğin 1989 yılında 300 metre çapındaki bir asteroid olan Asclepius Dünya'nın yalnızca 700.000 kilometre yakınından geçmiştir.</a:t>
            </a:r>
          </a:p>
          <a:p>
            <a:pPr algn="just"/>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700.000 kilometrelik uzaklık ilk bakışta çok büyük bir uzaklık gibi görünse de astronomik ölçüler dikkate alındığında oldukça küçüktür.</a:t>
            </a:r>
          </a:p>
          <a:p>
            <a:pPr algn="just"/>
            <a:endParaRPr lang="tr-TR" altLang="tr-TR" b="1" i="1">
              <a:solidFill>
                <a:srgbClr val="100442"/>
              </a:solidFill>
              <a:effectLst>
                <a:outerShdw blurRad="38100" dist="38100" dir="2700000" algn="tl">
                  <a:srgbClr val="000000"/>
                </a:outerShdw>
              </a:effectLst>
            </a:endParaRPr>
          </a:p>
        </p:txBody>
      </p:sp>
      <p:sp>
        <p:nvSpPr>
          <p:cNvPr id="43014" name="Text Box 6"/>
          <p:cNvSpPr txBox="1">
            <a:spLocks noChangeArrowheads="1"/>
          </p:cNvSpPr>
          <p:nvPr/>
        </p:nvSpPr>
        <p:spPr bwMode="auto">
          <a:xfrm>
            <a:off x="0" y="3573463"/>
            <a:ext cx="39243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Bir asteroidin Dünya'ya en yakın geçişi ise 2004 yılında gerçekleşmiş, 30 metre çapındaki 2004FH, Dünya‘ya 43.000 kilometre kadar yaklaşmış, deyim yerindeyse sıyırıp geçmiştir.</a:t>
            </a:r>
          </a:p>
        </p:txBody>
      </p:sp>
      <p:pic>
        <p:nvPicPr>
          <p:cNvPr id="43016" name="Picture 8" descr="asteroid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289175"/>
            <a:ext cx="2857500" cy="3524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4110038" y="476250"/>
            <a:ext cx="5033962"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Dünya’yı tehdit eden tek kaynak asteroidler değildir. Bir diğer tehdit kaynağı da kuyrukluyıldızlardır. </a:t>
            </a:r>
          </a:p>
          <a:p>
            <a:pPr algn="just"/>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Kuyrukluyıldızların, adlarının aksine yıldızlarla en ufak bir benzerlikleri yoktur. Güneş çevresinde çok basık elips yörüngelerde dolanan kaya – buz ve toz karışımından ibaret küçük cisimlerdir. Büyüklük olarak asteroidlerle karşılaştırılabilirler.</a:t>
            </a:r>
          </a:p>
        </p:txBody>
      </p:sp>
      <p:pic>
        <p:nvPicPr>
          <p:cNvPr id="60419" name="Picture 3" descr="kuyrukluyıldız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3748088"/>
            <a:ext cx="4932363" cy="2987675"/>
          </a:xfrm>
          <a:prstGeom prst="rect">
            <a:avLst/>
          </a:prstGeom>
          <a:noFill/>
          <a:extLst>
            <a:ext uri="{909E8E84-426E-40DD-AFC4-6F175D3DCCD1}">
              <a14:hiddenFill xmlns:a14="http://schemas.microsoft.com/office/drawing/2010/main">
                <a:solidFill>
                  <a:srgbClr val="FFFFFF"/>
                </a:solidFill>
              </a14:hiddenFill>
            </a:ext>
          </a:extLst>
        </p:spPr>
      </p:pic>
      <p:pic>
        <p:nvPicPr>
          <p:cNvPr id="60420" name="Picture 4" descr="kuyrukluyıldı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20713"/>
            <a:ext cx="3952875" cy="2962275"/>
          </a:xfrm>
          <a:prstGeom prst="rect">
            <a:avLst/>
          </a:prstGeom>
          <a:noFill/>
          <a:extLst>
            <a:ext uri="{909E8E84-426E-40DD-AFC4-6F175D3DCCD1}">
              <a14:hiddenFill xmlns:a14="http://schemas.microsoft.com/office/drawing/2010/main">
                <a:solidFill>
                  <a:srgbClr val="FFFFFF"/>
                </a:solidFill>
              </a14:hiddenFill>
            </a:ext>
          </a:extLst>
        </p:spPr>
      </p:pic>
      <p:sp>
        <p:nvSpPr>
          <p:cNvPr id="60421" name="Text Box 5"/>
          <p:cNvSpPr txBox="1">
            <a:spLocks noChangeArrowheads="1"/>
          </p:cNvSpPr>
          <p:nvPr/>
        </p:nvSpPr>
        <p:spPr bwMode="auto">
          <a:xfrm>
            <a:off x="0" y="3933825"/>
            <a:ext cx="39243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Kuyrukluyıldızlar yörünge hareketleri sırasında Güneş’e yaklaştıklarında yüzeylerini saran buz ve toz Güneş’in ışınım gücünün etkisiyle aksi yöne doğru savrulur ve böylece kuyruk adını verdiğimiz yapı meydana gelir.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0" y="620713"/>
            <a:ext cx="4572000"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Kuyrukluyıldızların büyük çoğunluğu Kuiper Kuşağı ve Oort Bulutu olarak adlandırılan bölge içerisinde yer alırlar. </a:t>
            </a:r>
          </a:p>
          <a:p>
            <a:pPr algn="just"/>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Kuiper Kuşağı, Güneş’i merkez alan 30 – 50 AB uzaklıktaki bölgedir. Kuiper kuşağını dıştan saran Oort bulutu ise aynı zamanda Güneş Sistemi’nin dış sınırını belirlemektedir. Bu sınır Güneş’ten 50.000 AB uzaklığa kadar ulaşmaktadır. </a:t>
            </a:r>
          </a:p>
        </p:txBody>
      </p:sp>
      <p:pic>
        <p:nvPicPr>
          <p:cNvPr id="61443" name="Picture 3" descr="kup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506663"/>
            <a:ext cx="4427537" cy="4351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0" y="620713"/>
            <a:ext cx="8964613"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Kısa dönemli kuyrukluyıldızlar olarak da bilinen periyodik kuyrukluyıldızların çoğunun dönemi 30 yıldan kısadır. Bununla beraber, dönemi 200 yılı aşan periyodik kuyrukluyıldızlar da bulunmaktadır.</a:t>
            </a:r>
          </a:p>
          <a:p>
            <a:pPr algn="just"/>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Uzun dönemli kuyrukluyıldızlar ise çok daha uzun yörünge dönemine sahiptirler ve Jüpiter veya diğer büyük kütleli gezegenlerin çekim etkisi nedeniyle Güneş Sisteminin dışına fırlatılabildikleri gibi bu gezegenlere de düşebilirler. </a:t>
            </a:r>
          </a:p>
        </p:txBody>
      </p:sp>
      <p:pic>
        <p:nvPicPr>
          <p:cNvPr id="62467" name="Picture 3" descr="shoema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924175"/>
            <a:ext cx="5975350" cy="3695700"/>
          </a:xfrm>
          <a:prstGeom prst="rect">
            <a:avLst/>
          </a:prstGeom>
          <a:noFill/>
          <a:extLst>
            <a:ext uri="{909E8E84-426E-40DD-AFC4-6F175D3DCCD1}">
              <a14:hiddenFill xmlns:a14="http://schemas.microsoft.com/office/drawing/2010/main">
                <a:solidFill>
                  <a:srgbClr val="FFFFFF"/>
                </a:solidFill>
              </a14:hiddenFill>
            </a:ext>
          </a:extLst>
        </p:spPr>
      </p:pic>
      <p:sp>
        <p:nvSpPr>
          <p:cNvPr id="62468" name="Text Box 4"/>
          <p:cNvSpPr txBox="1">
            <a:spLocks noChangeArrowheads="1"/>
          </p:cNvSpPr>
          <p:nvPr/>
        </p:nvSpPr>
        <p:spPr bwMode="auto">
          <a:xfrm>
            <a:off x="1476375" y="2924175"/>
            <a:ext cx="4762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1200" b="1"/>
              <a:t>1994 yılına Jüpiter’e çarpan Shoemaker-Levy kuyrukluyıldızı</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0" y="404813"/>
            <a:ext cx="914400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Güneş Sistemi’nde göktaşları tarafından bombalanan tek gezegen Dünya’mız değildir. </a:t>
            </a:r>
          </a:p>
          <a:p>
            <a:pPr algn="ctr"/>
            <a:endParaRPr lang="tr-TR" altLang="tr-TR" sz="1000"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Günümüzden yaklaşık olarak 4.6 milyar yıl önce Güneş Sistemi’nin oluşumu sırasında gezegenlerin arasındaki boşluklarda milyonlarca göktaşı bulunmaktaydı.</a:t>
            </a:r>
          </a:p>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p:txBody>
      </p:sp>
      <p:pic>
        <p:nvPicPr>
          <p:cNvPr id="64517" name="Picture 5" descr="SST_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1935163"/>
            <a:ext cx="6084888" cy="4867275"/>
          </a:xfrm>
          <a:prstGeom prst="rect">
            <a:avLst/>
          </a:prstGeom>
          <a:noFill/>
          <a:extLst>
            <a:ext uri="{909E8E84-426E-40DD-AFC4-6F175D3DCCD1}">
              <a14:hiddenFill xmlns:a14="http://schemas.microsoft.com/office/drawing/2010/main">
                <a:solidFill>
                  <a:srgbClr val="FFFFFF"/>
                </a:solidFill>
              </a14:hiddenFill>
            </a:ext>
          </a:extLst>
        </p:spPr>
      </p:pic>
      <p:sp>
        <p:nvSpPr>
          <p:cNvPr id="64518" name="Text Box 6"/>
          <p:cNvSpPr txBox="1">
            <a:spLocks noChangeArrowheads="1"/>
          </p:cNvSpPr>
          <p:nvPr/>
        </p:nvSpPr>
        <p:spPr bwMode="auto">
          <a:xfrm>
            <a:off x="6084888" y="2276475"/>
            <a:ext cx="2916237"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Bu göktaşları 700 milyon yıl boyunca gezegenlere ve onların uydularına çarparak yavaş yavaş tükendiler.</a:t>
            </a:r>
          </a:p>
          <a:p>
            <a:pPr algn="just"/>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700 milyon yıl sonra sayılarının çok azalması ile birlikte göktaşlarının gezegenlere çarpma sıklığı da büyük ölçüde azaldı.</a:t>
            </a:r>
          </a:p>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ext Box 4"/>
          <p:cNvSpPr txBox="1">
            <a:spLocks noChangeArrowheads="1"/>
          </p:cNvSpPr>
          <p:nvPr/>
        </p:nvSpPr>
        <p:spPr bwMode="auto">
          <a:xfrm>
            <a:off x="0" y="549275"/>
            <a:ext cx="90360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dirty="0">
                <a:solidFill>
                  <a:srgbClr val="100442"/>
                </a:solidFill>
                <a:effectLst>
                  <a:outerShdw blurRad="38100" dist="38100" dir="2700000" algn="tl">
                    <a:srgbClr val="000000"/>
                  </a:outerShdw>
                </a:effectLst>
              </a:rPr>
              <a:t>Uydumuz Ay’ın da bu dönemde, Mars büyüklüğünde bir gökcisminin Dünya’ya çarpması sonucu oluştuğu düşünülmektedir.</a:t>
            </a:r>
          </a:p>
          <a:p>
            <a:pPr algn="just"/>
            <a:endParaRPr lang="tr-TR" altLang="tr-TR" b="1" i="1" dirty="0">
              <a:solidFill>
                <a:srgbClr val="100442"/>
              </a:solidFill>
              <a:effectLst>
                <a:outerShdw blurRad="38100" dist="38100" dir="2700000" algn="tl">
                  <a:srgbClr val="000000"/>
                </a:outerShdw>
              </a:effectLst>
            </a:endParaRPr>
          </a:p>
        </p:txBody>
      </p:sp>
      <p:sp>
        <p:nvSpPr>
          <p:cNvPr id="88070" name="Text Box 6"/>
          <p:cNvSpPr txBox="1">
            <a:spLocks noChangeArrowheads="1"/>
          </p:cNvSpPr>
          <p:nvPr/>
        </p:nvSpPr>
        <p:spPr bwMode="auto">
          <a:xfrm>
            <a:off x="4967288" y="2276475"/>
            <a:ext cx="4176712"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Dünya’nın oluşumundan beri gördüğü bu en büyük çarpışma ile, dış katmanlarından büyük miktarda maddenin koparak uzaya fırladığı ve bu parçaların birbirleri ile tekrar birleşerek Ay’ı oluşturduğu düşünülmektedir.</a:t>
            </a:r>
          </a:p>
        </p:txBody>
      </p:sp>
      <p:sp>
        <p:nvSpPr>
          <p:cNvPr id="88071" name="Text Box 7"/>
          <p:cNvSpPr txBox="1">
            <a:spLocks noChangeArrowheads="1"/>
          </p:cNvSpPr>
          <p:nvPr/>
        </p:nvSpPr>
        <p:spPr bwMode="auto">
          <a:xfrm>
            <a:off x="107950" y="5229225"/>
            <a:ext cx="90360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Aslında bu devasa çarpışma Dünya’yı gelecekte meydana gelebilecek pek çok çarpışmadan kurtarmıştır. Çünkü Ay bir kalkan görevi görmüş ve Dünya’ya yaklaşan pek çok gökcismini kendi üzerine çekmiştir.</a:t>
            </a:r>
          </a:p>
        </p:txBody>
      </p:sp>
      <p:pic>
        <p:nvPicPr>
          <p:cNvPr id="88073" name="Picture 9" descr="moon birth scenario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20" y="1340768"/>
            <a:ext cx="4896544" cy="36724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0" y="54927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Biz farkında olmasak da, Dünya’mız hergün binlerce irili ufaklı göktaşı tarafından bombardımana tutulmaktadır. </a:t>
            </a:r>
          </a:p>
        </p:txBody>
      </p:sp>
      <p:pic>
        <p:nvPicPr>
          <p:cNvPr id="86032" name="Picture 16" descr="Asteroid bir anda belirdi, felaket dÃ¼nyaya teÄet geÃ§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72816"/>
            <a:ext cx="8382000" cy="4191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549275"/>
            <a:ext cx="90360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Ay yüzeyinin neredeyse tamamının irili ufaklı kraterlerle kaplı olması, Dünya’ya çarpabilecek ne kadar çok gök cismini kendi üzerine çektiğinin bir göstergesidir.</a:t>
            </a:r>
          </a:p>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p:txBody>
      </p:sp>
      <p:pic>
        <p:nvPicPr>
          <p:cNvPr id="65540" name="Picture 4" descr="Moon7craters"/>
          <p:cNvPicPr>
            <a:picLocks noChangeAspect="1" noChangeArrowheads="1"/>
          </p:cNvPicPr>
          <p:nvPr/>
        </p:nvPicPr>
        <p:blipFill>
          <a:blip r:embed="rId2">
            <a:extLst>
              <a:ext uri="{28A0092B-C50C-407E-A947-70E740481C1C}">
                <a14:useLocalDpi xmlns:a14="http://schemas.microsoft.com/office/drawing/2010/main" val="0"/>
              </a:ext>
            </a:extLst>
          </a:blip>
          <a:srcRect l="1512" t="1537" r="1512" b="1537"/>
          <a:stretch>
            <a:fillRect/>
          </a:stretch>
        </p:blipFill>
        <p:spPr bwMode="auto">
          <a:xfrm>
            <a:off x="2124075" y="1628775"/>
            <a:ext cx="5148263" cy="5064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mercur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420938"/>
            <a:ext cx="5689600" cy="4264025"/>
          </a:xfrm>
          <a:prstGeom prst="rect">
            <a:avLst/>
          </a:prstGeom>
          <a:noFill/>
          <a:extLst>
            <a:ext uri="{909E8E84-426E-40DD-AFC4-6F175D3DCCD1}">
              <a14:hiddenFill xmlns:a14="http://schemas.microsoft.com/office/drawing/2010/main">
                <a:solidFill>
                  <a:srgbClr val="FFFFFF"/>
                </a:solidFill>
              </a14:hiddenFill>
            </a:ext>
          </a:extLst>
        </p:spPr>
      </p:pic>
      <p:sp>
        <p:nvSpPr>
          <p:cNvPr id="66565" name="Text Box 5"/>
          <p:cNvSpPr txBox="1">
            <a:spLocks noChangeArrowheads="1"/>
          </p:cNvSpPr>
          <p:nvPr/>
        </p:nvSpPr>
        <p:spPr bwMode="auto">
          <a:xfrm>
            <a:off x="0" y="549275"/>
            <a:ext cx="8964613"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Güneş Sistemi’ndeki diğer gezegenlerde de bu tür çarpışmalar meydana gelmiştir.</a:t>
            </a:r>
          </a:p>
          <a:p>
            <a:pPr algn="ctr"/>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Örneğin, Merkür’ün yüzeyi de Ay yüzeyinden farklı değildir. Çarpışma sonucu oluşan pek çok kreter gözlenmektedir. Merkür ve Ay yüzeylerinde bu kadar fazla krater görülmesinin sebebi, her ikisinin de atmosfere sahip olmamasıdır.</a:t>
            </a:r>
          </a:p>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3"/>
          <p:cNvSpPr txBox="1">
            <a:spLocks noChangeArrowheads="1"/>
          </p:cNvSpPr>
          <p:nvPr/>
        </p:nvSpPr>
        <p:spPr bwMode="auto">
          <a:xfrm>
            <a:off x="0" y="333375"/>
            <a:ext cx="8964613"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Dünya üzerindeki krater yapılarının ise neredeyse tamamı, meteorolojik olaylar ve bitki örtüsünün zamanla bölgeyi kaplaması gibi etkenlerden dolayı zamanla görülemez hale gelmektedirler.</a:t>
            </a:r>
          </a:p>
          <a:p>
            <a:pPr algn="just"/>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Bu nedenle ancak çok yakın zamanlarda meydana gelmiş olan çarpışmaların izlerini görebilmekteyiz.</a:t>
            </a:r>
          </a:p>
          <a:p>
            <a:pPr algn="just"/>
            <a:endParaRPr lang="tr-TR" altLang="tr-TR" b="1" i="1">
              <a:solidFill>
                <a:srgbClr val="100442"/>
              </a:solidFill>
              <a:effectLst>
                <a:outerShdw blurRad="38100" dist="38100" dir="2700000" algn="tl">
                  <a:srgbClr val="000000"/>
                </a:outerShdw>
              </a:effectLst>
            </a:endParaRPr>
          </a:p>
        </p:txBody>
      </p:sp>
      <p:pic>
        <p:nvPicPr>
          <p:cNvPr id="89092" name="Picture 4" descr="13065599-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492375"/>
            <a:ext cx="6324600" cy="4213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0" y="549275"/>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Yeryüzüne düşen bir göktaşının vereceği zarar ve oluşturacağı kraterin çapı doğrudan doğruya onun büyüklüğü, düşme hızı, düşme açısı ve yoğunluğu ile ilişkilidir.</a:t>
            </a:r>
          </a:p>
          <a:p>
            <a:pPr algn="just"/>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Bir göktaşı düştüğü zeminin özelliklerine bağlı olarak kendisinden onlarca kat büyüklükte bir krater oluşturabilir.</a:t>
            </a:r>
          </a:p>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p:txBody>
      </p:sp>
      <p:pic>
        <p:nvPicPr>
          <p:cNvPr id="48131" name="Picture 3" descr="meteor_cr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9500"/>
            <a:ext cx="4643438" cy="3063875"/>
          </a:xfrm>
          <a:prstGeom prst="rect">
            <a:avLst/>
          </a:prstGeom>
          <a:noFill/>
          <a:extLst>
            <a:ext uri="{909E8E84-426E-40DD-AFC4-6F175D3DCCD1}">
              <a14:hiddenFill xmlns:a14="http://schemas.microsoft.com/office/drawing/2010/main">
                <a:solidFill>
                  <a:srgbClr val="FFFFFF"/>
                </a:solidFill>
              </a14:hiddenFill>
            </a:ext>
          </a:extLst>
        </p:spPr>
      </p:pic>
      <p:sp>
        <p:nvSpPr>
          <p:cNvPr id="48132" name="Text Box 4"/>
          <p:cNvSpPr txBox="1">
            <a:spLocks noChangeArrowheads="1"/>
          </p:cNvSpPr>
          <p:nvPr/>
        </p:nvSpPr>
        <p:spPr bwMode="auto">
          <a:xfrm>
            <a:off x="4716463" y="2349500"/>
            <a:ext cx="4427537"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Arizona’daki Meteor Krateri 40 - 45 metre çapındaki bir metalik asteroidin günümüzden 50.000 yıl önce yer yüzeyine çarpması ile oluşmuştur. </a:t>
            </a:r>
          </a:p>
          <a:p>
            <a:pPr algn="just"/>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Demir ve nikelden meydana gelmiş olan 8 gr/cm</a:t>
            </a:r>
            <a:r>
              <a:rPr lang="tr-TR" altLang="tr-TR" b="1" i="1" baseline="30000">
                <a:solidFill>
                  <a:srgbClr val="100442"/>
                </a:solidFill>
                <a:effectLst>
                  <a:outerShdw blurRad="38100" dist="38100" dir="2700000" algn="tl">
                    <a:srgbClr val="000000"/>
                  </a:outerShdw>
                </a:effectLst>
              </a:rPr>
              <a:t>3</a:t>
            </a:r>
            <a:r>
              <a:rPr lang="tr-TR" altLang="tr-TR" b="1" i="1">
                <a:solidFill>
                  <a:srgbClr val="100442"/>
                </a:solidFill>
                <a:effectLst>
                  <a:outerShdw blurRad="38100" dist="38100" dir="2700000" algn="tl">
                    <a:srgbClr val="000000"/>
                  </a:outerShdw>
                </a:effectLst>
              </a:rPr>
              <a:t> yoğunluğundaki asteroidin yere 15 - 20 km/sn lik bir hızla ve 45° açıyla çarptığı hesaplanmıştır.</a:t>
            </a:r>
          </a:p>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p:txBody>
      </p:sp>
      <p:sp>
        <p:nvSpPr>
          <p:cNvPr id="48133" name="Text Box 5"/>
          <p:cNvSpPr txBox="1">
            <a:spLocks noChangeArrowheads="1"/>
          </p:cNvSpPr>
          <p:nvPr/>
        </p:nvSpPr>
        <p:spPr bwMode="auto">
          <a:xfrm>
            <a:off x="0" y="566102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Kraterin boyutları ise çarpan cismin boyutları ile karşılaştırıldığında gerçekten çok büyüktür. 1200 metre çapındaki kraterin derinliği 215 metredir.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620713"/>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CC3300"/>
                </a:solidFill>
                <a:effectLst>
                  <a:outerShdw blurRad="38100" dist="38100" dir="2700000" algn="tl">
                    <a:srgbClr val="000000"/>
                  </a:outerShdw>
                </a:effectLst>
              </a:rPr>
              <a:t>Bu çarpışmanın etkilerini biraz inceleyelim...</a:t>
            </a:r>
          </a:p>
          <a:p>
            <a:pPr algn="just"/>
            <a:endParaRPr lang="tr-TR" altLang="tr-TR" b="1" i="1">
              <a:solidFill>
                <a:srgbClr val="CC3300"/>
              </a:solidFill>
              <a:effectLst>
                <a:outerShdw blurRad="38100" dist="38100" dir="2700000" algn="tl">
                  <a:srgbClr val="000000"/>
                </a:outerShdw>
              </a:effectLst>
            </a:endParaRPr>
          </a:p>
          <a:p>
            <a:pPr algn="just"/>
            <a:endParaRPr lang="tr-TR" altLang="tr-TR" b="1" i="1">
              <a:solidFill>
                <a:srgbClr val="CC3300"/>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p:txBody>
      </p:sp>
      <p:pic>
        <p:nvPicPr>
          <p:cNvPr id="47109" name="Picture 5" descr="meteor_cr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924175"/>
            <a:ext cx="4643438" cy="3063875"/>
          </a:xfrm>
          <a:prstGeom prst="rect">
            <a:avLst/>
          </a:prstGeom>
          <a:noFill/>
          <a:extLst>
            <a:ext uri="{909E8E84-426E-40DD-AFC4-6F175D3DCCD1}">
              <a14:hiddenFill xmlns:a14="http://schemas.microsoft.com/office/drawing/2010/main">
                <a:solidFill>
                  <a:srgbClr val="FFFFFF"/>
                </a:solidFill>
              </a14:hiddenFill>
            </a:ext>
          </a:extLst>
        </p:spPr>
      </p:pic>
      <p:sp>
        <p:nvSpPr>
          <p:cNvPr id="47110" name="Text Box 6"/>
          <p:cNvSpPr txBox="1">
            <a:spLocks noChangeArrowheads="1"/>
          </p:cNvSpPr>
          <p:nvPr/>
        </p:nvSpPr>
        <p:spPr bwMode="auto">
          <a:xfrm>
            <a:off x="0" y="1196975"/>
            <a:ext cx="8964613"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Çarpışma sonucunda açığa çıkan enerji 3 megatondan fazla TNT’nin meydana getireceğine eşdeğer bir enerjidir.</a:t>
            </a:r>
          </a:p>
          <a:p>
            <a:pPr algn="ctr"/>
            <a:r>
              <a:rPr lang="tr-TR" altLang="tr-TR" b="1" i="1">
                <a:solidFill>
                  <a:srgbClr val="100442"/>
                </a:solidFill>
                <a:effectLst>
                  <a:outerShdw blurRad="38100" dist="38100" dir="2700000" algn="tl">
                    <a:srgbClr val="000000"/>
                  </a:outerShdw>
                </a:effectLst>
              </a:rPr>
              <a:t>Çarpışma nedeniyle Richter ölçeğine göre 5 şiddetinde bir sarsıntı meydana gelmiştir.</a:t>
            </a:r>
          </a:p>
          <a:p>
            <a:pPr algn="ctr"/>
            <a:r>
              <a:rPr lang="tr-TR" altLang="tr-TR" b="1" i="1">
                <a:solidFill>
                  <a:srgbClr val="100442"/>
                </a:solidFill>
                <a:effectLst>
                  <a:outerShdw blurRad="38100" dist="38100" dir="2700000" algn="tl">
                    <a:srgbClr val="000000"/>
                  </a:outerShdw>
                </a:effectLst>
              </a:rPr>
              <a:t>1000 kilometre uzaklıktan bile duyulabilen çarpışmanın gürültüsü 10 kilometre uzaklıkta 80 dB şiddettedir.</a:t>
            </a:r>
          </a:p>
        </p:txBody>
      </p:sp>
      <p:sp>
        <p:nvSpPr>
          <p:cNvPr id="47112" name="Text Box 8"/>
          <p:cNvSpPr txBox="1">
            <a:spLocks noChangeArrowheads="1"/>
          </p:cNvSpPr>
          <p:nvPr/>
        </p:nvSpPr>
        <p:spPr bwMode="auto">
          <a:xfrm>
            <a:off x="0" y="6021388"/>
            <a:ext cx="8964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Bütün bunların ışığında, bu türden bir çarpışmanın küçük bir şehri tamamen yıkabileceğini söyleyebiliriz.</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3744913"/>
            <a:ext cx="9144000"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Bu ilişkiyi biraz önceki örnekle açıklayabiliriz.</a:t>
            </a:r>
          </a:p>
          <a:p>
            <a:pPr algn="just"/>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Eğer Arizona’daki Meteor Krateri’ni oluşturan göktaşı metalik değil, kayalık bir göktaşı olsaydı, tek parça halinde kalamayacak ve yaklaşık olarak 10.000 metre yükseklikte parçalanarak yeryüzüne küçük parçalar halinde düşecekti.</a:t>
            </a:r>
          </a:p>
          <a:p>
            <a:pPr algn="just"/>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Bu durumda bir krater oluşmayacak, onun yerine çok sayıda küçük göktaşı birkaç kilometrekare genişliğindeki bir alanı bombardımana tutacaktı. Bu göktaşı, metalik göktaşının yapabileceği gibi bir şehri yokedemeyecek, ancak geniş bir alanda yerel zararlar verebilecekti.</a:t>
            </a:r>
          </a:p>
          <a:p>
            <a:pPr algn="just"/>
            <a:endParaRPr lang="tr-TR" altLang="tr-TR" b="1" i="1">
              <a:solidFill>
                <a:srgbClr val="100442"/>
              </a:solidFill>
              <a:effectLst>
                <a:outerShdw blurRad="38100" dist="38100" dir="2700000" algn="tl">
                  <a:srgbClr val="000000"/>
                </a:outerShdw>
              </a:effectLst>
            </a:endParaRPr>
          </a:p>
        </p:txBody>
      </p:sp>
      <p:pic>
        <p:nvPicPr>
          <p:cNvPr id="49159" name="Picture 7" descr="iron-meteorit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268413"/>
            <a:ext cx="3240087" cy="2430462"/>
          </a:xfrm>
          <a:prstGeom prst="rect">
            <a:avLst/>
          </a:prstGeom>
          <a:noFill/>
          <a:extLst>
            <a:ext uri="{909E8E84-426E-40DD-AFC4-6F175D3DCCD1}">
              <a14:hiddenFill xmlns:a14="http://schemas.microsoft.com/office/drawing/2010/main">
                <a:solidFill>
                  <a:srgbClr val="FFFFFF"/>
                </a:solidFill>
              </a14:hiddenFill>
            </a:ext>
          </a:extLst>
        </p:spPr>
      </p:pic>
      <p:pic>
        <p:nvPicPr>
          <p:cNvPr id="49160" name="Picture 8" descr="rocky-meteorit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196975"/>
            <a:ext cx="3384550" cy="2447925"/>
          </a:xfrm>
          <a:prstGeom prst="rect">
            <a:avLst/>
          </a:prstGeom>
          <a:noFill/>
          <a:extLst>
            <a:ext uri="{909E8E84-426E-40DD-AFC4-6F175D3DCCD1}">
              <a14:hiddenFill xmlns:a14="http://schemas.microsoft.com/office/drawing/2010/main">
                <a:solidFill>
                  <a:srgbClr val="FFFFFF"/>
                </a:solidFill>
              </a14:hiddenFill>
            </a:ext>
          </a:extLst>
        </p:spPr>
      </p:pic>
      <p:sp>
        <p:nvSpPr>
          <p:cNvPr id="49161" name="Text Box 9"/>
          <p:cNvSpPr txBox="1">
            <a:spLocks noChangeArrowheads="1"/>
          </p:cNvSpPr>
          <p:nvPr/>
        </p:nvSpPr>
        <p:spPr bwMode="auto">
          <a:xfrm>
            <a:off x="3419475" y="1700213"/>
            <a:ext cx="19446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200" b="1">
                <a:solidFill>
                  <a:srgbClr val="330DD5"/>
                </a:solidFill>
              </a:rPr>
              <a:t>Demir – Nikel bileşimli</a:t>
            </a:r>
          </a:p>
        </p:txBody>
      </p:sp>
      <p:sp>
        <p:nvSpPr>
          <p:cNvPr id="49162" name="Text Box 10"/>
          <p:cNvSpPr txBox="1">
            <a:spLocks noChangeArrowheads="1"/>
          </p:cNvSpPr>
          <p:nvPr/>
        </p:nvSpPr>
        <p:spPr bwMode="auto">
          <a:xfrm>
            <a:off x="3851275" y="2924175"/>
            <a:ext cx="18716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200" b="1">
                <a:solidFill>
                  <a:srgbClr val="330DD5"/>
                </a:solidFill>
              </a:rPr>
              <a:t>      Kayalık bileşimli</a:t>
            </a:r>
          </a:p>
        </p:txBody>
      </p:sp>
      <p:sp>
        <p:nvSpPr>
          <p:cNvPr id="49163" name="Text Box 11"/>
          <p:cNvSpPr txBox="1">
            <a:spLocks noChangeArrowheads="1"/>
          </p:cNvSpPr>
          <p:nvPr/>
        </p:nvSpPr>
        <p:spPr bwMode="auto">
          <a:xfrm>
            <a:off x="0" y="54927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CC3300"/>
                </a:solidFill>
                <a:effectLst>
                  <a:outerShdw blurRad="38100" dist="38100" dir="2700000" algn="tl">
                    <a:srgbClr val="000000"/>
                  </a:outerShdw>
                </a:effectLst>
              </a:rPr>
              <a:t>Bir göktaşının çarpması halinde yeryüzüne vereceği zararın, göktaşının yoğunluğu ile ilişkisi nasıldır? </a:t>
            </a:r>
          </a:p>
        </p:txBody>
      </p:sp>
      <p:sp>
        <p:nvSpPr>
          <p:cNvPr id="49164" name="Line 12"/>
          <p:cNvSpPr>
            <a:spLocks noChangeShapeType="1"/>
          </p:cNvSpPr>
          <p:nvPr/>
        </p:nvSpPr>
        <p:spPr bwMode="auto">
          <a:xfrm flipH="1">
            <a:off x="2843213" y="1989138"/>
            <a:ext cx="1009650" cy="36036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65" name="Line 13"/>
          <p:cNvSpPr>
            <a:spLocks noChangeShapeType="1"/>
          </p:cNvSpPr>
          <p:nvPr/>
        </p:nvSpPr>
        <p:spPr bwMode="auto">
          <a:xfrm flipV="1">
            <a:off x="4787900" y="2492375"/>
            <a:ext cx="790575" cy="4318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Text Box 6"/>
          <p:cNvSpPr txBox="1">
            <a:spLocks noChangeArrowheads="1"/>
          </p:cNvSpPr>
          <p:nvPr/>
        </p:nvSpPr>
        <p:spPr bwMode="auto">
          <a:xfrm>
            <a:off x="0" y="549275"/>
            <a:ext cx="914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Öte yandan, kaya-buz karışımından oluşan kuyrukluyıldız çekirdekleri ise atmosferdeki sürtünmeden dolayı ulaştıkları yüksek sıcaklık nedeniyle yeryüzeyine ulaşamadan patlayabilirler.</a:t>
            </a:r>
          </a:p>
        </p:txBody>
      </p:sp>
      <p:pic>
        <p:nvPicPr>
          <p:cNvPr id="51212" name="Picture 12" descr="tunguska2"/>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92275" y="1628775"/>
            <a:ext cx="550862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tunguska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620713"/>
            <a:ext cx="4318000" cy="3238500"/>
          </a:xfrm>
          <a:prstGeom prst="rect">
            <a:avLst/>
          </a:prstGeom>
          <a:noFill/>
          <a:extLst>
            <a:ext uri="{909E8E84-426E-40DD-AFC4-6F175D3DCCD1}">
              <a14:hiddenFill xmlns:a14="http://schemas.microsoft.com/office/drawing/2010/main">
                <a:solidFill>
                  <a:srgbClr val="FFFFFF"/>
                </a:solidFill>
              </a14:hiddenFill>
            </a:ext>
          </a:extLst>
        </p:spPr>
      </p:pic>
      <p:sp>
        <p:nvSpPr>
          <p:cNvPr id="91139" name="Text Box 3"/>
          <p:cNvSpPr txBox="1">
            <a:spLocks noChangeArrowheads="1"/>
          </p:cNvSpPr>
          <p:nvPr/>
        </p:nvSpPr>
        <p:spPr bwMode="auto">
          <a:xfrm>
            <a:off x="4427538" y="3357563"/>
            <a:ext cx="4716462"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Buna örnek olarak 1908 yılında Sibirya'nın Tunguska bölgesinde büyük bir hızla atmosfere girerek yerden 5 ila 10 km yükseklikte patlayan gökcismini verebiliriz.</a:t>
            </a:r>
          </a:p>
          <a:p>
            <a:pPr algn="ctr"/>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 50 metre çapında olduğu tahmin edilen gökcisminin, önceleri kayalık bir asteroid olduğu düşünülmüşse de daha sonradan kaya-buz karışımından oluşan bir kuyrukluyıldız çekirdeği olduğu anlaşılmıştır. </a:t>
            </a:r>
            <a:endParaRPr lang="tr-TR" alt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635375" y="476250"/>
            <a:ext cx="55086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p:txBody>
      </p:sp>
      <p:sp>
        <p:nvSpPr>
          <p:cNvPr id="44042" name="Text Box 10"/>
          <p:cNvSpPr txBox="1">
            <a:spLocks noChangeArrowheads="1"/>
          </p:cNvSpPr>
          <p:nvPr/>
        </p:nvSpPr>
        <p:spPr bwMode="auto">
          <a:xfrm>
            <a:off x="0" y="549275"/>
            <a:ext cx="90360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Tunguska göktaşı yere çarpmadan önce patladığı için yer yüzeyinde bir krater oluşturmamış, ancak irili ufaklı binlerce meteorit parçası yüzlerce km2 lik bir alana saçılmıştır. 0.5 megaton TNT’ye eşdeğer enerjiye sahip</a:t>
            </a:r>
            <a:r>
              <a:rPr lang="tr-TR" altLang="tr-TR"/>
              <a:t> </a:t>
            </a:r>
            <a:r>
              <a:rPr lang="tr-TR" altLang="tr-TR" b="1" i="1">
                <a:solidFill>
                  <a:srgbClr val="100442"/>
                </a:solidFill>
                <a:effectLst>
                  <a:outerShdw blurRad="38100" dist="38100" dir="2700000" algn="tl">
                    <a:srgbClr val="000000"/>
                  </a:outerShdw>
                </a:effectLst>
              </a:rPr>
              <a:t>patlamanın şiddetiyle 2000 km2 lik bir alandaki tüm bitki örtüsü yokolmuştur.</a:t>
            </a:r>
          </a:p>
          <a:p>
            <a:pPr algn="ctr"/>
            <a:endParaRPr lang="tr-TR" altLang="tr-TR"/>
          </a:p>
          <a:p>
            <a:pPr algn="ctr"/>
            <a:r>
              <a:rPr lang="tr-TR" altLang="tr-TR" b="1" i="1">
                <a:solidFill>
                  <a:srgbClr val="100442"/>
                </a:solidFill>
                <a:effectLst>
                  <a:outerShdw blurRad="38100" dist="38100" dir="2700000" algn="tl">
                    <a:srgbClr val="000000"/>
                  </a:outerShdw>
                </a:effectLst>
              </a:rPr>
              <a:t>Tunguska göktaşının atmosferde yanmasıyla meydana gelen ateş topu, gündüz olmasına rağmen 500 kilometre uzaktan bile görülebilmiş ve patlamanın sesi 1000 kilometre uzaklıktan duyulabilmiştir. </a:t>
            </a:r>
          </a:p>
        </p:txBody>
      </p:sp>
      <p:pic>
        <p:nvPicPr>
          <p:cNvPr id="44044" name="Picture 12" descr="tunguska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852738"/>
            <a:ext cx="60499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3635375" y="476250"/>
            <a:ext cx="55086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p:txBody>
      </p:sp>
      <p:sp>
        <p:nvSpPr>
          <p:cNvPr id="67588" name="Text Box 4"/>
          <p:cNvSpPr txBox="1">
            <a:spLocks noChangeArrowheads="1"/>
          </p:cNvSpPr>
          <p:nvPr/>
        </p:nvSpPr>
        <p:spPr bwMode="auto">
          <a:xfrm>
            <a:off x="0" y="549275"/>
            <a:ext cx="914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Dünya’ya düşen göktaşlarının büyük çoğunluğu 45° veya buna çok yakın açılarla yere çarparlar. Bu durumda oluşan krater dairesel şekildedir. </a:t>
            </a:r>
          </a:p>
          <a:p>
            <a:pPr algn="just"/>
            <a:endParaRPr lang="tr-TR" altLang="tr-TR"/>
          </a:p>
        </p:txBody>
      </p:sp>
      <p:pic>
        <p:nvPicPr>
          <p:cNvPr id="67590" name="Picture 6" descr="ri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4932363" cy="4899025"/>
          </a:xfrm>
          <a:prstGeom prst="rect">
            <a:avLst/>
          </a:prstGeom>
          <a:noFill/>
          <a:extLst>
            <a:ext uri="{909E8E84-426E-40DD-AFC4-6F175D3DCCD1}">
              <a14:hiddenFill xmlns:a14="http://schemas.microsoft.com/office/drawing/2010/main">
                <a:solidFill>
                  <a:srgbClr val="FFFFFF"/>
                </a:solidFill>
              </a14:hiddenFill>
            </a:ext>
          </a:extLst>
        </p:spPr>
      </p:pic>
      <p:sp>
        <p:nvSpPr>
          <p:cNvPr id="67591" name="Text Box 7"/>
          <p:cNvSpPr txBox="1">
            <a:spLocks noChangeArrowheads="1"/>
          </p:cNvSpPr>
          <p:nvPr/>
        </p:nvSpPr>
        <p:spPr bwMode="auto">
          <a:xfrm>
            <a:off x="4932363" y="1628775"/>
            <a:ext cx="4211637"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dirty="0">
                <a:solidFill>
                  <a:srgbClr val="100442"/>
                </a:solidFill>
                <a:effectLst>
                  <a:outerShdw blurRad="38100" dist="38100" dir="2700000" algn="tl">
                    <a:srgbClr val="000000"/>
                  </a:outerShdw>
                </a:effectLst>
              </a:rPr>
              <a:t>Ancak bunun istisnaları da yok değildir. 1990 yılında Arjantin’de keşfedilen Rio Cuarto kraterlerinin günümüzden 10.000 yıl önce yere çok küçük bir açıyla ve parçalar halinde düşen bir göktaşı tarafından oluşturulduğu düşünülmektedir.</a:t>
            </a:r>
          </a:p>
          <a:p>
            <a:pPr algn="just"/>
            <a:endParaRPr lang="tr-TR" altLang="tr-TR" b="1" i="1" dirty="0">
              <a:solidFill>
                <a:srgbClr val="100442"/>
              </a:solidFill>
              <a:effectLst>
                <a:outerShdw blurRad="38100" dist="38100" dir="2700000" algn="tl">
                  <a:srgbClr val="000000"/>
                </a:outerShdw>
              </a:effectLst>
            </a:endParaRPr>
          </a:p>
          <a:p>
            <a:pPr algn="ctr"/>
            <a:r>
              <a:rPr lang="tr-TR" altLang="tr-TR" b="1" i="1" dirty="0">
                <a:solidFill>
                  <a:srgbClr val="100442"/>
                </a:solidFill>
                <a:effectLst>
                  <a:outerShdw blurRad="38100" dist="38100" dir="2700000" algn="tl">
                    <a:srgbClr val="000000"/>
                  </a:outerShdw>
                </a:effectLst>
              </a:rPr>
              <a:t>Küçük çarpma açısı nedeniyle kraterlerin dairesel değil eliptik şekilllerde meydana görülmektedir. </a:t>
            </a:r>
          </a:p>
          <a:p>
            <a:pPr algn="just"/>
            <a:endParaRPr lang="tr-TR" altLang="tr-TR" b="1" i="1" dirty="0">
              <a:solidFill>
                <a:srgbClr val="100442"/>
              </a:solidFill>
              <a:effectLst>
                <a:outerShdw blurRad="38100" dist="38100" dir="2700000" algn="tl">
                  <a:srgbClr val="000000"/>
                </a:outerShdw>
              </a:effectLst>
            </a:endParaRPr>
          </a:p>
          <a:p>
            <a:pPr algn="ctr"/>
            <a:r>
              <a:rPr lang="tr-TR" altLang="tr-TR" b="1" i="1" dirty="0">
                <a:solidFill>
                  <a:srgbClr val="100442"/>
                </a:solidFill>
                <a:effectLst>
                  <a:outerShdw blurRad="38100" dist="38100" dir="2700000" algn="tl">
                    <a:srgbClr val="000000"/>
                  </a:outerShdw>
                </a:effectLst>
              </a:rPr>
              <a:t>Çarpışma sonucunda, en büyüğü 3500 x 700 metre büyüklüğünde olan bir krater grubu meydana gelmiştir.</a:t>
            </a:r>
          </a:p>
          <a:p>
            <a:pPr algn="just"/>
            <a:endParaRPr lang="tr-TR" altLang="tr-TR" b="1" i="1" dirty="0">
              <a:solidFill>
                <a:srgbClr val="100442"/>
              </a:solidFill>
              <a:effectLst>
                <a:outerShdw blurRad="38100" dist="38100" dir="2700000" algn="tl">
                  <a:srgbClr val="000000"/>
                </a:outerShdw>
              </a:effectLst>
            </a:endParaRPr>
          </a:p>
          <a:p>
            <a:pPr algn="just"/>
            <a:endParaRPr lang="tr-TR" altLang="tr-TR" b="1" i="1" dirty="0">
              <a:solidFill>
                <a:srgbClr val="100442"/>
              </a:solidFill>
              <a:effectLst>
                <a:outerShdw blurRad="38100" dist="38100" dir="2700000" algn="tl">
                  <a:srgbClr val="000000"/>
                </a:outerShdw>
              </a:effectLst>
            </a:endParaRPr>
          </a:p>
          <a:p>
            <a:pPr algn="just"/>
            <a:endParaRPr lang="tr-TR" alt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0" y="549275"/>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Neyse ki bunların büyük çoğunluğu atmosfere girdikten hemen sonra sürtünme nedeniyle yanmakta ve buharlaşarak yokolmaktadır. </a:t>
            </a:r>
          </a:p>
          <a:p>
            <a:pPr algn="ctr"/>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Bizler bu olayı göktaşı yağmuru olarak gözlemekteyiz.</a:t>
            </a:r>
          </a:p>
        </p:txBody>
      </p:sp>
      <p:pic>
        <p:nvPicPr>
          <p:cNvPr id="81923" name="Picture 3" descr="meteo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989138"/>
            <a:ext cx="7200900" cy="4835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3635375" y="476250"/>
            <a:ext cx="55086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p:txBody>
      </p:sp>
      <p:sp>
        <p:nvSpPr>
          <p:cNvPr id="68611" name="Text Box 3"/>
          <p:cNvSpPr txBox="1">
            <a:spLocks noChangeArrowheads="1"/>
          </p:cNvSpPr>
          <p:nvPr/>
        </p:nvSpPr>
        <p:spPr bwMode="auto">
          <a:xfrm>
            <a:off x="4643438" y="620713"/>
            <a:ext cx="4500562"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Rio Cuarto olayı, bir göktaşının vereceği zararın yalnızca çarpışmadan ibaret olmadığının en iyi örneklerinden biridir. </a:t>
            </a:r>
          </a:p>
          <a:p>
            <a:pPr algn="just"/>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Rio Cuarto’ya düşen göktaşı “carbonaceous chondritic” türünden bir asteroiddir. Bu türden asteroidler büyük oranda karbon bileşiklerinden meydana gelirler.</a:t>
            </a:r>
            <a:endParaRPr lang="tr-TR" altLang="tr-TR"/>
          </a:p>
        </p:txBody>
      </p:sp>
      <p:pic>
        <p:nvPicPr>
          <p:cNvPr id="68614" name="Picture 6" descr="carbonaceous_chondr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4572000" cy="3063875"/>
          </a:xfrm>
          <a:prstGeom prst="rect">
            <a:avLst/>
          </a:prstGeom>
          <a:noFill/>
          <a:extLst>
            <a:ext uri="{909E8E84-426E-40DD-AFC4-6F175D3DCCD1}">
              <a14:hiddenFill xmlns:a14="http://schemas.microsoft.com/office/drawing/2010/main">
                <a:solidFill>
                  <a:srgbClr val="FFFFFF"/>
                </a:solidFill>
              </a14:hiddenFill>
            </a:ext>
          </a:extLst>
        </p:spPr>
      </p:pic>
      <p:sp>
        <p:nvSpPr>
          <p:cNvPr id="68615" name="Text Box 7"/>
          <p:cNvSpPr txBox="1">
            <a:spLocks noChangeArrowheads="1"/>
          </p:cNvSpPr>
          <p:nvPr/>
        </p:nvSpPr>
        <p:spPr bwMode="auto">
          <a:xfrm>
            <a:off x="0" y="4149725"/>
            <a:ext cx="903605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Çarpışma sonucu ortaya çıkan yüksek miktardaki son derece zehirli karbonmonoksit ve nitrik-oksit gazlarının geniş bir alanı etkilediği ve bölgedeki bitki ve hayvan yaşamını sona erdirdiği tahmin edilmektedir.</a:t>
            </a:r>
          </a:p>
          <a:p>
            <a:pPr algn="just"/>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Hatta atmosfere salınan zehirli gazların küresel iklimde kısa süreli de olsa etkili olmuş olabileceği de düşünülmektedir.</a:t>
            </a:r>
          </a:p>
          <a:p>
            <a:pPr algn="just"/>
            <a:endParaRPr lang="tr-TR" alt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3635375" y="476250"/>
            <a:ext cx="55086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p:txBody>
      </p:sp>
      <p:sp>
        <p:nvSpPr>
          <p:cNvPr id="75779" name="Text Box 3"/>
          <p:cNvSpPr txBox="1">
            <a:spLocks noChangeArrowheads="1"/>
          </p:cNvSpPr>
          <p:nvPr/>
        </p:nvSpPr>
        <p:spPr bwMode="auto">
          <a:xfrm>
            <a:off x="0" y="54927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Dünya üzerinde izini bulabildiğimiz en büyük göktaşı çarpması ise günümüzden 65 milyon yıl önce Meksika’nın Yucatan yarımadasında meydana gelmiştir. </a:t>
            </a:r>
          </a:p>
        </p:txBody>
      </p:sp>
      <p:pic>
        <p:nvPicPr>
          <p:cNvPr id="75783" name="Picture 7" descr="chixculu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268413"/>
            <a:ext cx="4446588" cy="5589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179388" y="3789363"/>
            <a:ext cx="55086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p:txBody>
      </p:sp>
      <p:sp>
        <p:nvSpPr>
          <p:cNvPr id="76803" name="Text Box 3"/>
          <p:cNvSpPr txBox="1">
            <a:spLocks noChangeArrowheads="1"/>
          </p:cNvSpPr>
          <p:nvPr/>
        </p:nvSpPr>
        <p:spPr bwMode="auto">
          <a:xfrm>
            <a:off x="4211638" y="549275"/>
            <a:ext cx="4932362"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17 kilometre çapında olduğu tahmin edilen göktaşının kara ile denizin birleştiği bölgeye çarptığı ve çarpışma sonucu 100 milyon megaton TNT’ye eşdeğer enerji açığa çıktığı hesaplanmıştır.</a:t>
            </a:r>
          </a:p>
          <a:p>
            <a:pPr algn="just"/>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Meydana gelen kraterin iç halkasının 180, dış halkasının ise 300 kilometre çapında olduğu belirlenmiştir.</a:t>
            </a:r>
          </a:p>
          <a:p>
            <a:pPr algn="just"/>
            <a:endParaRPr lang="tr-TR" altLang="tr-TR" b="1" i="1">
              <a:solidFill>
                <a:srgbClr val="100442"/>
              </a:solidFill>
              <a:effectLst>
                <a:outerShdw blurRad="38100" dist="38100" dir="2700000" algn="tl">
                  <a:srgbClr val="000000"/>
                </a:outerShdw>
              </a:effectLst>
            </a:endParaRPr>
          </a:p>
        </p:txBody>
      </p:sp>
      <p:pic>
        <p:nvPicPr>
          <p:cNvPr id="76806" name="Picture 6" descr="chicxulu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275"/>
            <a:ext cx="4211638" cy="2759075"/>
          </a:xfrm>
          <a:prstGeom prst="rect">
            <a:avLst/>
          </a:prstGeom>
          <a:noFill/>
          <a:extLst>
            <a:ext uri="{909E8E84-426E-40DD-AFC4-6F175D3DCCD1}">
              <a14:hiddenFill xmlns:a14="http://schemas.microsoft.com/office/drawing/2010/main">
                <a:solidFill>
                  <a:srgbClr val="FFFFFF"/>
                </a:solidFill>
              </a14:hiddenFill>
            </a:ext>
          </a:extLst>
        </p:spPr>
      </p:pic>
      <p:sp>
        <p:nvSpPr>
          <p:cNvPr id="76808" name="Text Box 8"/>
          <p:cNvSpPr txBox="1">
            <a:spLocks noChangeArrowheads="1"/>
          </p:cNvSpPr>
          <p:nvPr/>
        </p:nvSpPr>
        <p:spPr bwMode="auto">
          <a:xfrm>
            <a:off x="0" y="4292600"/>
            <a:ext cx="421163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b="1" i="1">
                <a:solidFill>
                  <a:srgbClr val="100442"/>
                </a:solidFill>
                <a:effectLst>
                  <a:outerShdw blurRad="38100" dist="38100" dir="2700000" algn="tl">
                    <a:srgbClr val="000000"/>
                  </a:outerShdw>
                </a:effectLst>
              </a:rPr>
              <a:t>Çarpışma sonucunda, Dünya tarihindeki en büyük “mega-tsunami” lerin oluştuğu ve başta Karaibler olmak üzere pek çok adayı sular altında bıraktığı tahmin edilmektedir.</a:t>
            </a:r>
          </a:p>
        </p:txBody>
      </p:sp>
      <p:pic>
        <p:nvPicPr>
          <p:cNvPr id="76809" name="Picture 9" descr="chixculu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711575"/>
            <a:ext cx="4787900" cy="3146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3635375" y="476250"/>
            <a:ext cx="55086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p:txBody>
      </p:sp>
      <p:sp>
        <p:nvSpPr>
          <p:cNvPr id="77827" name="Text Box 3"/>
          <p:cNvSpPr txBox="1">
            <a:spLocks noChangeArrowheads="1"/>
          </p:cNvSpPr>
          <p:nvPr/>
        </p:nvSpPr>
        <p:spPr bwMode="auto">
          <a:xfrm>
            <a:off x="5076825" y="549275"/>
            <a:ext cx="4067175" cy="573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Çarpışmanın etkileri yalnızca bu bölgeyle sınırlı kalmamıştır.</a:t>
            </a:r>
          </a:p>
          <a:p>
            <a:pPr algn="ctr"/>
            <a:endParaRPr lang="tr-TR" altLang="tr-TR" sz="1000"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Ortaya çıkan toz  parçacıkları Dünya atmosferini tamamen kaplamış ve birkaç yıl boyunca Güneş ışığının büyük kısmının  yeryüzeyine ulaşmasını engellemiştir.</a:t>
            </a:r>
          </a:p>
          <a:p>
            <a:pPr algn="just"/>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Bu süreçte Dünya’da bir buzul çağının hüküm sürdüğü ve pekçok bitki türünün yeterli Güneş ışını alamamaktan dolayı ortadan kalktığı düşünülmektedir.</a:t>
            </a:r>
          </a:p>
          <a:p>
            <a:pPr algn="just"/>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Aralarında Dinozorların da bulunduğu pek çok hayvan türünün neslinin de bu felaket sonrası yokolduğu tahmin edilmektedir.</a:t>
            </a:r>
          </a:p>
          <a:p>
            <a:pPr algn="just"/>
            <a:endParaRPr lang="tr-TR" altLang="tr-TR" b="1" i="1">
              <a:solidFill>
                <a:srgbClr val="100442"/>
              </a:solidFill>
              <a:effectLst>
                <a:outerShdw blurRad="38100" dist="38100" dir="2700000" algn="tl">
                  <a:srgbClr val="000000"/>
                </a:outerShdw>
              </a:effectLst>
            </a:endParaRPr>
          </a:p>
        </p:txBody>
      </p:sp>
      <p:pic>
        <p:nvPicPr>
          <p:cNvPr id="77831" name="Picture 7" descr="dinosaur_sc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275"/>
            <a:ext cx="5095875" cy="5381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635375" y="476250"/>
            <a:ext cx="55086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p:txBody>
      </p:sp>
      <p:sp>
        <p:nvSpPr>
          <p:cNvPr id="92165" name="Text Box 5"/>
          <p:cNvSpPr txBox="1">
            <a:spLocks noChangeArrowheads="1"/>
          </p:cNvSpPr>
          <p:nvPr/>
        </p:nvSpPr>
        <p:spPr bwMode="auto">
          <a:xfrm>
            <a:off x="0" y="620713"/>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CC3300"/>
                </a:solidFill>
                <a:effectLst>
                  <a:outerShdw blurRad="38100" dist="38100" dir="2700000" algn="tl">
                    <a:srgbClr val="000000"/>
                  </a:outerShdw>
                </a:effectLst>
              </a:rPr>
              <a:t>Dünya’ya göktaşlarının hangi sıklıkta çarptıklarını ve bu çarpışmaların olası etkilerini incelemek gerekirse...</a:t>
            </a:r>
          </a:p>
          <a:p>
            <a:pPr algn="just"/>
            <a:endParaRPr lang="tr-TR" altLang="tr-TR" b="1" i="1">
              <a:solidFill>
                <a:srgbClr val="CC3300"/>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p:txBody>
      </p:sp>
      <p:pic>
        <p:nvPicPr>
          <p:cNvPr id="92166" name="Picture 6" descr="asteroi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557338"/>
            <a:ext cx="6408738" cy="4837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483" name="Group 163"/>
          <p:cNvGraphicFramePr>
            <a:graphicFrameLocks noGrp="1"/>
          </p:cNvGraphicFramePr>
          <p:nvPr>
            <p:ph/>
          </p:nvPr>
        </p:nvGraphicFramePr>
        <p:xfrm>
          <a:off x="468313" y="620713"/>
          <a:ext cx="8207375" cy="5423728"/>
        </p:xfrm>
        <a:graphic>
          <a:graphicData uri="http://schemas.openxmlformats.org/drawingml/2006/table">
            <a:tbl>
              <a:tblPr/>
              <a:tblGrid>
                <a:gridCol w="2078037"/>
                <a:gridCol w="1971675"/>
                <a:gridCol w="4157663"/>
              </a:tblGrid>
              <a:tr h="86360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2000" b="1" i="1" u="none" strike="noStrike" cap="none" normalizeH="0" baseline="0" smtClean="0">
                          <a:ln>
                            <a:noFill/>
                          </a:ln>
                          <a:solidFill>
                            <a:srgbClr val="A50021"/>
                          </a:solidFill>
                          <a:effectLst>
                            <a:outerShdw blurRad="38100" dist="38100" dir="2700000" algn="tl">
                              <a:srgbClr val="000000"/>
                            </a:outerShdw>
                          </a:effectLst>
                          <a:latin typeface="Arial" panose="020B0604020202020204" pitchFamily="34" charset="0"/>
                        </a:rPr>
                        <a:t>Göktaşının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2000" b="1" i="1" u="none" strike="noStrike" cap="none" normalizeH="0" baseline="0" smtClean="0">
                          <a:ln>
                            <a:noFill/>
                          </a:ln>
                          <a:solidFill>
                            <a:srgbClr val="A50021"/>
                          </a:solidFill>
                          <a:effectLst>
                            <a:outerShdw blurRad="38100" dist="38100" dir="2700000" algn="tl">
                              <a:srgbClr val="000000"/>
                            </a:outerShdw>
                          </a:effectLst>
                          <a:latin typeface="Arial" panose="020B0604020202020204" pitchFamily="34" charset="0"/>
                        </a:rPr>
                        <a:t>Çapı</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2000" b="1" i="1" u="none" strike="noStrike" cap="none" normalizeH="0" baseline="0" smtClean="0">
                          <a:ln>
                            <a:noFill/>
                          </a:ln>
                          <a:solidFill>
                            <a:srgbClr val="A50021"/>
                          </a:solidFill>
                          <a:effectLst>
                            <a:outerShdw blurRad="38100" dist="38100" dir="2700000" algn="tl">
                              <a:srgbClr val="000000"/>
                            </a:outerShdw>
                          </a:effectLst>
                          <a:latin typeface="Arial" panose="020B0604020202020204" pitchFamily="34" charset="0"/>
                        </a:rPr>
                        <a:t>Çarpışma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2000" b="1" i="1" u="none" strike="noStrike" cap="none" normalizeH="0" baseline="0" smtClean="0">
                          <a:ln>
                            <a:noFill/>
                          </a:ln>
                          <a:solidFill>
                            <a:srgbClr val="A50021"/>
                          </a:solidFill>
                          <a:effectLst>
                            <a:outerShdw blurRad="38100" dist="38100" dir="2700000" algn="tl">
                              <a:srgbClr val="000000"/>
                            </a:outerShdw>
                          </a:effectLst>
                          <a:latin typeface="Arial" panose="020B0604020202020204" pitchFamily="34" charset="0"/>
                        </a:rPr>
                        <a:t>Periyodu</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2000" b="1" i="1" u="none" strike="noStrike" cap="none" normalizeH="0" baseline="0" smtClean="0">
                          <a:ln>
                            <a:noFill/>
                          </a:ln>
                          <a:solidFill>
                            <a:srgbClr val="A50021"/>
                          </a:solidFill>
                          <a:effectLst>
                            <a:outerShdw blurRad="38100" dist="38100" dir="2700000" algn="tl">
                              <a:srgbClr val="000000"/>
                            </a:outerShdw>
                          </a:effectLst>
                          <a:latin typeface="Arial" panose="020B0604020202020204" pitchFamily="34" charset="0"/>
                        </a:rPr>
                        <a:t>Çarpışmanın Sonuçları</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08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800" b="1" i="0" u="none" strike="noStrike" cap="none" normalizeH="0" baseline="0" smtClean="0">
                          <a:ln>
                            <a:noFill/>
                          </a:ln>
                          <a:solidFill>
                            <a:srgbClr val="330DD5"/>
                          </a:solidFill>
                          <a:effectLst>
                            <a:outerShdw blurRad="38100" dist="38100" dir="2700000" algn="tl">
                              <a:srgbClr val="000000"/>
                            </a:outerShdw>
                          </a:effectLst>
                          <a:latin typeface="Arial" panose="020B0604020202020204" pitchFamily="34" charset="0"/>
                          <a:cs typeface="Arial" panose="020B0604020202020204" pitchFamily="34" charset="0"/>
                        </a:rPr>
                        <a:t>≤ </a:t>
                      </a:r>
                      <a:r>
                        <a:rPr kumimoji="0" lang="tr-TR" altLang="tr-TR" sz="1800" b="1" i="0" u="none" strike="noStrike" cap="none" normalizeH="0" baseline="0" smtClean="0">
                          <a:ln>
                            <a:noFill/>
                          </a:ln>
                          <a:solidFill>
                            <a:srgbClr val="330DD5"/>
                          </a:solidFill>
                          <a:effectLst>
                            <a:outerShdw blurRad="38100" dist="38100" dir="2700000" algn="tl">
                              <a:srgbClr val="000000"/>
                            </a:outerShdw>
                          </a:effectLst>
                          <a:latin typeface="Arial" panose="020B0604020202020204" pitchFamily="34" charset="0"/>
                        </a:rPr>
                        <a:t>10 m</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600" b="1" i="1" u="none" strike="noStrike" cap="none" normalizeH="0" baseline="0" smtClean="0">
                          <a:ln>
                            <a:noFill/>
                          </a:ln>
                          <a:solidFill>
                            <a:srgbClr val="FF0000"/>
                          </a:solidFill>
                          <a:effectLst/>
                          <a:latin typeface="Arial" panose="020B0604020202020204" pitchFamily="34" charset="0"/>
                        </a:rPr>
                        <a:t>sürekli</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200" b="1" i="0" u="none" strike="noStrike" cap="none" normalizeH="0" baseline="0" smtClean="0">
                          <a:ln>
                            <a:noFill/>
                          </a:ln>
                          <a:solidFill>
                            <a:schemeClr val="tx1"/>
                          </a:solidFill>
                          <a:effectLst/>
                          <a:latin typeface="Arial" panose="020B0604020202020204" pitchFamily="34" charset="0"/>
                        </a:rPr>
                        <a:t>Kuyrukluyıldız çekirdekleri ve kayalık asteroidler atmosferde parçalanır. Ancak büyük ve yoğun demir asteroidler (~%2-3) yere ulaşabilir ve küçük kraterler oluşturabilirler. Yerleşim yerine düşmeleri halinde yerel olarak hasar meydana getirirler.</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675">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800" b="1" i="0" u="none" strike="noStrike" cap="none" normalizeH="0" baseline="0" smtClean="0">
                          <a:ln>
                            <a:noFill/>
                          </a:ln>
                          <a:solidFill>
                            <a:srgbClr val="330DD5"/>
                          </a:solidFill>
                          <a:effectLst>
                            <a:outerShdw blurRad="38100" dist="38100" dir="2700000" algn="tl">
                              <a:srgbClr val="000000"/>
                            </a:outerShdw>
                          </a:effectLst>
                          <a:latin typeface="Arial" panose="020B0604020202020204" pitchFamily="34" charset="0"/>
                        </a:rPr>
                        <a:t>25 - 50 m</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600" b="1" i="1" u="none" strike="noStrike" cap="none" normalizeH="0" baseline="0" smtClean="0">
                          <a:ln>
                            <a:noFill/>
                          </a:ln>
                          <a:solidFill>
                            <a:srgbClr val="FF0000"/>
                          </a:solidFill>
                          <a:effectLst/>
                          <a:latin typeface="Arial" panose="020B0604020202020204" pitchFamily="34" charset="0"/>
                        </a:rPr>
                        <a:t>100 - 500 yıl</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200" b="1" i="0" u="none" strike="noStrike" cap="none" normalizeH="0" baseline="0" smtClean="0">
                          <a:ln>
                            <a:noFill/>
                          </a:ln>
                          <a:solidFill>
                            <a:schemeClr val="tx1"/>
                          </a:solidFill>
                          <a:effectLst/>
                          <a:latin typeface="Arial" panose="020B0604020202020204" pitchFamily="34" charset="0"/>
                        </a:rPr>
                        <a:t>Kayalık asteroidler atmosferde parçalanır ve ancak büyük parçalar yeryüzüne ulaşabilir. Kuyrukluyıldızlar ise Tunguska benzeri patlama meydana getirebilirler. Demir asteroidler ise tek parça halinde yere ulaşarak birkaç yüz metreden bir kilometereye varan kraterler oluştururlar (Arizona’daki Meteor Krateri gibi). Bu tür bir çarpışma, bir kasabayı veya küçük bir şehri tamamen yıkabilir.</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675">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800" b="1" i="0" u="none" strike="noStrike" cap="none" normalizeH="0" baseline="0" smtClean="0">
                          <a:ln>
                            <a:noFill/>
                          </a:ln>
                          <a:solidFill>
                            <a:srgbClr val="330DD5"/>
                          </a:solidFill>
                          <a:effectLst>
                            <a:outerShdw blurRad="38100" dist="38100" dir="2700000" algn="tl">
                              <a:srgbClr val="000000"/>
                            </a:outerShdw>
                          </a:effectLst>
                          <a:latin typeface="Arial" panose="020B0604020202020204" pitchFamily="34" charset="0"/>
                        </a:rPr>
                        <a:t>50 - 100 m</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600" b="1" i="1" u="none" strike="noStrike" cap="none" normalizeH="0" baseline="0" smtClean="0">
                          <a:ln>
                            <a:noFill/>
                          </a:ln>
                          <a:solidFill>
                            <a:srgbClr val="FF0000"/>
                          </a:solidFill>
                          <a:effectLst/>
                          <a:latin typeface="Arial" panose="020B0604020202020204" pitchFamily="34" charset="0"/>
                        </a:rPr>
                        <a:t>500 - 2.500 yıl</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200" b="1" i="0" u="none" strike="noStrike" cap="none" normalizeH="0" baseline="0" smtClean="0">
                          <a:ln>
                            <a:noFill/>
                          </a:ln>
                          <a:solidFill>
                            <a:schemeClr val="tx1"/>
                          </a:solidFill>
                          <a:effectLst/>
                          <a:latin typeface="Arial" panose="020B0604020202020204" pitchFamily="34" charset="0"/>
                        </a:rPr>
                        <a:t>Kayalık asteroidler ve kuyrukluyıldız çekirdekleri atmosferde yanarak Tunguska benzeri patlama meydana getirirler. Demir asteroidler ise yere düşerek 10 ila 100 megaton TNT’ye eşdeğer enerjili patlama meydana getirirler. Oluşan kraterin çapı 1 - 2 kilometreyi bulabilir. Çarpışma sonucu Richter ölçeğine göre 5 ila 6 arasında büyüklükte sarsıntı meydana gelir. Böyle bir göktaşı büyük bir şehre hasar verebilir. Göktaşının okyanusa düşmesi halindeyse tsunami meydana gelebilir.</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31" name="Group 51"/>
          <p:cNvGraphicFramePr>
            <a:graphicFrameLocks noGrp="1"/>
          </p:cNvGraphicFramePr>
          <p:nvPr>
            <p:ph/>
          </p:nvPr>
        </p:nvGraphicFramePr>
        <p:xfrm>
          <a:off x="468313" y="620713"/>
          <a:ext cx="8207375" cy="4708400"/>
        </p:xfrm>
        <a:graphic>
          <a:graphicData uri="http://schemas.openxmlformats.org/drawingml/2006/table">
            <a:tbl>
              <a:tblPr/>
              <a:tblGrid>
                <a:gridCol w="2078037"/>
                <a:gridCol w="1971675"/>
                <a:gridCol w="4157663"/>
              </a:tblGrid>
              <a:tr h="86360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2000" b="1" i="1" u="none" strike="noStrike" cap="none" normalizeH="0" baseline="0" smtClean="0">
                          <a:ln>
                            <a:noFill/>
                          </a:ln>
                          <a:solidFill>
                            <a:srgbClr val="A50021"/>
                          </a:solidFill>
                          <a:effectLst>
                            <a:outerShdw blurRad="38100" dist="38100" dir="2700000" algn="tl">
                              <a:srgbClr val="000000"/>
                            </a:outerShdw>
                          </a:effectLst>
                          <a:latin typeface="Arial" panose="020B0604020202020204" pitchFamily="34" charset="0"/>
                        </a:rPr>
                        <a:t>Göktaşının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2000" b="1" i="1" u="none" strike="noStrike" cap="none" normalizeH="0" baseline="0" smtClean="0">
                          <a:ln>
                            <a:noFill/>
                          </a:ln>
                          <a:solidFill>
                            <a:srgbClr val="A50021"/>
                          </a:solidFill>
                          <a:effectLst>
                            <a:outerShdw blurRad="38100" dist="38100" dir="2700000" algn="tl">
                              <a:srgbClr val="000000"/>
                            </a:outerShdw>
                          </a:effectLst>
                          <a:latin typeface="Arial" panose="020B0604020202020204" pitchFamily="34" charset="0"/>
                        </a:rPr>
                        <a:t>Çapı</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2000" b="1" i="1" u="none" strike="noStrike" cap="none" normalizeH="0" baseline="0" smtClean="0">
                          <a:ln>
                            <a:noFill/>
                          </a:ln>
                          <a:solidFill>
                            <a:srgbClr val="A50021"/>
                          </a:solidFill>
                          <a:effectLst>
                            <a:outerShdw blurRad="38100" dist="38100" dir="2700000" algn="tl">
                              <a:srgbClr val="000000"/>
                            </a:outerShdw>
                          </a:effectLst>
                          <a:latin typeface="Arial" panose="020B0604020202020204" pitchFamily="34" charset="0"/>
                        </a:rPr>
                        <a:t>Çarpışma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2000" b="1" i="1" u="none" strike="noStrike" cap="none" normalizeH="0" baseline="0" smtClean="0">
                          <a:ln>
                            <a:noFill/>
                          </a:ln>
                          <a:solidFill>
                            <a:srgbClr val="A50021"/>
                          </a:solidFill>
                          <a:effectLst>
                            <a:outerShdw blurRad="38100" dist="38100" dir="2700000" algn="tl">
                              <a:srgbClr val="000000"/>
                            </a:outerShdw>
                          </a:effectLst>
                          <a:latin typeface="Arial" panose="020B0604020202020204" pitchFamily="34" charset="0"/>
                        </a:rPr>
                        <a:t>Periyodu</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2000" b="1" i="1" u="none" strike="noStrike" cap="none" normalizeH="0" baseline="0" smtClean="0">
                          <a:ln>
                            <a:noFill/>
                          </a:ln>
                          <a:solidFill>
                            <a:srgbClr val="A50021"/>
                          </a:solidFill>
                          <a:effectLst>
                            <a:outerShdw blurRad="38100" dist="38100" dir="2700000" algn="tl">
                              <a:srgbClr val="000000"/>
                            </a:outerShdw>
                          </a:effectLst>
                          <a:latin typeface="Arial" panose="020B0604020202020204" pitchFamily="34" charset="0"/>
                        </a:rPr>
                        <a:t>Çarpışmanın Sonuçları</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08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800" b="1" i="0" u="none" strike="noStrike" cap="none" normalizeH="0" baseline="0" smtClean="0">
                          <a:ln>
                            <a:noFill/>
                          </a:ln>
                          <a:solidFill>
                            <a:srgbClr val="330DD5"/>
                          </a:solidFill>
                          <a:effectLst>
                            <a:outerShdw blurRad="38100" dist="38100" dir="2700000" algn="tl">
                              <a:srgbClr val="000000"/>
                            </a:outerShdw>
                          </a:effectLst>
                          <a:latin typeface="Arial" panose="020B0604020202020204" pitchFamily="34" charset="0"/>
                        </a:rPr>
                        <a:t>100 - 250 m</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600" b="1" i="1" u="none" strike="noStrike" cap="none" normalizeH="0" baseline="0" smtClean="0">
                          <a:ln>
                            <a:noFill/>
                          </a:ln>
                          <a:solidFill>
                            <a:srgbClr val="FF0000"/>
                          </a:solidFill>
                          <a:effectLst/>
                          <a:latin typeface="Arial" panose="020B0604020202020204" pitchFamily="34" charset="0"/>
                        </a:rPr>
                        <a:t>2.500 – 10.000 yıl</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200" b="1" i="0" u="none" strike="noStrike" cap="none" normalizeH="0" baseline="0" smtClean="0">
                          <a:ln>
                            <a:noFill/>
                          </a:ln>
                          <a:solidFill>
                            <a:schemeClr val="tx1"/>
                          </a:solidFill>
                          <a:effectLst/>
                          <a:latin typeface="Arial" panose="020B0604020202020204" pitchFamily="34" charset="0"/>
                        </a:rPr>
                        <a:t>Kuyrukluyıldız çekirdekleri Tunguska benzeri ama ondan çok daha güçlü patlamalar meydana getirirken kayalık ve demir asteroidler yeryüzüne ulaşarak 100 ila 1.000 megaton TNT’ye eşdeğer enerji açığa çıkarırlar. Oluşan kraterin çapı 2 ila 4 kilometreyi bulurken, çarpışma nedeniyle oluşan sarsıntının büyüklüğü Richter ölçeğine göre 6 ila 7 arasındadır. Bu büyüklükte bir göktaşı bir metropol şehri tamamen yokedebilir. Göktaşının okyanusa düşmesi halinde ise güçlü tsunamiler oluşur.</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675">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800" b="1" i="0" u="none" strike="noStrike" cap="none" normalizeH="0" baseline="0" smtClean="0">
                          <a:ln>
                            <a:noFill/>
                          </a:ln>
                          <a:solidFill>
                            <a:srgbClr val="330DD5"/>
                          </a:solidFill>
                          <a:effectLst>
                            <a:outerShdw blurRad="38100" dist="38100" dir="2700000" algn="tl">
                              <a:srgbClr val="000000"/>
                            </a:outerShdw>
                          </a:effectLst>
                          <a:latin typeface="Arial" panose="020B0604020202020204" pitchFamily="34" charset="0"/>
                        </a:rPr>
                        <a:t>250 – 500 m</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600" b="1" i="1" u="none" strike="noStrike" cap="none" normalizeH="0" baseline="0" smtClean="0">
                          <a:ln>
                            <a:noFill/>
                          </a:ln>
                          <a:solidFill>
                            <a:srgbClr val="FF0000"/>
                          </a:solidFill>
                          <a:effectLst/>
                          <a:latin typeface="Arial" panose="020B0604020202020204" pitchFamily="34" charset="0"/>
                        </a:rPr>
                        <a:t>10.000 – 50.000 yıl</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200" b="1" i="0" u="none" strike="noStrike" cap="none" normalizeH="0" baseline="0" smtClean="0">
                          <a:ln>
                            <a:noFill/>
                          </a:ln>
                          <a:solidFill>
                            <a:schemeClr val="tx1"/>
                          </a:solidFill>
                          <a:effectLst/>
                          <a:latin typeface="Arial" panose="020B0604020202020204" pitchFamily="34" charset="0"/>
                        </a:rPr>
                        <a:t>Bu büyüklükteki bir göktaşı yapısı ne olursa olsun yeryüzüne ulaşır. Çarpışma sonucunda 1.000 ila 10.000 megaton TNT’ye eşdeğer enerji açığa çıkar ve meydana gelen kraterin çapı 10 kilometreye ulaşabilir. Yüzlerce kilometre uzaklıktan bile duyulabilen çarpışmanın meydana getirdiği yer sarsıntısının büyüklüğü Richter ölçeğine göre 7.5 civarındadır. Bu büyüklükte bir göktaşı küçük bir ülkeyi tamamen yıkabilir. Okyanusa düşmesi halinde ise oluşacak dev tsunamiler geniş bir alanda etkili olur..</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69" name="Group 65"/>
          <p:cNvGraphicFramePr>
            <a:graphicFrameLocks noGrp="1"/>
          </p:cNvGraphicFramePr>
          <p:nvPr>
            <p:ph/>
          </p:nvPr>
        </p:nvGraphicFramePr>
        <p:xfrm>
          <a:off x="468313" y="620713"/>
          <a:ext cx="8207375" cy="5988560"/>
        </p:xfrm>
        <a:graphic>
          <a:graphicData uri="http://schemas.openxmlformats.org/drawingml/2006/table">
            <a:tbl>
              <a:tblPr/>
              <a:tblGrid>
                <a:gridCol w="2078037"/>
                <a:gridCol w="2097088"/>
                <a:gridCol w="4032250"/>
              </a:tblGrid>
              <a:tr h="86360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2000" b="1" i="1" u="none" strike="noStrike" cap="none" normalizeH="0" baseline="0" smtClean="0">
                          <a:ln>
                            <a:noFill/>
                          </a:ln>
                          <a:solidFill>
                            <a:srgbClr val="A50021"/>
                          </a:solidFill>
                          <a:effectLst>
                            <a:outerShdw blurRad="38100" dist="38100" dir="2700000" algn="tl">
                              <a:srgbClr val="000000"/>
                            </a:outerShdw>
                          </a:effectLst>
                          <a:latin typeface="Arial" panose="020B0604020202020204" pitchFamily="34" charset="0"/>
                        </a:rPr>
                        <a:t>Göktaşının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2000" b="1" i="1" u="none" strike="noStrike" cap="none" normalizeH="0" baseline="0" smtClean="0">
                          <a:ln>
                            <a:noFill/>
                          </a:ln>
                          <a:solidFill>
                            <a:srgbClr val="A50021"/>
                          </a:solidFill>
                          <a:effectLst>
                            <a:outerShdw blurRad="38100" dist="38100" dir="2700000" algn="tl">
                              <a:srgbClr val="000000"/>
                            </a:outerShdw>
                          </a:effectLst>
                          <a:latin typeface="Arial" panose="020B0604020202020204" pitchFamily="34" charset="0"/>
                        </a:rPr>
                        <a:t>Çapı</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2000" b="1" i="1" u="none" strike="noStrike" cap="none" normalizeH="0" baseline="0" smtClean="0">
                          <a:ln>
                            <a:noFill/>
                          </a:ln>
                          <a:solidFill>
                            <a:srgbClr val="A50021"/>
                          </a:solidFill>
                          <a:effectLst>
                            <a:outerShdw blurRad="38100" dist="38100" dir="2700000" algn="tl">
                              <a:srgbClr val="000000"/>
                            </a:outerShdw>
                          </a:effectLst>
                          <a:latin typeface="Arial" panose="020B0604020202020204" pitchFamily="34" charset="0"/>
                        </a:rPr>
                        <a:t>Çarpışma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2000" b="1" i="1" u="none" strike="noStrike" cap="none" normalizeH="0" baseline="0" smtClean="0">
                          <a:ln>
                            <a:noFill/>
                          </a:ln>
                          <a:solidFill>
                            <a:srgbClr val="A50021"/>
                          </a:solidFill>
                          <a:effectLst>
                            <a:outerShdw blurRad="38100" dist="38100" dir="2700000" algn="tl">
                              <a:srgbClr val="000000"/>
                            </a:outerShdw>
                          </a:effectLst>
                          <a:latin typeface="Arial" panose="020B0604020202020204" pitchFamily="34" charset="0"/>
                        </a:rPr>
                        <a:t>Periyodu</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2000" b="1" i="1" u="none" strike="noStrike" cap="none" normalizeH="0" baseline="0" smtClean="0">
                          <a:ln>
                            <a:noFill/>
                          </a:ln>
                          <a:solidFill>
                            <a:srgbClr val="A50021"/>
                          </a:solidFill>
                          <a:effectLst>
                            <a:outerShdw blurRad="38100" dist="38100" dir="2700000" algn="tl">
                              <a:srgbClr val="000000"/>
                            </a:outerShdw>
                          </a:effectLst>
                          <a:latin typeface="Arial" panose="020B0604020202020204" pitchFamily="34" charset="0"/>
                        </a:rPr>
                        <a:t>Çarpışmanın Sonuçları</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675">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800" b="1" i="0" u="none" strike="noStrike" cap="none" normalizeH="0" baseline="0" smtClean="0">
                          <a:ln>
                            <a:noFill/>
                          </a:ln>
                          <a:solidFill>
                            <a:srgbClr val="330DD5"/>
                          </a:solidFill>
                          <a:effectLst>
                            <a:outerShdw blurRad="38100" dist="38100" dir="2700000" algn="tl">
                              <a:srgbClr val="000000"/>
                            </a:outerShdw>
                          </a:effectLst>
                          <a:latin typeface="Arial" panose="020B0604020202020204" pitchFamily="34" charset="0"/>
                        </a:rPr>
                        <a:t>500 – 1.000 m</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600" b="1" i="1" u="none" strike="noStrike" cap="none" normalizeH="0" baseline="0" smtClean="0">
                          <a:ln>
                            <a:noFill/>
                          </a:ln>
                          <a:solidFill>
                            <a:srgbClr val="FF0000"/>
                          </a:solidFill>
                          <a:effectLst/>
                          <a:latin typeface="Arial" panose="020B0604020202020204" pitchFamily="34" charset="0"/>
                        </a:rPr>
                        <a:t>50.000 – 250.000 yıl</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200" b="1" i="0" u="none" strike="noStrike" cap="none" normalizeH="0" baseline="0" smtClean="0">
                          <a:ln>
                            <a:noFill/>
                          </a:ln>
                          <a:solidFill>
                            <a:schemeClr val="tx1"/>
                          </a:solidFill>
                          <a:effectLst/>
                          <a:latin typeface="Arial" panose="020B0604020202020204" pitchFamily="34" charset="0"/>
                        </a:rPr>
                        <a:t>Çarpışma sonucunda oluşan kraterin çapı 20 kilometre veya daha fazladır. Ortaya çıkan enerji ise 10.000 ila 100.000 ton megaton TNT’nin çıkaracağı enerjiye eşdeğerdir. Çarpışmanın sesi ve oluşturduğu hava akımı binlerce kilometre uzaktan bile hissedilebilir. Atmosfere yükselen toz bulutu, iklimi küresel olarak etkileyebilecek büyüklüktedir. Oluşan sarsıntı ise Richter ölçeği ile 8 büyüklüğündedir ve yeryüzünde görülen en güçlü jeolojik depremlerle aynı şiddettedir. Böyle bir göktaşı yüzbinlerce kilometrekarelik alanı haritadan silebilir. Çarpışmanın okyanusa olması halinde tüm yarıküreyi etkileyecek dev tsunamiler meydana gelir.</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675">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800" b="1" i="0" u="none" strike="noStrike" cap="none" normalizeH="0" baseline="0" smtClean="0">
                          <a:ln>
                            <a:noFill/>
                          </a:ln>
                          <a:solidFill>
                            <a:srgbClr val="330DD5"/>
                          </a:solidFill>
                          <a:effectLst>
                            <a:outerShdw blurRad="38100" dist="38100" dir="2700000" algn="tl">
                              <a:srgbClr val="000000"/>
                            </a:outerShdw>
                          </a:effectLst>
                          <a:latin typeface="Arial" panose="020B0604020202020204" pitchFamily="34" charset="0"/>
                        </a:rPr>
                        <a:t>1.000 – 2.500 m</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600" b="1" i="1" u="none" strike="noStrike" cap="none" normalizeH="0" baseline="0" smtClean="0">
                          <a:ln>
                            <a:noFill/>
                          </a:ln>
                          <a:solidFill>
                            <a:srgbClr val="FF0000"/>
                          </a:solidFill>
                          <a:effectLst/>
                          <a:latin typeface="Arial" panose="020B0604020202020204" pitchFamily="34" charset="0"/>
                        </a:rPr>
                        <a:t>250.000 – 1.000.000 yıl</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200" b="1" i="0" u="none" strike="noStrike" cap="none" normalizeH="0" baseline="0" smtClean="0">
                          <a:ln>
                            <a:noFill/>
                          </a:ln>
                          <a:solidFill>
                            <a:schemeClr val="tx1"/>
                          </a:solidFill>
                          <a:effectLst/>
                          <a:latin typeface="Arial" panose="020B0604020202020204" pitchFamily="34" charset="0"/>
                        </a:rPr>
                        <a:t>Bu büyüklükte bir göktaşının yeryüzüne çarpması ile meydana gelecek kraterin çapı 50 kilometreye ulaşabilir. Ortaya çıkan enerji ise 100.000 ila 1.000.000 megaton TNT’ye eşdeğerdir. Çarpışmanın etkisiyle 1.000.000 kilometrekarelik bir alan tamamen yıkılırken, atmosfere yükselen tozlar, Güneş ışığını bloke ederek Dünya üzerindeki iklimi uzun süreli olarak değiştirebilir. Hatta bu çarpışma ile atmosferin ozon tabakasında büyük hasar meydana gelebilir. Çarpışmanın meydana getireceği sarsıntı Richter ölçeğine göre 9 büyüklüğündedir ve kaydedilen en büyük jeolojik sarsıntıdan daha güçlüdür. Göktaşının okyanusa düşmesi halinde ise oluşacak olan dev tsunamiler tüm yeryüzünü etkileyecek güçte olur.</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803" name="Group 51"/>
          <p:cNvGraphicFramePr>
            <a:graphicFrameLocks noGrp="1"/>
          </p:cNvGraphicFramePr>
          <p:nvPr>
            <p:ph/>
          </p:nvPr>
        </p:nvGraphicFramePr>
        <p:xfrm>
          <a:off x="468313" y="620713"/>
          <a:ext cx="8207375" cy="5074160"/>
        </p:xfrm>
        <a:graphic>
          <a:graphicData uri="http://schemas.openxmlformats.org/drawingml/2006/table">
            <a:tbl>
              <a:tblPr/>
              <a:tblGrid>
                <a:gridCol w="2078037"/>
                <a:gridCol w="1971675"/>
                <a:gridCol w="4157663"/>
              </a:tblGrid>
              <a:tr h="86360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2000" b="1" i="1" u="none" strike="noStrike" cap="none" normalizeH="0" baseline="0" smtClean="0">
                          <a:ln>
                            <a:noFill/>
                          </a:ln>
                          <a:solidFill>
                            <a:srgbClr val="A50021"/>
                          </a:solidFill>
                          <a:effectLst>
                            <a:outerShdw blurRad="38100" dist="38100" dir="2700000" algn="tl">
                              <a:srgbClr val="000000"/>
                            </a:outerShdw>
                          </a:effectLst>
                          <a:latin typeface="Arial" panose="020B0604020202020204" pitchFamily="34" charset="0"/>
                        </a:rPr>
                        <a:t>Göktaşının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2000" b="1" i="1" u="none" strike="noStrike" cap="none" normalizeH="0" baseline="0" smtClean="0">
                          <a:ln>
                            <a:noFill/>
                          </a:ln>
                          <a:solidFill>
                            <a:srgbClr val="A50021"/>
                          </a:solidFill>
                          <a:effectLst>
                            <a:outerShdw blurRad="38100" dist="38100" dir="2700000" algn="tl">
                              <a:srgbClr val="000000"/>
                            </a:outerShdw>
                          </a:effectLst>
                          <a:latin typeface="Arial" panose="020B0604020202020204" pitchFamily="34" charset="0"/>
                        </a:rPr>
                        <a:t>Çapı</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2000" b="1" i="1" u="none" strike="noStrike" cap="none" normalizeH="0" baseline="0" smtClean="0">
                          <a:ln>
                            <a:noFill/>
                          </a:ln>
                          <a:solidFill>
                            <a:srgbClr val="A50021"/>
                          </a:solidFill>
                          <a:effectLst>
                            <a:outerShdw blurRad="38100" dist="38100" dir="2700000" algn="tl">
                              <a:srgbClr val="000000"/>
                            </a:outerShdw>
                          </a:effectLst>
                          <a:latin typeface="Arial" panose="020B0604020202020204" pitchFamily="34" charset="0"/>
                        </a:rPr>
                        <a:t>Çarpışma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2000" b="1" i="1" u="none" strike="noStrike" cap="none" normalizeH="0" baseline="0" smtClean="0">
                          <a:ln>
                            <a:noFill/>
                          </a:ln>
                          <a:solidFill>
                            <a:srgbClr val="A50021"/>
                          </a:solidFill>
                          <a:effectLst>
                            <a:outerShdw blurRad="38100" dist="38100" dir="2700000" algn="tl">
                              <a:srgbClr val="000000"/>
                            </a:outerShdw>
                          </a:effectLst>
                          <a:latin typeface="Arial" panose="020B0604020202020204" pitchFamily="34" charset="0"/>
                        </a:rPr>
                        <a:t>Periyodu</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2000" b="1" i="1" u="none" strike="noStrike" cap="none" normalizeH="0" baseline="0" smtClean="0">
                          <a:ln>
                            <a:noFill/>
                          </a:ln>
                          <a:solidFill>
                            <a:srgbClr val="A50021"/>
                          </a:solidFill>
                          <a:effectLst>
                            <a:outerShdw blurRad="38100" dist="38100" dir="2700000" algn="tl">
                              <a:srgbClr val="000000"/>
                            </a:outerShdw>
                          </a:effectLst>
                          <a:latin typeface="Arial" panose="020B0604020202020204" pitchFamily="34" charset="0"/>
                        </a:rPr>
                        <a:t>Çarpışmanın Sonuçları</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675">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800" b="1" i="0" u="none" strike="noStrike" cap="none" normalizeH="0" baseline="0" smtClean="0">
                          <a:ln>
                            <a:noFill/>
                          </a:ln>
                          <a:solidFill>
                            <a:srgbClr val="330DD5"/>
                          </a:solidFill>
                          <a:effectLst>
                            <a:outerShdw blurRad="38100" dist="38100" dir="2700000" algn="tl">
                              <a:srgbClr val="000000"/>
                            </a:outerShdw>
                          </a:effectLst>
                          <a:latin typeface="Arial" panose="020B0604020202020204" pitchFamily="34" charset="0"/>
                          <a:cs typeface="Arial" panose="020B0604020202020204" pitchFamily="34" charset="0"/>
                        </a:rPr>
                        <a:t> </a:t>
                      </a:r>
                      <a:r>
                        <a:rPr kumimoji="0" lang="tr-TR" altLang="tr-TR" sz="1800" b="1" i="0" u="none" strike="noStrike" cap="none" normalizeH="0" baseline="0" smtClean="0">
                          <a:ln>
                            <a:noFill/>
                          </a:ln>
                          <a:solidFill>
                            <a:srgbClr val="330DD5"/>
                          </a:solidFill>
                          <a:effectLst>
                            <a:outerShdw blurRad="38100" dist="38100" dir="2700000" algn="tl">
                              <a:srgbClr val="000000"/>
                            </a:outerShdw>
                          </a:effectLst>
                          <a:latin typeface="Arial" panose="020B0604020202020204" pitchFamily="34" charset="0"/>
                        </a:rPr>
                        <a:t>2.500 – 5.000 m</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600" b="1" i="0" u="none" strike="noStrike" cap="none" normalizeH="0" baseline="0" smtClean="0">
                          <a:ln>
                            <a:noFill/>
                          </a:ln>
                          <a:solidFill>
                            <a:srgbClr val="FF0000"/>
                          </a:solidFill>
                          <a:effectLst/>
                          <a:latin typeface="Arial" panose="020B0604020202020204" pitchFamily="34" charset="0"/>
                        </a:rPr>
                        <a:t> 1.000.000 – 5.000.000 yıl</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200" b="1" i="0" u="none" strike="noStrike" cap="none" normalizeH="0" baseline="0" smtClean="0">
                          <a:ln>
                            <a:noFill/>
                          </a:ln>
                          <a:solidFill>
                            <a:schemeClr val="tx1"/>
                          </a:solidFill>
                          <a:effectLst/>
                          <a:latin typeface="Arial" panose="020B0604020202020204" pitchFamily="34" charset="0"/>
                        </a:rPr>
                        <a:t>Milyonlarca megatonluk TNT’ye eşdeğer enerjinin ortaya çıkacağı böyle bir çarpışmadan sonra oluşacak kraterin çapı 100 kilometreyi bulabilir. Bu çaptaki bir göktaşı Avusturalya kıtası büyüklüğünde bir alandaki tüm yapıları yerlebir edebilir. Oluşacak sarsıntı Richter ölçeği ile 9.5 büyüklüğündedir ve çarpışmanın etkisi tüm Dünya üzerinde hissedilir. Ozon tabakasında büyük hasar meydana gelir ve yerden yükselen tozlar iklimi küresel olarak değiştirir. Toz bulutlarının Güneş ışığını engellemesi ile Dünya’da bir buzul çağı başlayabilir. Böyle bir küresel felaket sonucunda pek çok canlı türü yokolabilir.</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675">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800" b="1" i="0" u="none" strike="noStrike" cap="none" normalizeH="0" baseline="0" smtClean="0">
                          <a:ln>
                            <a:noFill/>
                          </a:ln>
                          <a:solidFill>
                            <a:srgbClr val="330DD5"/>
                          </a:solidFill>
                          <a:effectLst>
                            <a:outerShdw blurRad="38100" dist="38100" dir="2700000" algn="tl">
                              <a:srgbClr val="000000"/>
                            </a:outerShdw>
                          </a:effectLst>
                          <a:latin typeface="Arial" panose="020B0604020202020204" pitchFamily="34" charset="0"/>
                          <a:cs typeface="Arial" panose="020B0604020202020204" pitchFamily="34" charset="0"/>
                        </a:rPr>
                        <a:t>≥ 5.000 m</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600" b="1" i="0" u="none" strike="noStrike" cap="none" normalizeH="0" baseline="0" smtClean="0">
                          <a:ln>
                            <a:noFill/>
                          </a:ln>
                          <a:solidFill>
                            <a:srgbClr val="FF0000"/>
                          </a:solidFill>
                          <a:effectLst/>
                          <a:latin typeface="Arial" panose="020B0604020202020204" pitchFamily="34" charset="0"/>
                        </a:rPr>
                        <a:t>&gt; 5.000.000 yıl</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tr-TR" altLang="tr-TR" sz="1200" b="1" i="0" u="none" strike="noStrike" cap="none" normalizeH="0" baseline="0" smtClean="0">
                          <a:ln>
                            <a:noFill/>
                          </a:ln>
                          <a:solidFill>
                            <a:schemeClr val="tx1"/>
                          </a:solidFill>
                          <a:effectLst/>
                          <a:latin typeface="Arial" panose="020B0604020202020204" pitchFamily="34" charset="0"/>
                        </a:rPr>
                        <a:t>Bu büyüklükte bir göktaşı çarpması Dünya üzerinde küresel bir felakete neden olur. Göktaşının çarptığı kıta tamamen yıkılırken, oluşacak kraterin büyüklüğü yüzlerce kilometreye ve açığa çıkan enerji yüz milyonlarca megaton TNT eşdeğerine ulaşabilir. Kalkan toz bulutları Dünya’nın uzun süreli bir karanlığa ve buzul çağına girmesine neden olur. Pekçok bitki ve canlı türü yokolur. Dinozorların yokolmasına neden olduğu düşünülen 17 km çapındaki göktaşı buna örnek verilebilir.</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Text Box 4"/>
          <p:cNvSpPr txBox="1">
            <a:spLocks noChangeArrowheads="1"/>
          </p:cNvSpPr>
          <p:nvPr/>
        </p:nvSpPr>
        <p:spPr bwMode="auto">
          <a:xfrm>
            <a:off x="0" y="549275"/>
            <a:ext cx="914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b="1" i="1">
                <a:solidFill>
                  <a:srgbClr val="100442"/>
                </a:solidFill>
                <a:effectLst>
                  <a:outerShdw blurRad="38100" dist="38100" dir="2700000" algn="tl">
                    <a:srgbClr val="000000"/>
                  </a:outerShdw>
                </a:effectLst>
              </a:rPr>
              <a:t>1995 yılında Profesör Richard P. Binzel, Dünya’ya göktaşı çarpma olasılıkları ve verebilecekleri zararlar üzerine bir ölçek yayınlamıştır. Torino ölçeği olarak bilinen bu değerlendirmeye göre;</a:t>
            </a:r>
          </a:p>
        </p:txBody>
      </p:sp>
      <p:pic>
        <p:nvPicPr>
          <p:cNvPr id="93211" name="Picture 27" descr="torin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1604963"/>
            <a:ext cx="7197725" cy="520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3708400" y="981075"/>
            <a:ext cx="5292725"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Buna karşılık, göktaşlarının çok azı ise atmosferde tamamen buharlaşmadan yeryüzüne ulaşabilmektedir. </a:t>
            </a:r>
          </a:p>
          <a:p>
            <a:pPr algn="ctr"/>
            <a:endParaRPr lang="tr-TR" altLang="tr-TR" b="1" i="1">
              <a:solidFill>
                <a:srgbClr val="100442"/>
              </a:solidFill>
              <a:effectLst>
                <a:outerShdw blurRad="38100" dist="38100" dir="2700000" algn="tl">
                  <a:srgbClr val="000000"/>
                </a:outerShdw>
              </a:effectLst>
            </a:endParaRPr>
          </a:p>
          <a:p>
            <a:pPr algn="ctr"/>
            <a:r>
              <a:rPr lang="tr-TR" altLang="tr-TR" b="1" i="1">
                <a:solidFill>
                  <a:srgbClr val="100442"/>
                </a:solidFill>
                <a:effectLst>
                  <a:outerShdw blurRad="38100" dist="38100" dir="2700000" algn="tl">
                    <a:srgbClr val="000000"/>
                  </a:outerShdw>
                </a:effectLst>
              </a:rPr>
              <a:t>Ancak yeryüzüne ulaşan “meteorit” genellikle bir toz zerresi kadar veya bir çakıl taşından biraz daha büyüktür.</a:t>
            </a:r>
          </a:p>
        </p:txBody>
      </p:sp>
      <p:pic>
        <p:nvPicPr>
          <p:cNvPr id="82948" name="Picture 4" descr="meteori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3357563"/>
            <a:ext cx="2879725" cy="2449512"/>
          </a:xfrm>
          <a:prstGeom prst="rect">
            <a:avLst/>
          </a:prstGeom>
          <a:noFill/>
          <a:extLst>
            <a:ext uri="{909E8E84-426E-40DD-AFC4-6F175D3DCCD1}">
              <a14:hiddenFill xmlns:a14="http://schemas.microsoft.com/office/drawing/2010/main">
                <a:solidFill>
                  <a:srgbClr val="FFFFFF"/>
                </a:solidFill>
              </a14:hiddenFill>
            </a:ext>
          </a:extLst>
        </p:spPr>
      </p:pic>
      <p:pic>
        <p:nvPicPr>
          <p:cNvPr id="82950" name="Picture 6" descr="https://upload.wikimedia.org/wikipedia/commons/thumb/f/f1/Oriented_Taza_Meteorite.jpg/220px-Oriented_Taza_Meteori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019" y="1346993"/>
            <a:ext cx="2095500" cy="1571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descr="torin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638" y="839788"/>
            <a:ext cx="7197725" cy="5629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3" descr="torin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1341438"/>
            <a:ext cx="7197725" cy="3944937"/>
          </a:xfrm>
          <a:prstGeom prst="rect">
            <a:avLst/>
          </a:prstGeom>
          <a:noFill/>
          <a:extLst>
            <a:ext uri="{909E8E84-426E-40DD-AFC4-6F175D3DCCD1}">
              <a14:hiddenFill xmlns:a14="http://schemas.microsoft.com/office/drawing/2010/main">
                <a:solidFill>
                  <a:srgbClr val="FFFFFF"/>
                </a:solidFill>
              </a14:hiddenFill>
            </a:ext>
          </a:extLst>
        </p:spPr>
      </p:pic>
      <p:sp>
        <p:nvSpPr>
          <p:cNvPr id="96260" name="Text Box 4"/>
          <p:cNvSpPr txBox="1">
            <a:spLocks noChangeArrowheads="1"/>
          </p:cNvSpPr>
          <p:nvPr/>
        </p:nvSpPr>
        <p:spPr bwMode="auto">
          <a:xfrm>
            <a:off x="5867400" y="5013325"/>
            <a:ext cx="2447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1000" b="1">
                <a:solidFill>
                  <a:schemeClr val="bg1"/>
                </a:solidFill>
              </a:rPr>
              <a:t>Tübitak Bilim ve Teknik’ten alınmıştır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635375" y="476250"/>
            <a:ext cx="55086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p:txBody>
      </p:sp>
      <p:sp>
        <p:nvSpPr>
          <p:cNvPr id="78853" name="Text Box 5"/>
          <p:cNvSpPr txBox="1">
            <a:spLocks noChangeArrowheads="1"/>
          </p:cNvSpPr>
          <p:nvPr/>
        </p:nvSpPr>
        <p:spPr bwMode="auto">
          <a:xfrm>
            <a:off x="0" y="1196975"/>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b="1" i="1">
                <a:solidFill>
                  <a:srgbClr val="100442"/>
                </a:solidFill>
                <a:effectLst>
                  <a:outerShdw blurRad="38100" dist="38100" dir="2700000" algn="tl">
                    <a:srgbClr val="000000"/>
                  </a:outerShdw>
                </a:effectLst>
              </a:rPr>
              <a:t>Bilimadamları bunun mümkün olduğunu düşünmekteler. </a:t>
            </a:r>
          </a:p>
        </p:txBody>
      </p:sp>
      <p:pic>
        <p:nvPicPr>
          <p:cNvPr id="78854"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16113"/>
            <a:ext cx="3168650" cy="2281237"/>
          </a:xfrm>
          <a:prstGeom prst="rect">
            <a:avLst/>
          </a:prstGeom>
          <a:noFill/>
          <a:extLst>
            <a:ext uri="{909E8E84-426E-40DD-AFC4-6F175D3DCCD1}">
              <a14:hiddenFill xmlns:a14="http://schemas.microsoft.com/office/drawing/2010/main">
                <a:solidFill>
                  <a:srgbClr val="FFFFFF"/>
                </a:solidFill>
              </a14:hiddenFill>
            </a:ext>
          </a:extLst>
        </p:spPr>
      </p:pic>
      <p:sp>
        <p:nvSpPr>
          <p:cNvPr id="78856" name="Text Box 8"/>
          <p:cNvSpPr txBox="1">
            <a:spLocks noChangeArrowheads="1"/>
          </p:cNvSpPr>
          <p:nvPr/>
        </p:nvSpPr>
        <p:spPr bwMode="auto">
          <a:xfrm>
            <a:off x="107950" y="54927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CC3300"/>
                </a:solidFill>
                <a:effectLst>
                  <a:outerShdw blurRad="38100" dist="38100" dir="2700000" algn="tl">
                    <a:srgbClr val="000000"/>
                  </a:outerShdw>
                </a:effectLst>
              </a:rPr>
              <a:t>Dünya’ya göktaşı çarpmasını önlemek mümkün mü?</a:t>
            </a:r>
          </a:p>
          <a:p>
            <a:pPr algn="just"/>
            <a:endParaRPr lang="tr-TR" altLang="tr-TR" b="1" i="1">
              <a:solidFill>
                <a:srgbClr val="100442"/>
              </a:solidFill>
              <a:effectLst>
                <a:outerShdw blurRad="38100" dist="38100" dir="2700000" algn="tl">
                  <a:srgbClr val="000000"/>
                </a:outerShdw>
              </a:effectLst>
            </a:endParaRPr>
          </a:p>
        </p:txBody>
      </p:sp>
      <p:sp>
        <p:nvSpPr>
          <p:cNvPr id="78857" name="Text Box 9"/>
          <p:cNvSpPr txBox="1">
            <a:spLocks noChangeArrowheads="1"/>
          </p:cNvSpPr>
          <p:nvPr/>
        </p:nvSpPr>
        <p:spPr bwMode="auto">
          <a:xfrm>
            <a:off x="0" y="4724400"/>
            <a:ext cx="8964613"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b="1" i="1">
                <a:solidFill>
                  <a:srgbClr val="100442"/>
                </a:solidFill>
                <a:effectLst>
                  <a:outerShdw blurRad="38100" dist="38100" dir="2700000" algn="tl">
                    <a:srgbClr val="000000"/>
                  </a:outerShdw>
                </a:effectLst>
              </a:rPr>
              <a:t>Peki bir NEO’nun Dünya’ya çarpması muhtemel bir yörüngede olduğu tesbit edilirse neler yapılabilir?</a:t>
            </a:r>
          </a:p>
          <a:p>
            <a:pPr algn="ctr">
              <a:spcBef>
                <a:spcPct val="50000"/>
              </a:spcBef>
            </a:pPr>
            <a:r>
              <a:rPr lang="tr-TR" altLang="tr-TR" b="1" i="1">
                <a:solidFill>
                  <a:srgbClr val="100442"/>
                </a:solidFill>
                <a:effectLst>
                  <a:outerShdw blurRad="38100" dist="38100" dir="2700000" algn="tl">
                    <a:srgbClr val="000000"/>
                  </a:outerShdw>
                </a:effectLst>
              </a:rPr>
              <a:t>ABD ve Rusya, Dünya’ya olası bir göktaşı çarpışmasını engellemek için çeşitli yöntemler üzerinde çalışmaktadırlar.</a:t>
            </a:r>
          </a:p>
        </p:txBody>
      </p:sp>
      <p:sp>
        <p:nvSpPr>
          <p:cNvPr id="78858" name="Text Box 10"/>
          <p:cNvSpPr txBox="1">
            <a:spLocks noChangeArrowheads="1"/>
          </p:cNvSpPr>
          <p:nvPr/>
        </p:nvSpPr>
        <p:spPr bwMode="auto">
          <a:xfrm>
            <a:off x="3492500" y="2133600"/>
            <a:ext cx="464343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b="1" i="1">
                <a:solidFill>
                  <a:srgbClr val="100442"/>
                </a:solidFill>
                <a:effectLst>
                  <a:outerShdw blurRad="38100" dist="38100" dir="2700000" algn="tl">
                    <a:srgbClr val="000000"/>
                  </a:outerShdw>
                </a:effectLst>
              </a:rPr>
              <a:t>“Spaceguard Foundation” yani Uzay Koruma Kuruluşu, 1996 yılından beri, Dünya’ya yakın cisimleri (NEO) araştırmakta, bunlardan Dünya’ya çarpma riski olanları belirleyerek incelemeye almaktadır.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3635375" y="476250"/>
            <a:ext cx="55086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a:p>
            <a:pPr algn="just"/>
            <a:endParaRPr lang="tr-TR" altLang="tr-TR" b="1" i="1">
              <a:solidFill>
                <a:srgbClr val="100442"/>
              </a:solidFill>
              <a:effectLst>
                <a:outerShdw blurRad="38100" dist="38100" dir="2700000" algn="tl">
                  <a:srgbClr val="000000"/>
                </a:outerShdw>
              </a:effectLst>
            </a:endParaRPr>
          </a:p>
        </p:txBody>
      </p:sp>
      <p:sp>
        <p:nvSpPr>
          <p:cNvPr id="79875" name="Text Box 3"/>
          <p:cNvSpPr txBox="1">
            <a:spLocks noChangeArrowheads="1"/>
          </p:cNvSpPr>
          <p:nvPr/>
        </p:nvSpPr>
        <p:spPr bwMode="auto">
          <a:xfrm>
            <a:off x="0" y="54927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b="1" i="1">
                <a:solidFill>
                  <a:srgbClr val="100442"/>
                </a:solidFill>
                <a:effectLst>
                  <a:outerShdw blurRad="38100" dist="38100" dir="2700000" algn="tl">
                    <a:srgbClr val="000000"/>
                  </a:outerShdw>
                </a:effectLst>
              </a:rPr>
              <a:t>Üzerinde çalışılan yöntem, gökcismini Yer atmosferine girmeden önce nükleer füzeler ile vurarak yörüngesini değiştirmektir.</a:t>
            </a:r>
          </a:p>
        </p:txBody>
      </p:sp>
      <p:pic>
        <p:nvPicPr>
          <p:cNvPr id="79878" name="Picture 6" descr="adsı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412875"/>
            <a:ext cx="5616575" cy="3817938"/>
          </a:xfrm>
          <a:prstGeom prst="rect">
            <a:avLst/>
          </a:prstGeom>
          <a:noFill/>
          <a:extLst>
            <a:ext uri="{909E8E84-426E-40DD-AFC4-6F175D3DCCD1}">
              <a14:hiddenFill xmlns:a14="http://schemas.microsoft.com/office/drawing/2010/main">
                <a:solidFill>
                  <a:srgbClr val="FFFFFF"/>
                </a:solidFill>
              </a14:hiddenFill>
            </a:ext>
          </a:extLst>
        </p:spPr>
      </p:pic>
      <p:sp>
        <p:nvSpPr>
          <p:cNvPr id="79879" name="Text Box 7"/>
          <p:cNvSpPr txBox="1">
            <a:spLocks noChangeArrowheads="1"/>
          </p:cNvSpPr>
          <p:nvPr/>
        </p:nvSpPr>
        <p:spPr bwMode="auto">
          <a:xfrm>
            <a:off x="107950" y="5254625"/>
            <a:ext cx="903605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b="1" i="1">
                <a:solidFill>
                  <a:srgbClr val="100442"/>
                </a:solidFill>
                <a:effectLst>
                  <a:outerShdw blurRad="38100" dist="38100" dir="2700000" algn="tl">
                    <a:srgbClr val="000000"/>
                  </a:outerShdw>
                </a:effectLst>
              </a:rPr>
              <a:t>Ancak bu o kadar da basit bir yöntem değildir. Göktaşı başarı ile vurulsa bile, vurulduktan sonra yörüngesini değiştirmeden Dünya’ya doğru hareket etmeye devam etmesi ya da birkaç parçaya ayrılarak Dünya’ya düşmesi ve daha geniş bir alana zarar vermesi gibi olasılıklar sözkonusudur. Bu nedenle bu konunun üzerinde daha çok çalışılması gerektiği açıktır.</a:t>
            </a:r>
          </a:p>
          <a:p>
            <a:pPr algn="just">
              <a:spcBef>
                <a:spcPct val="50000"/>
              </a:spcBef>
            </a:pPr>
            <a:endParaRPr lang="tr-TR" altLang="tr-TR" b="1" i="1">
              <a:solidFill>
                <a:srgbClr val="10044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07950" y="549275"/>
            <a:ext cx="8785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b="1" i="1">
                <a:solidFill>
                  <a:srgbClr val="100442"/>
                </a:solidFill>
                <a:effectLst>
                  <a:outerShdw blurRad="38100" dist="38100" dir="2700000" algn="tl">
                    <a:srgbClr val="000000"/>
                  </a:outerShdw>
                </a:effectLst>
              </a:rPr>
              <a:t>Ancak nadiren de olsa yeryüzüne ulaşan göktaşı bölgesel veya küresel felaketlere yol açabilecek kadar büyük olabilmektedir. </a:t>
            </a:r>
          </a:p>
        </p:txBody>
      </p:sp>
      <p:pic>
        <p:nvPicPr>
          <p:cNvPr id="83974" name="Picture 6" descr="meteor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84313"/>
            <a:ext cx="6985000" cy="523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0" y="549275"/>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sz="2000" b="1" i="1">
                <a:solidFill>
                  <a:srgbClr val="330DD5"/>
                </a:solidFill>
                <a:effectLst>
                  <a:outerShdw blurRad="38100" dist="38100" dir="2700000" algn="tl">
                    <a:srgbClr val="000000"/>
                  </a:outerShdw>
                </a:effectLst>
              </a:rPr>
              <a:t>Peki Dünya’mızı tehdit eden bu göktaşlarının kaynağı nedir? </a:t>
            </a:r>
          </a:p>
          <a:p>
            <a:pPr algn="just"/>
            <a:endParaRPr lang="tr-TR" altLang="tr-TR" sz="2000" b="1" i="1">
              <a:solidFill>
                <a:srgbClr val="330DD5"/>
              </a:solidFill>
              <a:effectLst>
                <a:outerShdw blurRad="38100" dist="38100" dir="2700000" algn="tl">
                  <a:srgbClr val="000000"/>
                </a:outerShdw>
              </a:effectLst>
            </a:endParaRPr>
          </a:p>
          <a:p>
            <a:pPr algn="ctr"/>
            <a:r>
              <a:rPr lang="tr-TR" altLang="tr-TR" sz="2000" b="1" i="1">
                <a:solidFill>
                  <a:srgbClr val="A50021"/>
                </a:solidFill>
                <a:effectLst>
                  <a:outerShdw blurRad="38100" dist="38100" dir="2700000" algn="tl">
                    <a:srgbClr val="000000"/>
                  </a:outerShdw>
                </a:effectLst>
              </a:rPr>
              <a:t>Asteroidler ve Kuyrukluyıldız Çekirdekleri...</a:t>
            </a:r>
          </a:p>
        </p:txBody>
      </p:sp>
      <p:pic>
        <p:nvPicPr>
          <p:cNvPr id="87047" name="Picture 7" descr="Namibie Hoba Meteorite 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204864"/>
            <a:ext cx="5541640" cy="36854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 Box 6"/>
          <p:cNvSpPr txBox="1">
            <a:spLocks noChangeArrowheads="1"/>
          </p:cNvSpPr>
          <p:nvPr/>
        </p:nvSpPr>
        <p:spPr bwMode="auto">
          <a:xfrm>
            <a:off x="0" y="620713"/>
            <a:ext cx="903605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000" b="1" i="1">
                <a:solidFill>
                  <a:srgbClr val="100442"/>
                </a:solidFill>
                <a:effectLst>
                  <a:outerShdw blurRad="38100" dist="38100" dir="2700000" algn="tl">
                    <a:srgbClr val="000000"/>
                  </a:outerShdw>
                </a:effectLst>
              </a:rPr>
              <a:t>Asteroidler, Güneş Sistemi'nin diğer üyeleriyle birlikte oluşmuş, irili ufaklı boyutlarda kayalık veya metalik yapıdaki cisimlerdir.</a:t>
            </a:r>
          </a:p>
          <a:p>
            <a:pPr algn="just">
              <a:spcBef>
                <a:spcPct val="50000"/>
              </a:spcBef>
            </a:pPr>
            <a:r>
              <a:rPr lang="tr-TR" altLang="tr-TR" sz="2000" b="1" i="1">
                <a:solidFill>
                  <a:srgbClr val="100442"/>
                </a:solidFill>
                <a:effectLst>
                  <a:outerShdw blurRad="38100" dist="38100" dir="2700000" algn="tl">
                    <a:srgbClr val="000000"/>
                  </a:outerShdw>
                </a:effectLst>
              </a:rPr>
              <a:t>Yapı itibariyle gezegenlere benzemekle birlikte onlardan çok daha küçük oldukları için Küçük Gezegenler olarak da adlandırılırlar.</a:t>
            </a:r>
          </a:p>
        </p:txBody>
      </p:sp>
      <p:pic>
        <p:nvPicPr>
          <p:cNvPr id="27661" name="Picture 13" descr="http://www.space.com/images/i/000/012/936/original/asteroid-lutetia-osiris-flyby-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2492896"/>
            <a:ext cx="3600000" cy="360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4932363" y="4005263"/>
            <a:ext cx="4211637"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b="1" i="1">
                <a:solidFill>
                  <a:srgbClr val="100442"/>
                </a:solidFill>
                <a:effectLst>
                  <a:outerShdw blurRad="38100" dist="38100" dir="2700000" algn="tl">
                    <a:srgbClr val="000000"/>
                  </a:outerShdw>
                </a:effectLst>
              </a:rPr>
              <a:t>En büyük asteroid olan Ceres, 900 kilometrelik çapıyla Ay'ın ancak 1/4'ü büyüklüktedir.</a:t>
            </a:r>
          </a:p>
          <a:p>
            <a:pPr algn="ctr">
              <a:spcBef>
                <a:spcPct val="50000"/>
              </a:spcBef>
            </a:pPr>
            <a:r>
              <a:rPr lang="tr-TR" altLang="tr-TR" b="1" i="1">
                <a:solidFill>
                  <a:srgbClr val="100442"/>
                </a:solidFill>
                <a:effectLst>
                  <a:outerShdw blurRad="38100" dist="38100" dir="2700000" algn="tl">
                    <a:srgbClr val="000000"/>
                  </a:outerShdw>
                </a:effectLst>
              </a:rPr>
              <a:t>Küreye yakın bir şekle sahip olan Ceres, kayalık bir çekirdek ve buzdan oluşmuş bir manto ile onu saran tozlu kabuktan oluşmuştur. Ortalama yoğunluğu 2 gr/cm3 civarındadır.</a:t>
            </a:r>
          </a:p>
        </p:txBody>
      </p:sp>
      <p:pic>
        <p:nvPicPr>
          <p:cNvPr id="35846" name="Picture 6" descr="ce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4932363" cy="3797300"/>
          </a:xfrm>
          <a:prstGeom prst="rect">
            <a:avLst/>
          </a:prstGeom>
          <a:noFill/>
          <a:extLst>
            <a:ext uri="{909E8E84-426E-40DD-AFC4-6F175D3DCCD1}">
              <a14:hiddenFill xmlns:a14="http://schemas.microsoft.com/office/drawing/2010/main">
                <a:solidFill>
                  <a:srgbClr val="FFFFFF"/>
                </a:solidFill>
              </a14:hiddenFill>
            </a:ext>
          </a:extLst>
        </p:spPr>
      </p:pic>
      <p:sp>
        <p:nvSpPr>
          <p:cNvPr id="35847" name="Line 7"/>
          <p:cNvSpPr>
            <a:spLocks noChangeShapeType="1"/>
          </p:cNvSpPr>
          <p:nvPr/>
        </p:nvSpPr>
        <p:spPr bwMode="auto">
          <a:xfrm>
            <a:off x="4284663" y="2565400"/>
            <a:ext cx="1871662" cy="0"/>
          </a:xfrm>
          <a:prstGeom prst="line">
            <a:avLst/>
          </a:prstGeom>
          <a:noFill/>
          <a:ln w="38100">
            <a:solidFill>
              <a:srgbClr val="FF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5848" name="Text Box 8"/>
          <p:cNvSpPr txBox="1">
            <a:spLocks noChangeArrowheads="1"/>
          </p:cNvSpPr>
          <p:nvPr/>
        </p:nvSpPr>
        <p:spPr bwMode="auto">
          <a:xfrm>
            <a:off x="6227763" y="2276475"/>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b="1" i="1">
                <a:solidFill>
                  <a:srgbClr val="FF0000"/>
                </a:solidFill>
                <a:effectLst>
                  <a:outerShdw blurRad="38100" dist="38100" dir="2700000" algn="tl">
                    <a:srgbClr val="000000"/>
                  </a:outerShdw>
                </a:effectLst>
                <a:latin typeface="Times New Roman" panose="02020603050405020304" pitchFamily="18" charset="0"/>
              </a:rPr>
              <a:t>Ay</a:t>
            </a:r>
          </a:p>
        </p:txBody>
      </p:sp>
      <p:sp>
        <p:nvSpPr>
          <p:cNvPr id="35849" name="Text Box 9"/>
          <p:cNvSpPr txBox="1">
            <a:spLocks noChangeArrowheads="1"/>
          </p:cNvSpPr>
          <p:nvPr/>
        </p:nvSpPr>
        <p:spPr bwMode="auto">
          <a:xfrm>
            <a:off x="107950" y="5229225"/>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b="1" i="1">
                <a:solidFill>
                  <a:srgbClr val="FF0000"/>
                </a:solidFill>
                <a:effectLst>
                  <a:outerShdw blurRad="38100" dist="38100" dir="2700000" algn="tl">
                    <a:srgbClr val="000000"/>
                  </a:outerShdw>
                </a:effectLst>
                <a:latin typeface="Times New Roman" panose="02020603050405020304" pitchFamily="18" charset="0"/>
              </a:rPr>
              <a:t>Ceres</a:t>
            </a:r>
          </a:p>
        </p:txBody>
      </p:sp>
      <p:sp>
        <p:nvSpPr>
          <p:cNvPr id="35850" name="Line 10"/>
          <p:cNvSpPr>
            <a:spLocks noChangeShapeType="1"/>
          </p:cNvSpPr>
          <p:nvPr/>
        </p:nvSpPr>
        <p:spPr bwMode="auto">
          <a:xfrm rot="5400000">
            <a:off x="72232" y="4617244"/>
            <a:ext cx="1223962" cy="0"/>
          </a:xfrm>
          <a:prstGeom prst="line">
            <a:avLst/>
          </a:prstGeom>
          <a:noFill/>
          <a:ln w="38100">
            <a:solidFill>
              <a:srgbClr val="FF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620713"/>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000" b="1" i="1">
                <a:effectLst>
                  <a:outerShdw blurRad="38100" dist="38100" dir="2700000" algn="tl">
                    <a:srgbClr val="FFFFFF"/>
                  </a:outerShdw>
                </a:effectLst>
              </a:rPr>
              <a:t>Yalnızca az sayıdaki büyük asteroidler küresel şekle sahipken, diğerleri gezegenden çok birer kaya parçasına benzerler.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Clouds</Template>
  <TotalTime>1152</TotalTime>
  <Words>2626</Words>
  <Application>Microsoft Office PowerPoint</Application>
  <PresentationFormat>On-screen Show (4:3)</PresentationFormat>
  <Paragraphs>210</Paragraphs>
  <Slides>43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Times New Roman</vt:lpstr>
      <vt:lpstr>Wingdings</vt:lpstr>
      <vt:lpstr>Verdana</vt:lpstr>
      <vt:lpstr>Arial Black</vt:lpstr>
      <vt:lpstr>Monotype Corsiva</vt:lpstr>
      <vt:lpstr>Tahoma</vt:lpstr>
      <vt:lpstr>Pixel</vt:lpstr>
      <vt:lpstr>DÜNYA’YA POTANSİYEL OLARAK ÇARPMA TEHLİKESİ OLAN GÖK CİSİMLERİ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aüff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DÜNYA’YA POTANSİYEL ÇARPMA TEHLİKESİ OLAN GÖK CİSİMLERİ</dc:title>
  <dc:creator>astro-214</dc:creator>
  <cp:lastModifiedBy>unicorn</cp:lastModifiedBy>
  <cp:revision>110</cp:revision>
  <dcterms:created xsi:type="dcterms:W3CDTF">2007-05-28T07:30:07Z</dcterms:created>
  <dcterms:modified xsi:type="dcterms:W3CDTF">2018-04-01T14:38:23Z</dcterms:modified>
</cp:coreProperties>
</file>