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tiff" ContentType="image/tif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1"/>
  </p:notesMasterIdLst>
  <p:sldIdLst>
    <p:sldId id="266" r:id="rId2"/>
    <p:sldId id="269" r:id="rId3"/>
    <p:sldId id="270" r:id="rId4"/>
    <p:sldId id="460" r:id="rId5"/>
    <p:sldId id="302" r:id="rId6"/>
    <p:sldId id="305" r:id="rId7"/>
    <p:sldId id="307" r:id="rId8"/>
    <p:sldId id="308" r:id="rId9"/>
    <p:sldId id="310" r:id="rId10"/>
    <p:sldId id="311" r:id="rId11"/>
    <p:sldId id="312" r:id="rId12"/>
    <p:sldId id="313" r:id="rId13"/>
    <p:sldId id="314" r:id="rId14"/>
    <p:sldId id="315" r:id="rId15"/>
    <p:sldId id="341" r:id="rId16"/>
    <p:sldId id="342" r:id="rId17"/>
    <p:sldId id="461" r:id="rId18"/>
    <p:sldId id="343" r:id="rId19"/>
    <p:sldId id="279" r:id="rId20"/>
    <p:sldId id="420" r:id="rId21"/>
    <p:sldId id="421" r:id="rId22"/>
    <p:sldId id="317" r:id="rId23"/>
    <p:sldId id="281" r:id="rId24"/>
    <p:sldId id="268" r:id="rId25"/>
    <p:sldId id="362" r:id="rId26"/>
    <p:sldId id="424" r:id="rId27"/>
    <p:sldId id="282" r:id="rId28"/>
    <p:sldId id="425" r:id="rId29"/>
    <p:sldId id="272" r:id="rId30"/>
    <p:sldId id="289" r:id="rId31"/>
    <p:sldId id="275" r:id="rId32"/>
    <p:sldId id="462" r:id="rId33"/>
    <p:sldId id="316" r:id="rId34"/>
    <p:sldId id="286" r:id="rId35"/>
    <p:sldId id="287" r:id="rId36"/>
    <p:sldId id="273" r:id="rId37"/>
    <p:sldId id="290" r:id="rId38"/>
    <p:sldId id="293" r:id="rId39"/>
    <p:sldId id="426" r:id="rId40"/>
    <p:sldId id="427" r:id="rId41"/>
    <p:sldId id="428" r:id="rId42"/>
    <p:sldId id="429" r:id="rId43"/>
    <p:sldId id="345" r:id="rId44"/>
    <p:sldId id="325" r:id="rId45"/>
    <p:sldId id="350" r:id="rId46"/>
    <p:sldId id="351" r:id="rId47"/>
    <p:sldId id="352" r:id="rId48"/>
    <p:sldId id="430" r:id="rId49"/>
    <p:sldId id="354" r:id="rId50"/>
    <p:sldId id="413" r:id="rId51"/>
    <p:sldId id="355" r:id="rId52"/>
    <p:sldId id="357" r:id="rId53"/>
    <p:sldId id="361" r:id="rId54"/>
    <p:sldId id="358" r:id="rId55"/>
    <p:sldId id="456" r:id="rId56"/>
    <p:sldId id="360" r:id="rId57"/>
    <p:sldId id="457" r:id="rId58"/>
    <p:sldId id="331" r:id="rId59"/>
    <p:sldId id="364" r:id="rId60"/>
    <p:sldId id="332" r:id="rId61"/>
    <p:sldId id="432" r:id="rId62"/>
    <p:sldId id="368" r:id="rId63"/>
    <p:sldId id="369" r:id="rId64"/>
    <p:sldId id="370" r:id="rId65"/>
    <p:sldId id="371" r:id="rId66"/>
    <p:sldId id="367" r:id="rId67"/>
    <p:sldId id="373" r:id="rId68"/>
    <p:sldId id="374" r:id="rId69"/>
    <p:sldId id="335" r:id="rId70"/>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05" autoAdjust="0"/>
    <p:restoredTop sz="94690"/>
  </p:normalViewPr>
  <p:slideViewPr>
    <p:cSldViewPr>
      <p:cViewPr varScale="1">
        <p:scale>
          <a:sx n="106" d="100"/>
          <a:sy n="106" d="100"/>
        </p:scale>
        <p:origin x="-1680"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78CF55-4E27-4C25-A288-817D1E05B648}" type="datetimeFigureOut">
              <a:rPr lang="tr-TR" smtClean="0"/>
              <a:pPr/>
              <a:t>25.11.2020</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910D8B-C0A9-4EFD-8A05-5E8C3652CFBC}"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b="1" dirty="0"/>
          </a:p>
        </p:txBody>
      </p:sp>
      <p:sp>
        <p:nvSpPr>
          <p:cNvPr id="4" name="3 Slayt Numarası Yer Tutucusu"/>
          <p:cNvSpPr>
            <a:spLocks noGrp="1"/>
          </p:cNvSpPr>
          <p:nvPr>
            <p:ph type="sldNum" sz="quarter" idx="10"/>
          </p:nvPr>
        </p:nvSpPr>
        <p:spPr/>
        <p:txBody>
          <a:bodyPr/>
          <a:lstStyle/>
          <a:p>
            <a:fld id="{68910D8B-C0A9-4EFD-8A05-5E8C3652CFBC}" type="slidenum">
              <a:rPr lang="tr-TR" smtClean="0"/>
              <a:pPr/>
              <a:t>68</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a:t>Asıl başlık stili için tıklatın</a:t>
            </a: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fld id="{EC969261-E317-4BC8-928F-47519920BFEE}" type="datetimeFigureOut">
              <a:rPr lang="tr-TR" smtClean="0"/>
              <a:pPr/>
              <a:t>25.11.2020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A7477956-26C4-4236-BAC7-85469D839C99}"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EC969261-E317-4BC8-928F-47519920BFEE}" type="datetimeFigureOut">
              <a:rPr lang="tr-TR" smtClean="0"/>
              <a:pPr/>
              <a:t>25.11.2020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A7477956-26C4-4236-BAC7-85469D839C99}"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EC969261-E317-4BC8-928F-47519920BFEE}" type="datetimeFigureOut">
              <a:rPr lang="tr-TR" smtClean="0"/>
              <a:pPr/>
              <a:t>25.11.2020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A7477956-26C4-4236-BAC7-85469D839C99}"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EC969261-E317-4BC8-928F-47519920BFEE}" type="datetimeFigureOut">
              <a:rPr lang="tr-TR" smtClean="0"/>
              <a:pPr/>
              <a:t>25.11.2020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A7477956-26C4-4236-BAC7-85469D839C99}"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fld id="{EC969261-E317-4BC8-928F-47519920BFEE}" type="datetimeFigureOut">
              <a:rPr lang="tr-TR" smtClean="0"/>
              <a:pPr/>
              <a:t>25.11.2020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A7477956-26C4-4236-BAC7-85469D839C99}"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fld id="{EC969261-E317-4BC8-928F-47519920BFEE}" type="datetimeFigureOut">
              <a:rPr lang="tr-TR" smtClean="0"/>
              <a:pPr/>
              <a:t>25.11.2020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A7477956-26C4-4236-BAC7-85469D839C99}"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fld id="{EC969261-E317-4BC8-928F-47519920BFEE}" type="datetimeFigureOut">
              <a:rPr lang="tr-TR" smtClean="0"/>
              <a:pPr/>
              <a:t>25.11.2020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A7477956-26C4-4236-BAC7-85469D839C99}"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fld id="{EC969261-E317-4BC8-928F-47519920BFEE}" type="datetimeFigureOut">
              <a:rPr lang="tr-TR" smtClean="0"/>
              <a:pPr/>
              <a:t>25.11.2020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A7477956-26C4-4236-BAC7-85469D839C99}"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EC969261-E317-4BC8-928F-47519920BFEE}" type="datetimeFigureOut">
              <a:rPr lang="tr-TR" smtClean="0"/>
              <a:pPr/>
              <a:t>25.11.2020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A7477956-26C4-4236-BAC7-85469D839C99}"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EC969261-E317-4BC8-928F-47519920BFEE}" type="datetimeFigureOut">
              <a:rPr lang="tr-TR" smtClean="0"/>
              <a:pPr/>
              <a:t>25.11.2020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A7477956-26C4-4236-BAC7-85469D839C99}"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EC969261-E317-4BC8-928F-47519920BFEE}" type="datetimeFigureOut">
              <a:rPr lang="tr-TR" smtClean="0"/>
              <a:pPr/>
              <a:t>25.11.2020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A7477956-26C4-4236-BAC7-85469D839C99}"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69261-E317-4BC8-928F-47519920BFEE}" type="datetimeFigureOut">
              <a:rPr lang="tr-TR" smtClean="0"/>
              <a:pPr/>
              <a:t>25.11.2020</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477956-26C4-4236-BAC7-85469D839C99}"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ncbi.nlm.nih.gov/pubmed/?term=Wei%20FF%5bAuthor%5d&amp;cauthor=true&amp;cauthor_uid=29700488" TargetMode="External"/><Relationship Id="rId7" Type="http://schemas.openxmlformats.org/officeDocument/2006/relationships/hyperlink" Target="https://www.ncbi.nlm.nih.gov/pubmed/29700488" TargetMode="External"/><Relationship Id="rId2" Type="http://schemas.openxmlformats.org/officeDocument/2006/relationships/image" Target="../media/image16.tiff"/><Relationship Id="rId1" Type="http://schemas.openxmlformats.org/officeDocument/2006/relationships/slideLayout" Target="../slideLayouts/slideLayout2.xml"/><Relationship Id="rId6" Type="http://schemas.openxmlformats.org/officeDocument/2006/relationships/hyperlink" Target="https://www.ncbi.nlm.nih.gov/pubmed/?term=Staessen%20JA%5bAuthor%5d&amp;cauthor=true&amp;cauthor_uid=29700488" TargetMode="External"/><Relationship Id="rId5" Type="http://schemas.openxmlformats.org/officeDocument/2006/relationships/hyperlink" Target="https://www.ncbi.nlm.nih.gov/pubmed/?term=Huang%20QF%5bAuthor%5d&amp;cauthor=true&amp;cauthor_uid=29700488" TargetMode="External"/><Relationship Id="rId4" Type="http://schemas.openxmlformats.org/officeDocument/2006/relationships/hyperlink" Target="https://www.ncbi.nlm.nih.gov/pubmed/?term=Zhang%20ZY%5bAuthor%5d&amp;cauthor=true&amp;cauthor_uid=29700488"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ncbi.nlm.nih.gov/pubmed/?term=Wei%20FF%5bAuthor%5d&amp;cauthor=true&amp;cauthor_uid=29700488" TargetMode="External"/><Relationship Id="rId7" Type="http://schemas.openxmlformats.org/officeDocument/2006/relationships/hyperlink" Target="https://www.ncbi.nlm.nih.gov/pubmed/29700488" TargetMode="External"/><Relationship Id="rId2" Type="http://schemas.openxmlformats.org/officeDocument/2006/relationships/image" Target="../media/image20.tiff"/><Relationship Id="rId1" Type="http://schemas.openxmlformats.org/officeDocument/2006/relationships/slideLayout" Target="../slideLayouts/slideLayout2.xml"/><Relationship Id="rId6" Type="http://schemas.openxmlformats.org/officeDocument/2006/relationships/hyperlink" Target="https://www.ncbi.nlm.nih.gov/pubmed/?term=Staessen%20JA%5bAuthor%5d&amp;cauthor=true&amp;cauthor_uid=29700488" TargetMode="External"/><Relationship Id="rId5" Type="http://schemas.openxmlformats.org/officeDocument/2006/relationships/hyperlink" Target="https://www.ncbi.nlm.nih.gov/pubmed/?term=Huang%20QF%5bAuthor%5d&amp;cauthor=true&amp;cauthor_uid=29700488" TargetMode="External"/><Relationship Id="rId4" Type="http://schemas.openxmlformats.org/officeDocument/2006/relationships/hyperlink" Target="https://www.ncbi.nlm.nih.gov/pubmed/?term=Zhang%20ZY%5bAuthor%5d&amp;cauthor=true&amp;cauthor_uid=29700488"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image" Target="../media/image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4725144"/>
            <a:ext cx="8136904" cy="1152128"/>
          </a:xfrm>
        </p:spPr>
        <p:txBody>
          <a:bodyPr>
            <a:noAutofit/>
          </a:bodyPr>
          <a:lstStyle/>
          <a:p>
            <a:r>
              <a:rPr lang="tr-TR" sz="5400" dirty="0">
                <a:solidFill>
                  <a:srgbClr val="FF0000"/>
                </a:solidFill>
              </a:rPr>
              <a:t>ANTIHYPERTENSIVE DRUGS</a:t>
            </a:r>
          </a:p>
        </p:txBody>
      </p:sp>
      <p:sp>
        <p:nvSpPr>
          <p:cNvPr id="3" name="2 İçerik Yer Tutucusu"/>
          <p:cNvSpPr>
            <a:spLocks noGrp="1"/>
          </p:cNvSpPr>
          <p:nvPr>
            <p:ph idx="1"/>
          </p:nvPr>
        </p:nvSpPr>
        <p:spPr>
          <a:xfrm>
            <a:off x="6720880" y="6325345"/>
            <a:ext cx="2423120" cy="532655"/>
          </a:xfrm>
        </p:spPr>
        <p:txBody>
          <a:bodyPr>
            <a:normAutofit/>
          </a:bodyPr>
          <a:lstStyle/>
          <a:p>
            <a:pPr>
              <a:buNone/>
            </a:pPr>
            <a:r>
              <a:rPr lang="tr-TR" sz="1800" dirty="0"/>
              <a:t>Ebru Arioglu </a:t>
            </a:r>
            <a:r>
              <a:rPr lang="tr-TR" sz="1800" dirty="0" err="1"/>
              <a:t>Inan</a:t>
            </a:r>
            <a:r>
              <a:rPr lang="tr-TR" sz="1800" dirty="0"/>
              <a:t>, </a:t>
            </a:r>
            <a:r>
              <a:rPr lang="tr-TR" sz="1800" dirty="0" err="1"/>
              <a:t>PhD</a:t>
            </a:r>
            <a:endParaRPr lang="tr-TR" sz="1800" dirty="0"/>
          </a:p>
        </p:txBody>
      </p:sp>
      <p:sp>
        <p:nvSpPr>
          <p:cNvPr id="3074" name="AutoShape 2" descr="hypertension ile ilgili gÃ¶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67938" name="AutoShape 2" descr="hypertension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23528" y="260648"/>
            <a:ext cx="8229600" cy="4525963"/>
          </a:xfrm>
        </p:spPr>
        <p:txBody>
          <a:bodyPr/>
          <a:lstStyle/>
          <a:p>
            <a:pPr>
              <a:buNone/>
            </a:pPr>
            <a:r>
              <a:rPr lang="tr-TR" dirty="0" err="1">
                <a:solidFill>
                  <a:srgbClr val="00B050"/>
                </a:solidFill>
              </a:rPr>
              <a:t>Stroke</a:t>
            </a:r>
            <a:r>
              <a:rPr lang="tr-TR" dirty="0">
                <a:solidFill>
                  <a:srgbClr val="00B050"/>
                </a:solidFill>
              </a:rPr>
              <a:t> </a:t>
            </a:r>
            <a:r>
              <a:rPr lang="tr-TR" dirty="0" err="1">
                <a:solidFill>
                  <a:srgbClr val="00B050"/>
                </a:solidFill>
              </a:rPr>
              <a:t>volume</a:t>
            </a:r>
            <a:r>
              <a:rPr lang="tr-TR" dirty="0">
                <a:solidFill>
                  <a:srgbClr val="00B050"/>
                </a:solidFill>
              </a:rPr>
              <a:t> (SV): </a:t>
            </a:r>
            <a:r>
              <a:rPr lang="tr-TR" dirty="0" err="1"/>
              <a:t>Blood</a:t>
            </a:r>
            <a:r>
              <a:rPr lang="tr-TR" dirty="0"/>
              <a:t> </a:t>
            </a:r>
            <a:r>
              <a:rPr lang="tr-TR" dirty="0" err="1"/>
              <a:t>volume</a:t>
            </a:r>
            <a:r>
              <a:rPr lang="tr-TR" dirty="0"/>
              <a:t> </a:t>
            </a:r>
            <a:r>
              <a:rPr lang="tr-TR" dirty="0" err="1"/>
              <a:t>ejected</a:t>
            </a:r>
            <a:r>
              <a:rPr lang="tr-TR" dirty="0"/>
              <a:t> </a:t>
            </a:r>
            <a:r>
              <a:rPr lang="tr-TR" dirty="0" err="1"/>
              <a:t>from</a:t>
            </a:r>
            <a:r>
              <a:rPr lang="tr-TR" dirty="0"/>
              <a:t> </a:t>
            </a:r>
            <a:r>
              <a:rPr lang="tr-TR" dirty="0" err="1"/>
              <a:t>ventricles</a:t>
            </a:r>
            <a:r>
              <a:rPr lang="tr-TR" dirty="0"/>
              <a:t> </a:t>
            </a:r>
            <a:r>
              <a:rPr lang="tr-TR" dirty="0" err="1"/>
              <a:t>during</a:t>
            </a:r>
            <a:r>
              <a:rPr lang="tr-TR" dirty="0"/>
              <a:t> </a:t>
            </a:r>
            <a:r>
              <a:rPr lang="tr-TR" dirty="0" err="1"/>
              <a:t>systole</a:t>
            </a:r>
            <a:endParaRPr lang="tr-TR" dirty="0"/>
          </a:p>
          <a:p>
            <a:pPr>
              <a:buNone/>
            </a:pPr>
            <a:r>
              <a:rPr lang="tr-TR" dirty="0" err="1">
                <a:solidFill>
                  <a:srgbClr val="00B050"/>
                </a:solidFill>
              </a:rPr>
              <a:t>End</a:t>
            </a:r>
            <a:r>
              <a:rPr lang="tr-TR" dirty="0">
                <a:solidFill>
                  <a:srgbClr val="00B050"/>
                </a:solidFill>
              </a:rPr>
              <a:t> </a:t>
            </a:r>
            <a:r>
              <a:rPr lang="tr-TR" dirty="0" err="1">
                <a:solidFill>
                  <a:srgbClr val="00B050"/>
                </a:solidFill>
              </a:rPr>
              <a:t>diastolic</a:t>
            </a:r>
            <a:r>
              <a:rPr lang="tr-TR" dirty="0">
                <a:solidFill>
                  <a:srgbClr val="00B050"/>
                </a:solidFill>
              </a:rPr>
              <a:t> </a:t>
            </a:r>
            <a:r>
              <a:rPr lang="tr-TR" dirty="0" err="1">
                <a:solidFill>
                  <a:srgbClr val="00B050"/>
                </a:solidFill>
              </a:rPr>
              <a:t>volume</a:t>
            </a:r>
            <a:r>
              <a:rPr lang="tr-TR" dirty="0">
                <a:solidFill>
                  <a:srgbClr val="00B050"/>
                </a:solidFill>
              </a:rPr>
              <a:t> (EDV): </a:t>
            </a:r>
            <a:r>
              <a:rPr lang="tr-TR" dirty="0" err="1"/>
              <a:t>Ventricular</a:t>
            </a:r>
            <a:r>
              <a:rPr lang="tr-TR" dirty="0"/>
              <a:t> </a:t>
            </a:r>
            <a:r>
              <a:rPr lang="tr-TR" dirty="0" err="1"/>
              <a:t>blood</a:t>
            </a:r>
            <a:r>
              <a:rPr lang="tr-TR" dirty="0"/>
              <a:t> </a:t>
            </a:r>
            <a:r>
              <a:rPr lang="tr-TR" dirty="0" err="1"/>
              <a:t>volume</a:t>
            </a:r>
            <a:r>
              <a:rPr lang="tr-TR" dirty="0"/>
              <a:t> </a:t>
            </a:r>
            <a:r>
              <a:rPr lang="tr-TR" dirty="0" err="1"/>
              <a:t>after</a:t>
            </a:r>
            <a:r>
              <a:rPr lang="tr-TR" dirty="0"/>
              <a:t> </a:t>
            </a:r>
            <a:r>
              <a:rPr lang="tr-TR" dirty="0" err="1"/>
              <a:t>diastole</a:t>
            </a:r>
            <a:endParaRPr lang="tr-TR" dirty="0"/>
          </a:p>
          <a:p>
            <a:pPr>
              <a:buNone/>
            </a:pPr>
            <a:r>
              <a:rPr lang="tr-TR" dirty="0" err="1">
                <a:solidFill>
                  <a:srgbClr val="00B050"/>
                </a:solidFill>
              </a:rPr>
              <a:t>End</a:t>
            </a:r>
            <a:r>
              <a:rPr lang="tr-TR" dirty="0">
                <a:solidFill>
                  <a:srgbClr val="00B050"/>
                </a:solidFill>
              </a:rPr>
              <a:t> </a:t>
            </a:r>
            <a:r>
              <a:rPr lang="tr-TR" dirty="0" err="1">
                <a:solidFill>
                  <a:srgbClr val="00B050"/>
                </a:solidFill>
              </a:rPr>
              <a:t>systolic</a:t>
            </a:r>
            <a:r>
              <a:rPr lang="tr-TR" dirty="0">
                <a:solidFill>
                  <a:srgbClr val="00B050"/>
                </a:solidFill>
              </a:rPr>
              <a:t> </a:t>
            </a:r>
            <a:r>
              <a:rPr lang="tr-TR" dirty="0" err="1">
                <a:solidFill>
                  <a:srgbClr val="00B050"/>
                </a:solidFill>
              </a:rPr>
              <a:t>volume</a:t>
            </a:r>
            <a:r>
              <a:rPr lang="tr-TR" dirty="0">
                <a:solidFill>
                  <a:srgbClr val="00B050"/>
                </a:solidFill>
              </a:rPr>
              <a:t> (ESV):</a:t>
            </a:r>
            <a:r>
              <a:rPr lang="tr-TR" dirty="0"/>
              <a:t> </a:t>
            </a:r>
            <a:r>
              <a:rPr lang="tr-TR" dirty="0" err="1"/>
              <a:t>Ventricular</a:t>
            </a:r>
            <a:r>
              <a:rPr lang="tr-TR" dirty="0"/>
              <a:t> </a:t>
            </a:r>
            <a:r>
              <a:rPr lang="tr-TR" dirty="0" err="1"/>
              <a:t>blood</a:t>
            </a:r>
            <a:r>
              <a:rPr lang="tr-TR" dirty="0"/>
              <a:t> </a:t>
            </a:r>
            <a:r>
              <a:rPr lang="tr-TR" dirty="0" err="1"/>
              <a:t>volume</a:t>
            </a:r>
            <a:r>
              <a:rPr lang="tr-TR" dirty="0"/>
              <a:t> </a:t>
            </a:r>
            <a:r>
              <a:rPr lang="tr-TR" dirty="0" err="1"/>
              <a:t>after</a:t>
            </a:r>
            <a:r>
              <a:rPr lang="tr-TR" dirty="0"/>
              <a:t> </a:t>
            </a:r>
            <a:r>
              <a:rPr lang="tr-TR" dirty="0" err="1"/>
              <a:t>ejection</a:t>
            </a:r>
            <a:r>
              <a:rPr lang="tr-TR" dirty="0"/>
              <a:t>  </a:t>
            </a:r>
          </a:p>
          <a:p>
            <a:endParaRPr lang="tr-TR" dirty="0"/>
          </a:p>
        </p:txBody>
      </p:sp>
      <p:sp>
        <p:nvSpPr>
          <p:cNvPr id="4" name="3 Dikdörtgen"/>
          <p:cNvSpPr/>
          <p:nvPr/>
        </p:nvSpPr>
        <p:spPr>
          <a:xfrm>
            <a:off x="3000364" y="4357694"/>
            <a:ext cx="3214710" cy="1214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SV= EDV-ESV</a:t>
            </a:r>
          </a:p>
        </p:txBody>
      </p:sp>
      <p:sp>
        <p:nvSpPr>
          <p:cNvPr id="5" name="4 Dikdörtgen"/>
          <p:cNvSpPr/>
          <p:nvPr/>
        </p:nvSpPr>
        <p:spPr>
          <a:xfrm>
            <a:off x="3714744" y="5786454"/>
            <a:ext cx="2066591" cy="461665"/>
          </a:xfrm>
          <a:prstGeom prst="rect">
            <a:avLst/>
          </a:prstGeom>
        </p:spPr>
        <p:txBody>
          <a:bodyPr wrap="none">
            <a:spAutoFit/>
          </a:bodyPr>
          <a:lstStyle/>
          <a:p>
            <a:pPr>
              <a:buNone/>
            </a:pPr>
            <a:r>
              <a:rPr lang="tr-TR" dirty="0">
                <a:latin typeface="Calibri" pitchFamily="34" charset="0"/>
                <a:cs typeface="Calibri" pitchFamily="34" charset="0"/>
              </a:rPr>
              <a:t>(70=135-65ml)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İçerik Yer Tutucusu"/>
          <p:cNvSpPr>
            <a:spLocks noGrp="1"/>
          </p:cNvSpPr>
          <p:nvPr>
            <p:ph idx="1"/>
          </p:nvPr>
        </p:nvSpPr>
        <p:spPr/>
        <p:txBody>
          <a:bodyPr>
            <a:normAutofit/>
          </a:bodyPr>
          <a:lstStyle/>
          <a:p>
            <a:pPr marL="0" indent="0">
              <a:buNone/>
            </a:pPr>
            <a:r>
              <a:rPr lang="tr-TR" u="sng" dirty="0" err="1">
                <a:latin typeface="Calibri" pitchFamily="34" charset="0"/>
                <a:cs typeface="Calibri" pitchFamily="34" charset="0"/>
              </a:rPr>
              <a:t>Cardiac</a:t>
            </a:r>
            <a:r>
              <a:rPr lang="tr-TR" u="sng" dirty="0">
                <a:latin typeface="Calibri" pitchFamily="34" charset="0"/>
                <a:cs typeface="Calibri" pitchFamily="34" charset="0"/>
              </a:rPr>
              <a:t> </a:t>
            </a:r>
            <a:r>
              <a:rPr lang="tr-TR" u="sng" dirty="0" err="1">
                <a:latin typeface="Calibri" pitchFamily="34" charset="0"/>
                <a:cs typeface="Calibri" pitchFamily="34" charset="0"/>
              </a:rPr>
              <a:t>Output</a:t>
            </a:r>
            <a:r>
              <a:rPr lang="tr-TR" dirty="0">
                <a:latin typeface="Calibri" pitchFamily="34" charset="0"/>
                <a:cs typeface="Calibri" pitchFamily="34" charset="0"/>
              </a:rPr>
              <a:t>: </a:t>
            </a:r>
            <a:r>
              <a:rPr lang="tr-TR" dirty="0" err="1">
                <a:latin typeface="Calibri" pitchFamily="34" charset="0"/>
                <a:cs typeface="Calibri" pitchFamily="34" charset="0"/>
              </a:rPr>
              <a:t>Blood</a:t>
            </a:r>
            <a:r>
              <a:rPr lang="tr-TR" dirty="0">
                <a:latin typeface="Calibri" pitchFamily="34" charset="0"/>
                <a:cs typeface="Calibri" pitchFamily="34" charset="0"/>
              </a:rPr>
              <a:t> </a:t>
            </a:r>
            <a:r>
              <a:rPr lang="tr-TR" dirty="0" err="1">
                <a:latin typeface="Calibri" pitchFamily="34" charset="0"/>
                <a:cs typeface="Calibri" pitchFamily="34" charset="0"/>
              </a:rPr>
              <a:t>volume</a:t>
            </a:r>
            <a:r>
              <a:rPr lang="tr-TR" dirty="0">
                <a:latin typeface="Calibri" pitchFamily="34" charset="0"/>
                <a:cs typeface="Calibri" pitchFamily="34" charset="0"/>
              </a:rPr>
              <a:t> </a:t>
            </a:r>
            <a:r>
              <a:rPr lang="tr-TR" dirty="0" err="1">
                <a:latin typeface="Calibri" pitchFamily="34" charset="0"/>
                <a:cs typeface="Calibri" pitchFamily="34" charset="0"/>
              </a:rPr>
              <a:t>pumped</a:t>
            </a:r>
            <a:r>
              <a:rPr lang="tr-TR" dirty="0">
                <a:latin typeface="Calibri" pitchFamily="34" charset="0"/>
                <a:cs typeface="Calibri" pitchFamily="34" charset="0"/>
              </a:rPr>
              <a:t> </a:t>
            </a:r>
            <a:r>
              <a:rPr lang="tr-TR" dirty="0" err="1">
                <a:latin typeface="Calibri" pitchFamily="34" charset="0"/>
                <a:cs typeface="Calibri" pitchFamily="34" charset="0"/>
              </a:rPr>
              <a:t>from</a:t>
            </a:r>
            <a:r>
              <a:rPr lang="tr-TR" dirty="0">
                <a:latin typeface="Calibri" pitchFamily="34" charset="0"/>
                <a:cs typeface="Calibri" pitchFamily="34" charset="0"/>
              </a:rPr>
              <a:t> </a:t>
            </a:r>
            <a:r>
              <a:rPr lang="tr-TR" dirty="0" err="1">
                <a:latin typeface="Calibri" pitchFamily="34" charset="0"/>
                <a:cs typeface="Calibri" pitchFamily="34" charset="0"/>
              </a:rPr>
              <a:t>ventricles</a:t>
            </a:r>
            <a:r>
              <a:rPr lang="tr-TR" dirty="0">
                <a:latin typeface="Calibri" pitchFamily="34" charset="0"/>
                <a:cs typeface="Calibri" pitchFamily="34" charset="0"/>
              </a:rPr>
              <a:t> </a:t>
            </a:r>
            <a:r>
              <a:rPr lang="tr-TR" dirty="0" err="1">
                <a:latin typeface="Calibri" pitchFamily="34" charset="0"/>
                <a:cs typeface="Calibri" pitchFamily="34" charset="0"/>
              </a:rPr>
              <a:t>per</a:t>
            </a:r>
            <a:r>
              <a:rPr lang="tr-TR" dirty="0">
                <a:latin typeface="Calibri" pitchFamily="34" charset="0"/>
                <a:cs typeface="Calibri" pitchFamily="34" charset="0"/>
              </a:rPr>
              <a:t> </a:t>
            </a:r>
            <a:r>
              <a:rPr lang="tr-TR" dirty="0" err="1">
                <a:latin typeface="Calibri" pitchFamily="34" charset="0"/>
                <a:cs typeface="Calibri" pitchFamily="34" charset="0"/>
              </a:rPr>
              <a:t>minute</a:t>
            </a:r>
            <a:r>
              <a:rPr lang="tr-TR" dirty="0">
                <a:latin typeface="Calibri" pitchFamily="34" charset="0"/>
                <a:cs typeface="Calibri" pitchFamily="34" charset="0"/>
              </a:rPr>
              <a:t> (L/</a:t>
            </a:r>
            <a:r>
              <a:rPr lang="tr-TR" dirty="0" err="1">
                <a:latin typeface="Calibri" pitchFamily="34" charset="0"/>
                <a:cs typeface="Calibri" pitchFamily="34" charset="0"/>
              </a:rPr>
              <a:t>min</a:t>
            </a:r>
            <a:r>
              <a:rPr lang="tr-TR" dirty="0">
                <a:latin typeface="Calibri" pitchFamily="34" charset="0"/>
                <a:cs typeface="Calibri" pitchFamily="34" charset="0"/>
              </a:rPr>
              <a:t>)</a:t>
            </a:r>
          </a:p>
          <a:p>
            <a:pPr marL="0" indent="0">
              <a:buNone/>
            </a:pPr>
            <a:endParaRPr lang="tr-TR" dirty="0">
              <a:latin typeface="Calibri" pitchFamily="34" charset="0"/>
              <a:cs typeface="Calibri" pitchFamily="34" charset="0"/>
            </a:endParaRPr>
          </a:p>
          <a:p>
            <a:pPr marL="0" indent="0">
              <a:buNone/>
            </a:pPr>
            <a:r>
              <a:rPr lang="tr-TR" dirty="0">
                <a:latin typeface="Calibri" pitchFamily="34" charset="0"/>
                <a:cs typeface="Calibri" pitchFamily="34" charset="0"/>
              </a:rPr>
              <a:t>                  CO=</a:t>
            </a:r>
            <a:r>
              <a:rPr lang="tr-TR" dirty="0" err="1">
                <a:latin typeface="Calibri" pitchFamily="34" charset="0"/>
                <a:cs typeface="Calibri" pitchFamily="34" charset="0"/>
              </a:rPr>
              <a:t>HRxSV</a:t>
            </a:r>
            <a:endParaRPr lang="tr-TR" dirty="0">
              <a:solidFill>
                <a:srgbClr val="FF0000"/>
              </a:solidFill>
              <a:latin typeface="Calibri" pitchFamily="34" charset="0"/>
              <a:cs typeface="Calibri" pitchFamily="34" charset="0"/>
            </a:endParaRPr>
          </a:p>
          <a:p>
            <a:pPr marL="0" indent="0">
              <a:buNone/>
            </a:pPr>
            <a:endParaRPr lang="tr-TR" dirty="0">
              <a:solidFill>
                <a:srgbClr val="FF0000"/>
              </a:solidFill>
              <a:latin typeface="Calibri" pitchFamily="34" charset="0"/>
              <a:cs typeface="Calibri" pitchFamily="34" charset="0"/>
            </a:endParaRPr>
          </a:p>
          <a:p>
            <a:pPr marL="0" indent="0">
              <a:buNone/>
            </a:pPr>
            <a:r>
              <a:rPr lang="tr-TR" dirty="0">
                <a:solidFill>
                  <a:srgbClr val="FF0000"/>
                </a:solidFill>
                <a:latin typeface="Calibri" pitchFamily="34" charset="0"/>
                <a:cs typeface="Calibri" pitchFamily="34" charset="0"/>
              </a:rPr>
              <a:t>          CO=72x0.07=5 L/</a:t>
            </a:r>
            <a:r>
              <a:rPr lang="tr-TR" dirty="0" err="1">
                <a:solidFill>
                  <a:srgbClr val="FF0000"/>
                </a:solidFill>
                <a:latin typeface="Calibri" pitchFamily="34" charset="0"/>
                <a:cs typeface="Calibri" pitchFamily="34" charset="0"/>
              </a:rPr>
              <a:t>min</a:t>
            </a:r>
            <a:endParaRPr lang="tr-TR" dirty="0">
              <a:solidFill>
                <a:srgbClr val="FF0000"/>
              </a:solidFill>
              <a:latin typeface="Calibri" pitchFamily="34" charset="0"/>
              <a:cs typeface="Calibri"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normAutofit lnSpcReduction="10000"/>
          </a:bodyPr>
          <a:lstStyle/>
          <a:p>
            <a:pPr>
              <a:buNone/>
            </a:pPr>
            <a:r>
              <a:rPr lang="tr-TR" u="sng" dirty="0">
                <a:latin typeface="Calibri" pitchFamily="34" charset="0"/>
                <a:cs typeface="Calibri" pitchFamily="34" charset="0"/>
              </a:rPr>
              <a:t>The </a:t>
            </a:r>
            <a:r>
              <a:rPr lang="tr-TR" u="sng" dirty="0" err="1">
                <a:latin typeface="Calibri" pitchFamily="34" charset="0"/>
                <a:cs typeface="Calibri" pitchFamily="34" charset="0"/>
              </a:rPr>
              <a:t>factors</a:t>
            </a:r>
            <a:r>
              <a:rPr lang="tr-TR" u="sng" dirty="0">
                <a:latin typeface="Calibri" pitchFamily="34" charset="0"/>
                <a:cs typeface="Calibri" pitchFamily="34" charset="0"/>
              </a:rPr>
              <a:t> </a:t>
            </a:r>
            <a:r>
              <a:rPr lang="tr-TR" u="sng" dirty="0" err="1">
                <a:latin typeface="Calibri" pitchFamily="34" charset="0"/>
                <a:cs typeface="Calibri" pitchFamily="34" charset="0"/>
              </a:rPr>
              <a:t>which</a:t>
            </a:r>
            <a:r>
              <a:rPr lang="tr-TR" u="sng" dirty="0">
                <a:latin typeface="Calibri" pitchFamily="34" charset="0"/>
                <a:cs typeface="Calibri" pitchFamily="34" charset="0"/>
              </a:rPr>
              <a:t> </a:t>
            </a:r>
            <a:r>
              <a:rPr lang="tr-TR" u="sng" dirty="0" err="1">
                <a:latin typeface="Calibri" pitchFamily="34" charset="0"/>
                <a:cs typeface="Calibri" pitchFamily="34" charset="0"/>
              </a:rPr>
              <a:t>affect</a:t>
            </a:r>
            <a:r>
              <a:rPr lang="tr-TR" u="sng" dirty="0">
                <a:latin typeface="Calibri" pitchFamily="34" charset="0"/>
                <a:cs typeface="Calibri" pitchFamily="34" charset="0"/>
              </a:rPr>
              <a:t> </a:t>
            </a:r>
            <a:r>
              <a:rPr lang="tr-TR" u="sng" dirty="0" err="1">
                <a:latin typeface="Calibri" pitchFamily="34" charset="0"/>
                <a:cs typeface="Calibri" pitchFamily="34" charset="0"/>
              </a:rPr>
              <a:t>stroke</a:t>
            </a:r>
            <a:r>
              <a:rPr lang="tr-TR" u="sng" dirty="0">
                <a:latin typeface="Calibri" pitchFamily="34" charset="0"/>
                <a:cs typeface="Calibri" pitchFamily="34" charset="0"/>
              </a:rPr>
              <a:t> </a:t>
            </a:r>
            <a:r>
              <a:rPr lang="tr-TR" u="sng" dirty="0" err="1">
                <a:latin typeface="Calibri" pitchFamily="34" charset="0"/>
                <a:cs typeface="Calibri" pitchFamily="34" charset="0"/>
              </a:rPr>
              <a:t>volume</a:t>
            </a:r>
            <a:r>
              <a:rPr lang="tr-TR" u="sng" dirty="0">
                <a:latin typeface="Calibri" pitchFamily="34" charset="0"/>
                <a:cs typeface="Calibri" pitchFamily="34" charset="0"/>
              </a:rPr>
              <a:t>; </a:t>
            </a:r>
          </a:p>
          <a:p>
            <a:pPr>
              <a:buNone/>
            </a:pPr>
            <a:endParaRPr lang="tr-TR" dirty="0">
              <a:latin typeface="Calibri" pitchFamily="34" charset="0"/>
              <a:cs typeface="Calibri" pitchFamily="34" charset="0"/>
            </a:endParaRPr>
          </a:p>
          <a:p>
            <a:pPr>
              <a:buNone/>
            </a:pPr>
            <a:r>
              <a:rPr lang="tr-TR" dirty="0">
                <a:latin typeface="Calibri" pitchFamily="34" charset="0"/>
                <a:cs typeface="Calibri" pitchFamily="34" charset="0"/>
              </a:rPr>
              <a:t>1.</a:t>
            </a:r>
            <a:r>
              <a:rPr lang="tr-TR" dirty="0" err="1">
                <a:latin typeface="Calibri" pitchFamily="34" charset="0"/>
                <a:cs typeface="Calibri" pitchFamily="34" charset="0"/>
              </a:rPr>
              <a:t>Change</a:t>
            </a:r>
            <a:r>
              <a:rPr lang="tr-TR" dirty="0">
                <a:latin typeface="Calibri" pitchFamily="34" charset="0"/>
                <a:cs typeface="Calibri" pitchFamily="34" charset="0"/>
              </a:rPr>
              <a:t> in EDV (</a:t>
            </a:r>
            <a:r>
              <a:rPr lang="tr-TR" dirty="0" err="1">
                <a:solidFill>
                  <a:srgbClr val="FF0000"/>
                </a:solidFill>
                <a:latin typeface="Calibri" pitchFamily="34" charset="0"/>
                <a:cs typeface="Calibri" pitchFamily="34" charset="0"/>
              </a:rPr>
              <a:t>preload</a:t>
            </a:r>
            <a:r>
              <a:rPr lang="tr-TR" dirty="0">
                <a:latin typeface="Calibri" pitchFamily="34" charset="0"/>
                <a:cs typeface="Calibri" pitchFamily="34" charset="0"/>
              </a:rPr>
              <a:t>)</a:t>
            </a:r>
          </a:p>
          <a:p>
            <a:pPr>
              <a:buNone/>
            </a:pPr>
            <a:endParaRPr lang="tr-TR" dirty="0">
              <a:latin typeface="Calibri" pitchFamily="34" charset="0"/>
              <a:cs typeface="Calibri" pitchFamily="34" charset="0"/>
            </a:endParaRPr>
          </a:p>
          <a:p>
            <a:pPr>
              <a:buNone/>
            </a:pPr>
            <a:r>
              <a:rPr lang="tr-TR" dirty="0">
                <a:latin typeface="Calibri" pitchFamily="34" charset="0"/>
                <a:cs typeface="Calibri" pitchFamily="34" charset="0"/>
              </a:rPr>
              <a:t>2.</a:t>
            </a:r>
            <a:r>
              <a:rPr lang="tr-TR" dirty="0" err="1">
                <a:latin typeface="Calibri" pitchFamily="34" charset="0"/>
                <a:cs typeface="Calibri" pitchFamily="34" charset="0"/>
              </a:rPr>
              <a:t>Changes</a:t>
            </a:r>
            <a:r>
              <a:rPr lang="tr-TR" dirty="0">
                <a:latin typeface="Calibri" pitchFamily="34" charset="0"/>
                <a:cs typeface="Calibri" pitchFamily="34" charset="0"/>
              </a:rPr>
              <a:t> in </a:t>
            </a:r>
            <a:r>
              <a:rPr lang="tr-TR" dirty="0" err="1">
                <a:latin typeface="Calibri" pitchFamily="34" charset="0"/>
                <a:cs typeface="Calibri" pitchFamily="34" charset="0"/>
              </a:rPr>
              <a:t>stimuli</a:t>
            </a:r>
            <a:r>
              <a:rPr lang="tr-TR" dirty="0">
                <a:latin typeface="Calibri" pitchFamily="34" charset="0"/>
                <a:cs typeface="Calibri" pitchFamily="34" charset="0"/>
              </a:rPr>
              <a:t> </a:t>
            </a:r>
            <a:r>
              <a:rPr lang="tr-TR" dirty="0" err="1">
                <a:latin typeface="Calibri" pitchFamily="34" charset="0"/>
                <a:cs typeface="Calibri" pitchFamily="34" charset="0"/>
              </a:rPr>
              <a:t>which</a:t>
            </a:r>
            <a:r>
              <a:rPr lang="tr-TR" dirty="0">
                <a:latin typeface="Calibri" pitchFamily="34" charset="0"/>
                <a:cs typeface="Calibri" pitchFamily="34" charset="0"/>
              </a:rPr>
              <a:t> </a:t>
            </a:r>
            <a:r>
              <a:rPr lang="tr-TR" dirty="0" err="1">
                <a:latin typeface="Calibri" pitchFamily="34" charset="0"/>
                <a:cs typeface="Calibri" pitchFamily="34" charset="0"/>
              </a:rPr>
              <a:t>come</a:t>
            </a:r>
            <a:r>
              <a:rPr lang="tr-TR" dirty="0">
                <a:latin typeface="Calibri" pitchFamily="34" charset="0"/>
                <a:cs typeface="Calibri" pitchFamily="34" charset="0"/>
              </a:rPr>
              <a:t> </a:t>
            </a:r>
            <a:r>
              <a:rPr lang="tr-TR" dirty="0" err="1">
                <a:latin typeface="Calibri" pitchFamily="34" charset="0"/>
                <a:cs typeface="Calibri" pitchFamily="34" charset="0"/>
              </a:rPr>
              <a:t>from</a:t>
            </a:r>
            <a:r>
              <a:rPr lang="tr-TR" dirty="0">
                <a:latin typeface="Calibri" pitchFamily="34" charset="0"/>
                <a:cs typeface="Calibri" pitchFamily="34" charset="0"/>
              </a:rPr>
              <a:t> CNS</a:t>
            </a:r>
          </a:p>
          <a:p>
            <a:pPr>
              <a:buNone/>
            </a:pPr>
            <a:endParaRPr lang="tr-TR" dirty="0">
              <a:latin typeface="Calibri" pitchFamily="34" charset="0"/>
              <a:cs typeface="Calibri" pitchFamily="34" charset="0"/>
            </a:endParaRPr>
          </a:p>
          <a:p>
            <a:pPr>
              <a:buNone/>
            </a:pPr>
            <a:r>
              <a:rPr lang="tr-TR" dirty="0">
                <a:latin typeface="Calibri" pitchFamily="34" charset="0"/>
                <a:cs typeface="Calibri" pitchFamily="34" charset="0"/>
              </a:rPr>
              <a:t>3. </a:t>
            </a:r>
            <a:r>
              <a:rPr lang="tr-TR" dirty="0" err="1">
                <a:solidFill>
                  <a:srgbClr val="FF0000"/>
                </a:solidFill>
                <a:latin typeface="Calibri" pitchFamily="34" charset="0"/>
                <a:cs typeface="Calibri" pitchFamily="34" charset="0"/>
              </a:rPr>
              <a:t>afterload</a:t>
            </a:r>
            <a:r>
              <a:rPr lang="tr-TR" dirty="0">
                <a:latin typeface="Calibri" pitchFamily="34" charset="0"/>
                <a:cs typeface="Calibri" pitchFamily="34" charset="0"/>
              </a:rPr>
              <a:t> (</a:t>
            </a:r>
            <a:r>
              <a:rPr lang="tr-TR" dirty="0" err="1">
                <a:latin typeface="Calibri" pitchFamily="34" charset="0"/>
                <a:cs typeface="Calibri" pitchFamily="34" charset="0"/>
              </a:rPr>
              <a:t>the</a:t>
            </a:r>
            <a:r>
              <a:rPr lang="tr-TR" dirty="0">
                <a:latin typeface="Calibri" pitchFamily="34" charset="0"/>
                <a:cs typeface="Calibri" pitchFamily="34" charset="0"/>
              </a:rPr>
              <a:t> </a:t>
            </a:r>
            <a:r>
              <a:rPr lang="tr-TR" dirty="0" err="1">
                <a:latin typeface="Calibri" pitchFamily="34" charset="0"/>
                <a:cs typeface="Calibri" pitchFamily="34" charset="0"/>
              </a:rPr>
              <a:t>resistance</a:t>
            </a:r>
            <a:r>
              <a:rPr lang="tr-TR" dirty="0">
                <a:latin typeface="Calibri" pitchFamily="34" charset="0"/>
                <a:cs typeface="Calibri" pitchFamily="34" charset="0"/>
              </a:rPr>
              <a:t> </a:t>
            </a:r>
            <a:r>
              <a:rPr lang="tr-TR" dirty="0" err="1">
                <a:latin typeface="Calibri" pitchFamily="34" charset="0"/>
                <a:cs typeface="Calibri" pitchFamily="34" charset="0"/>
              </a:rPr>
              <a:t>that</a:t>
            </a:r>
            <a:r>
              <a:rPr lang="tr-TR" dirty="0">
                <a:latin typeface="Calibri" pitchFamily="34" charset="0"/>
                <a:cs typeface="Calibri" pitchFamily="34" charset="0"/>
              </a:rPr>
              <a:t> </a:t>
            </a:r>
            <a:r>
              <a:rPr lang="tr-TR" dirty="0" err="1">
                <a:latin typeface="Calibri" pitchFamily="34" charset="0"/>
                <a:cs typeface="Calibri" pitchFamily="34" charset="0"/>
              </a:rPr>
              <a:t>heart</a:t>
            </a:r>
            <a:r>
              <a:rPr lang="tr-TR" dirty="0">
                <a:latin typeface="Calibri" pitchFamily="34" charset="0"/>
                <a:cs typeface="Calibri" pitchFamily="34" charset="0"/>
              </a:rPr>
              <a:t> has </a:t>
            </a:r>
            <a:r>
              <a:rPr lang="tr-TR" dirty="0" err="1">
                <a:latin typeface="Calibri" pitchFamily="34" charset="0"/>
                <a:cs typeface="Calibri" pitchFamily="34" charset="0"/>
              </a:rPr>
              <a:t>to</a:t>
            </a:r>
            <a:r>
              <a:rPr lang="tr-TR" dirty="0">
                <a:latin typeface="Calibri" pitchFamily="34" charset="0"/>
                <a:cs typeface="Calibri" pitchFamily="34" charset="0"/>
              </a:rPr>
              <a:t> </a:t>
            </a:r>
            <a:r>
              <a:rPr lang="tr-TR" dirty="0" err="1">
                <a:latin typeface="Calibri" pitchFamily="34" charset="0"/>
                <a:cs typeface="Calibri" pitchFamily="34" charset="0"/>
              </a:rPr>
              <a:t>overcome</a:t>
            </a:r>
            <a:r>
              <a:rPr lang="tr-TR" dirty="0">
                <a:latin typeface="Calibri" pitchFamily="34" charset="0"/>
                <a:cs typeface="Calibri" pitchFamily="34" charset="0"/>
              </a:rPr>
              <a:t> </a:t>
            </a:r>
            <a:r>
              <a:rPr lang="tr-TR" dirty="0" err="1">
                <a:latin typeface="Calibri" pitchFamily="34" charset="0"/>
                <a:cs typeface="Calibri" pitchFamily="34" charset="0"/>
              </a:rPr>
              <a:t>to</a:t>
            </a:r>
            <a:r>
              <a:rPr lang="tr-TR" dirty="0">
                <a:latin typeface="Calibri" pitchFamily="34" charset="0"/>
                <a:cs typeface="Calibri" pitchFamily="34" charset="0"/>
              </a:rPr>
              <a:t> </a:t>
            </a:r>
            <a:r>
              <a:rPr lang="tr-TR" dirty="0" err="1">
                <a:latin typeface="Calibri" pitchFamily="34" charset="0"/>
                <a:cs typeface="Calibri" pitchFamily="34" charset="0"/>
              </a:rPr>
              <a:t>pump</a:t>
            </a:r>
            <a:r>
              <a:rPr lang="tr-TR" dirty="0">
                <a:latin typeface="Calibri" pitchFamily="34" charset="0"/>
                <a:cs typeface="Calibri" pitchFamily="34" charset="0"/>
              </a:rPr>
              <a:t> </a:t>
            </a:r>
            <a:r>
              <a:rPr lang="tr-TR" dirty="0" err="1">
                <a:latin typeface="Calibri" pitchFamily="34" charset="0"/>
                <a:cs typeface="Calibri" pitchFamily="34" charset="0"/>
              </a:rPr>
              <a:t>the</a:t>
            </a:r>
            <a:r>
              <a:rPr lang="tr-TR" dirty="0">
                <a:latin typeface="Calibri" pitchFamily="34" charset="0"/>
                <a:cs typeface="Calibri" pitchFamily="34" charset="0"/>
              </a:rPr>
              <a:t> </a:t>
            </a:r>
            <a:r>
              <a:rPr lang="tr-TR" dirty="0" err="1">
                <a:latin typeface="Calibri" pitchFamily="34" charset="0"/>
                <a:cs typeface="Calibri" pitchFamily="34" charset="0"/>
              </a:rPr>
              <a:t>blood</a:t>
            </a:r>
            <a:r>
              <a:rPr lang="tr-TR" dirty="0">
                <a:latin typeface="Calibri" pitchFamily="34" charset="0"/>
                <a:cs typeface="Calibri" pitchFamily="34" charset="0"/>
              </a:rPr>
              <a:t> </a:t>
            </a:r>
            <a:r>
              <a:rPr lang="tr-TR" dirty="0" err="1">
                <a:latin typeface="Calibri" pitchFamily="34" charset="0"/>
                <a:cs typeface="Calibri" pitchFamily="34" charset="0"/>
              </a:rPr>
              <a:t>to</a:t>
            </a:r>
            <a:r>
              <a:rPr lang="tr-TR" dirty="0">
                <a:latin typeface="Calibri" pitchFamily="34" charset="0"/>
                <a:cs typeface="Calibri" pitchFamily="34" charset="0"/>
              </a:rPr>
              <a:t> aorta)</a:t>
            </a:r>
          </a:p>
          <a:p>
            <a:endParaRPr lang="tr-T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İçerik Yer Tutucusu"/>
          <p:cNvSpPr>
            <a:spLocks noGrp="1"/>
          </p:cNvSpPr>
          <p:nvPr>
            <p:ph idx="1"/>
          </p:nvPr>
        </p:nvSpPr>
        <p:spPr>
          <a:xfrm>
            <a:off x="0" y="1600200"/>
            <a:ext cx="9396536" cy="4525963"/>
          </a:xfrm>
        </p:spPr>
        <p:txBody>
          <a:bodyPr/>
          <a:lstStyle/>
          <a:p>
            <a:pPr>
              <a:buNone/>
            </a:pPr>
            <a:r>
              <a:rPr lang="tr-TR" u="sng" dirty="0" err="1">
                <a:latin typeface="Calibri" pitchFamily="34" charset="0"/>
                <a:cs typeface="Calibri" pitchFamily="34" charset="0"/>
              </a:rPr>
              <a:t>Ejection</a:t>
            </a:r>
            <a:r>
              <a:rPr lang="tr-TR" u="sng" dirty="0">
                <a:latin typeface="Calibri" pitchFamily="34" charset="0"/>
                <a:cs typeface="Calibri" pitchFamily="34" charset="0"/>
              </a:rPr>
              <a:t> </a:t>
            </a:r>
            <a:r>
              <a:rPr lang="tr-TR" u="sng" dirty="0" err="1">
                <a:latin typeface="Calibri" pitchFamily="34" charset="0"/>
                <a:cs typeface="Calibri" pitchFamily="34" charset="0"/>
              </a:rPr>
              <a:t>fraction</a:t>
            </a:r>
            <a:r>
              <a:rPr lang="tr-TR" u="sng" dirty="0">
                <a:latin typeface="Calibri" pitchFamily="34" charset="0"/>
                <a:cs typeface="Calibri" pitchFamily="34" charset="0"/>
              </a:rPr>
              <a:t> </a:t>
            </a:r>
            <a:r>
              <a:rPr lang="tr-TR" dirty="0">
                <a:latin typeface="Calibri" pitchFamily="34" charset="0"/>
                <a:cs typeface="Calibri" pitchFamily="34" charset="0"/>
              </a:rPr>
              <a:t>(EF), a </a:t>
            </a:r>
            <a:r>
              <a:rPr lang="tr-TR" dirty="0" err="1">
                <a:latin typeface="Calibri" pitchFamily="34" charset="0"/>
                <a:cs typeface="Calibri" pitchFamily="34" charset="0"/>
              </a:rPr>
              <a:t>parameter</a:t>
            </a:r>
            <a:r>
              <a:rPr lang="tr-TR" dirty="0">
                <a:latin typeface="Calibri" pitchFamily="34" charset="0"/>
                <a:cs typeface="Calibri" pitchFamily="34" charset="0"/>
              </a:rPr>
              <a:t> </a:t>
            </a:r>
            <a:r>
              <a:rPr lang="tr-TR" dirty="0" err="1">
                <a:latin typeface="Calibri" pitchFamily="34" charset="0"/>
                <a:cs typeface="Calibri" pitchFamily="34" charset="0"/>
              </a:rPr>
              <a:t>for</a:t>
            </a:r>
            <a:r>
              <a:rPr lang="tr-TR" dirty="0">
                <a:latin typeface="Calibri" pitchFamily="34" charset="0"/>
                <a:cs typeface="Calibri" pitchFamily="34" charset="0"/>
              </a:rPr>
              <a:t> </a:t>
            </a:r>
            <a:r>
              <a:rPr lang="tr-TR" dirty="0" err="1">
                <a:latin typeface="Calibri" pitchFamily="34" charset="0"/>
                <a:cs typeface="Calibri" pitchFamily="34" charset="0"/>
              </a:rPr>
              <a:t>systolic</a:t>
            </a:r>
            <a:r>
              <a:rPr lang="tr-TR" dirty="0">
                <a:latin typeface="Calibri" pitchFamily="34" charset="0"/>
                <a:cs typeface="Calibri" pitchFamily="34" charset="0"/>
              </a:rPr>
              <a:t> </a:t>
            </a:r>
            <a:r>
              <a:rPr lang="tr-TR" dirty="0" err="1">
                <a:latin typeface="Calibri" pitchFamily="34" charset="0"/>
                <a:cs typeface="Calibri" pitchFamily="34" charset="0"/>
              </a:rPr>
              <a:t>function</a:t>
            </a:r>
            <a:endParaRPr lang="tr-TR" dirty="0">
              <a:latin typeface="Calibri" pitchFamily="34" charset="0"/>
              <a:cs typeface="Calibri" pitchFamily="34" charset="0"/>
            </a:endParaRPr>
          </a:p>
          <a:p>
            <a:pPr>
              <a:buNone/>
            </a:pPr>
            <a:r>
              <a:rPr lang="tr-TR" dirty="0">
                <a:latin typeface="Calibri" pitchFamily="34" charset="0"/>
                <a:cs typeface="Calibri" pitchFamily="34" charset="0"/>
              </a:rPr>
              <a:t>          </a:t>
            </a:r>
          </a:p>
          <a:p>
            <a:pPr>
              <a:buNone/>
            </a:pPr>
            <a:r>
              <a:rPr lang="tr-TR" dirty="0">
                <a:latin typeface="Calibri" pitchFamily="34" charset="0"/>
                <a:cs typeface="Calibri" pitchFamily="34" charset="0"/>
              </a:rPr>
              <a:t>          </a:t>
            </a:r>
            <a:r>
              <a:rPr lang="tr-TR" dirty="0">
                <a:solidFill>
                  <a:srgbClr val="FF0066"/>
                </a:solidFill>
                <a:latin typeface="Calibri" pitchFamily="34" charset="0"/>
                <a:cs typeface="Calibri" pitchFamily="34" charset="0"/>
              </a:rPr>
              <a:t>EF=SV/EDV</a:t>
            </a:r>
          </a:p>
          <a:p>
            <a:pPr>
              <a:buNone/>
            </a:pPr>
            <a:r>
              <a:rPr lang="tr-TR" dirty="0">
                <a:solidFill>
                  <a:srgbClr val="FF0066"/>
                </a:solidFill>
                <a:latin typeface="Calibri" pitchFamily="34" charset="0"/>
                <a:cs typeface="Calibri" pitchFamily="34" charset="0"/>
              </a:rPr>
              <a:t>          0,52 =70/135</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23528" y="538139"/>
            <a:ext cx="8229600" cy="4248472"/>
          </a:xfrm>
        </p:spPr>
        <p:txBody>
          <a:bodyPr/>
          <a:lstStyle/>
          <a:p>
            <a:pPr marL="0" indent="0">
              <a:buNone/>
            </a:pPr>
            <a:r>
              <a:rPr lang="tr-TR" dirty="0">
                <a:solidFill>
                  <a:srgbClr val="FF0000"/>
                </a:solidFill>
                <a:latin typeface="Calibri" pitchFamily="34" charset="0"/>
                <a:cs typeface="Calibri" pitchFamily="34" charset="0"/>
              </a:rPr>
              <a:t>FRANK STARLING </a:t>
            </a:r>
            <a:r>
              <a:rPr lang="tr-TR" dirty="0" err="1">
                <a:solidFill>
                  <a:srgbClr val="FF0000"/>
                </a:solidFill>
                <a:latin typeface="Calibri" pitchFamily="34" charset="0"/>
                <a:cs typeface="Calibri" pitchFamily="34" charset="0"/>
              </a:rPr>
              <a:t>Mechanism</a:t>
            </a:r>
            <a:endParaRPr lang="tr-TR" dirty="0">
              <a:solidFill>
                <a:srgbClr val="FF0000"/>
              </a:solidFill>
              <a:latin typeface="Calibri" pitchFamily="34" charset="0"/>
              <a:cs typeface="Calibri" pitchFamily="34" charset="0"/>
            </a:endParaRPr>
          </a:p>
          <a:p>
            <a:pPr marL="0" indent="0">
              <a:buNone/>
            </a:pPr>
            <a:endParaRPr lang="tr-TR" dirty="0">
              <a:latin typeface="Calibri" pitchFamily="34" charset="0"/>
              <a:cs typeface="Calibri" pitchFamily="34" charset="0"/>
            </a:endParaRPr>
          </a:p>
          <a:p>
            <a:pPr marL="0" indent="0">
              <a:buNone/>
            </a:pPr>
            <a:r>
              <a:rPr lang="tr-TR" dirty="0">
                <a:latin typeface="Calibri" pitchFamily="34" charset="0"/>
                <a:cs typeface="Calibri" pitchFamily="34" charset="0"/>
              </a:rPr>
              <a:t>The </a:t>
            </a:r>
            <a:r>
              <a:rPr lang="tr-TR" dirty="0" err="1">
                <a:latin typeface="Calibri" pitchFamily="34" charset="0"/>
                <a:cs typeface="Calibri" pitchFamily="34" charset="0"/>
              </a:rPr>
              <a:t>relation</a:t>
            </a:r>
            <a:r>
              <a:rPr lang="tr-TR" dirty="0">
                <a:latin typeface="Calibri" pitchFamily="34" charset="0"/>
                <a:cs typeface="Calibri" pitchFamily="34" charset="0"/>
              </a:rPr>
              <a:t> </a:t>
            </a:r>
            <a:r>
              <a:rPr lang="tr-TR" dirty="0" err="1">
                <a:latin typeface="Calibri" pitchFamily="34" charset="0"/>
                <a:cs typeface="Calibri" pitchFamily="34" charset="0"/>
              </a:rPr>
              <a:t>between</a:t>
            </a:r>
            <a:r>
              <a:rPr lang="tr-TR" dirty="0">
                <a:latin typeface="Calibri" pitchFamily="34" charset="0"/>
                <a:cs typeface="Calibri" pitchFamily="34" charset="0"/>
              </a:rPr>
              <a:t> EDV and SV</a:t>
            </a:r>
          </a:p>
          <a:p>
            <a:pPr marL="0" indent="0">
              <a:buNone/>
            </a:pPr>
            <a:endParaRPr lang="tr-TR" dirty="0">
              <a:latin typeface="Calibri" pitchFamily="34" charset="0"/>
              <a:cs typeface="Calibri" pitchFamily="34" charset="0"/>
            </a:endParaRPr>
          </a:p>
          <a:p>
            <a:pPr>
              <a:buNone/>
            </a:pPr>
            <a:endParaRPr lang="tr-TR" dirty="0"/>
          </a:p>
        </p:txBody>
      </p:sp>
      <p:sp>
        <p:nvSpPr>
          <p:cNvPr id="74754" name="AutoShape 2" descr="frank starling ile ilgili gÃ¶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74756" name="AutoShape 4" descr="frank starling ile ilgili gÃ¶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74760" name="Picture 8" descr="frank starling ile ilgili gÃ¶rsel sonucu"/>
          <p:cNvPicPr>
            <a:picLocks noChangeAspect="1" noChangeArrowheads="1"/>
          </p:cNvPicPr>
          <p:nvPr/>
        </p:nvPicPr>
        <p:blipFill>
          <a:blip r:embed="rId2" cstate="print"/>
          <a:srcRect/>
          <a:stretch>
            <a:fillRect/>
          </a:stretch>
        </p:blipFill>
        <p:spPr bwMode="auto">
          <a:xfrm>
            <a:off x="1763688" y="2276872"/>
            <a:ext cx="4680520" cy="4392488"/>
          </a:xfrm>
          <a:prstGeom prst="rect">
            <a:avLst/>
          </a:prstGeom>
          <a:noFill/>
        </p:spPr>
      </p:pic>
      <p:sp>
        <p:nvSpPr>
          <p:cNvPr id="6" name="5 Dikdörtgen"/>
          <p:cNvSpPr/>
          <p:nvPr/>
        </p:nvSpPr>
        <p:spPr>
          <a:xfrm>
            <a:off x="4211960" y="5934670"/>
            <a:ext cx="4572000" cy="923330"/>
          </a:xfrm>
          <a:prstGeom prst="rect">
            <a:avLst/>
          </a:prstGeom>
        </p:spPr>
        <p:txBody>
          <a:bodyPr>
            <a:spAutoFit/>
          </a:bodyPr>
          <a:lstStyle/>
          <a:p>
            <a:r>
              <a:rPr lang="tr-TR" dirty="0" smtClean="0"/>
              <a:t>https://www.drawittoknowit.com/course/physiology/glossary/physiological-process/frank-starling-law</a:t>
            </a:r>
            <a:endParaRPr lang="tr-T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excitation-contraction coupling"/>
          <p:cNvPicPr>
            <a:picLocks noChangeAspect="1" noChangeArrowheads="1"/>
          </p:cNvPicPr>
          <p:nvPr/>
        </p:nvPicPr>
        <p:blipFill>
          <a:blip r:embed="rId2" cstate="print"/>
          <a:srcRect/>
          <a:stretch>
            <a:fillRect/>
          </a:stretch>
        </p:blipFill>
        <p:spPr bwMode="auto">
          <a:xfrm>
            <a:off x="755576" y="764704"/>
            <a:ext cx="6934200" cy="3190876"/>
          </a:xfrm>
          <a:prstGeom prst="rect">
            <a:avLst/>
          </a:prstGeom>
          <a:noFill/>
        </p:spPr>
      </p:pic>
      <p:sp>
        <p:nvSpPr>
          <p:cNvPr id="6" name="5 Dikdörtgen"/>
          <p:cNvSpPr/>
          <p:nvPr/>
        </p:nvSpPr>
        <p:spPr>
          <a:xfrm>
            <a:off x="4139952" y="5805264"/>
            <a:ext cx="4572000" cy="646331"/>
          </a:xfrm>
          <a:prstGeom prst="rect">
            <a:avLst/>
          </a:prstGeom>
        </p:spPr>
        <p:txBody>
          <a:bodyPr>
            <a:spAutoFit/>
          </a:bodyPr>
          <a:lstStyle/>
          <a:p>
            <a:r>
              <a:rPr lang="tr-TR" dirty="0" smtClean="0"/>
              <a:t>https://www.cvphysiology.com/uploads/images/cf022-e-c-coupling_c1582564749.png</a:t>
            </a:r>
            <a:endParaRPr lang="tr-T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FIG. 1. Regulation of smooth muscle contraction. Various agonists (neurotransmitters, hormones, etc.) bind to specific receptors to activate contraction in smooth muscle. Subsequent to this binding, the prototypical response of the cell is to increase phospholipase C activity via coupling through a G protein. Phospholipase C produces two potent second messengers from the membrane lipid phosphatidylinositol 4,5-bisphosphate: diacylglycerol (DG) and inositol 1,4,5-trisphosphate (IP3). IP3 binds to specific receptors on the sarcoplasmic reticulum, causing release of activator calcium (Ca2 ). DG along with Ca2 activates PKC, which phosphorylates specific target proteins. In most smooth muscles, PKC has contraction-promoting effects such as phosphorylation of Ca2 channels or other proteins that regulate cross-bridge cycling. Activator Ca2 binds to calmodulin, leading to activation of myosin light chain kinase (MLC kinase). This kinase phosphorylates the light chain of myosin, and, in conjunction with actin, cross-bridge cycling occurs, initiating shortening of the smooth muscle cell. However, the elevation in Ca2 concentration within the cell is transient, and the contractile response is maintained by a Ca2 -sensitizing mechanism brought about by the inhibition of myosin phosphatase activity by Rho kinase. This Ca2 -sensitizing mechanism is initiated at the same time that phospholipase C is activated, and it involves the activation of the small GTP-binding protein RhoA. The precise nature of the activation of RhoA by the G protein-coupled receptor is not entirely clear but involves a guanine nucleotide exchange factor (RhoGEF) and migration of RhoA to the plasma membrane. Upon activation, RhoA increases Rho kinase activity, leading to inhibition of myosin phosphatase. This promotes the contractile state, since the light chain of myosin cannot be dephosphorylated."/>
          <p:cNvPicPr>
            <a:picLocks noChangeAspect="1" noChangeArrowheads="1"/>
          </p:cNvPicPr>
          <p:nvPr/>
        </p:nvPicPr>
        <p:blipFill>
          <a:blip r:embed="rId2" cstate="print"/>
          <a:srcRect/>
          <a:stretch>
            <a:fillRect/>
          </a:stretch>
        </p:blipFill>
        <p:spPr bwMode="auto">
          <a:xfrm>
            <a:off x="611560" y="620688"/>
            <a:ext cx="7780800" cy="5157192"/>
          </a:xfrm>
          <a:prstGeom prst="rect">
            <a:avLst/>
          </a:prstGeom>
          <a:noFill/>
        </p:spPr>
      </p:pic>
      <p:sp>
        <p:nvSpPr>
          <p:cNvPr id="5" name="4 Dikdörtgen"/>
          <p:cNvSpPr/>
          <p:nvPr/>
        </p:nvSpPr>
        <p:spPr>
          <a:xfrm>
            <a:off x="2123728" y="6211669"/>
            <a:ext cx="7020272" cy="646331"/>
          </a:xfrm>
          <a:prstGeom prst="rect">
            <a:avLst/>
          </a:prstGeom>
        </p:spPr>
        <p:txBody>
          <a:bodyPr wrap="square">
            <a:spAutoFit/>
          </a:bodyPr>
          <a:lstStyle/>
          <a:p>
            <a:r>
              <a:rPr lang="tr-TR" dirty="0" smtClean="0"/>
              <a:t>https://www.semanticscholar.org/paper/Smooth-muscle-contraction-and-relaxation.-Webb/f0345a33fe844bbccb9517cf725f1d6b0a5c3989</a:t>
            </a:r>
            <a:endParaRPr lang="tr-T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FIG. 2. Relaxation of smooth muscle. Smooth muscle relaxation occurs either as a result of removal of the contractile stimulus or by the direct action of a substance that stimulates inhibition of the contractile mechanism. Regardless, the process of relaxation requires a decreased intracellular Ca2 concentration and increased MLC phosphatase activity. The sarcoplasmic reticulum and the plasma membrane contain Ca,MgATPases that remove Ca2 from the cytosol. Na /Ca2 exchangers are also located on the plasma membrane and aid in decreasing intracellular Ca2 . During relaxation, receptor- and voltage-operated Ca2 channels in the plasma membrane close resulting in a reduced Ca2 entry into the cell."/>
          <p:cNvPicPr>
            <a:picLocks noChangeAspect="1" noChangeArrowheads="1"/>
          </p:cNvPicPr>
          <p:nvPr/>
        </p:nvPicPr>
        <p:blipFill>
          <a:blip r:embed="rId2" cstate="print"/>
          <a:srcRect/>
          <a:stretch>
            <a:fillRect/>
          </a:stretch>
        </p:blipFill>
        <p:spPr bwMode="auto">
          <a:xfrm>
            <a:off x="436910" y="0"/>
            <a:ext cx="8707090" cy="5688632"/>
          </a:xfrm>
          <a:prstGeom prst="rect">
            <a:avLst/>
          </a:prstGeom>
          <a:noFill/>
        </p:spPr>
      </p:pic>
      <p:sp>
        <p:nvSpPr>
          <p:cNvPr id="5" name="4 Dikdörtgen"/>
          <p:cNvSpPr/>
          <p:nvPr/>
        </p:nvSpPr>
        <p:spPr>
          <a:xfrm>
            <a:off x="2123728" y="6211669"/>
            <a:ext cx="7020272" cy="646331"/>
          </a:xfrm>
          <a:prstGeom prst="rect">
            <a:avLst/>
          </a:prstGeom>
        </p:spPr>
        <p:txBody>
          <a:bodyPr wrap="square">
            <a:spAutoFit/>
          </a:bodyPr>
          <a:lstStyle/>
          <a:p>
            <a:r>
              <a:rPr lang="tr-TR" dirty="0" smtClean="0"/>
              <a:t>https://www.semanticscholar.org/paper/Smooth-muscle-contraction-and-relaxation.-Webb/f0345a33fe844bbccb9517cf725f1d6b0a5c3989</a:t>
            </a:r>
            <a:endParaRPr lang="tr-T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https://www.eurekaselect.com/images/graphical-abstract/cvp/16/1/012.jpg"/>
          <p:cNvPicPr>
            <a:picLocks noChangeAspect="1" noChangeArrowheads="1"/>
          </p:cNvPicPr>
          <p:nvPr/>
        </p:nvPicPr>
        <p:blipFill>
          <a:blip r:embed="rId2" cstate="print"/>
          <a:srcRect/>
          <a:stretch>
            <a:fillRect/>
          </a:stretch>
        </p:blipFill>
        <p:spPr bwMode="auto">
          <a:xfrm>
            <a:off x="1475656" y="620688"/>
            <a:ext cx="5715000" cy="4048125"/>
          </a:xfrm>
          <a:prstGeom prst="rect">
            <a:avLst/>
          </a:prstGeom>
          <a:noFill/>
        </p:spPr>
      </p:pic>
      <p:sp>
        <p:nvSpPr>
          <p:cNvPr id="5" name="4 Dikdörtgen"/>
          <p:cNvSpPr/>
          <p:nvPr/>
        </p:nvSpPr>
        <p:spPr>
          <a:xfrm>
            <a:off x="4211960" y="6165304"/>
            <a:ext cx="4560351" cy="369332"/>
          </a:xfrm>
          <a:prstGeom prst="rect">
            <a:avLst/>
          </a:prstGeom>
        </p:spPr>
        <p:txBody>
          <a:bodyPr wrap="none">
            <a:spAutoFit/>
          </a:bodyPr>
          <a:lstStyle/>
          <a:p>
            <a:r>
              <a:rPr lang="tr-TR" dirty="0" smtClean="0"/>
              <a:t>https://www.eurekaselect.com/154471/article</a:t>
            </a:r>
            <a:endParaRPr lang="tr-T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332656"/>
            <a:ext cx="8229600" cy="5793507"/>
          </a:xfrm>
        </p:spPr>
        <p:txBody>
          <a:bodyPr>
            <a:normAutofit/>
          </a:bodyPr>
          <a:lstStyle/>
          <a:p>
            <a:pPr algn="ctr">
              <a:buNone/>
              <a:defRPr/>
            </a:pPr>
            <a:r>
              <a:rPr lang="tr-TR" b="1" dirty="0" err="1">
                <a:solidFill>
                  <a:srgbClr val="00B0F0"/>
                </a:solidFill>
              </a:rPr>
              <a:t>Regulation</a:t>
            </a:r>
            <a:r>
              <a:rPr lang="tr-TR" b="1" dirty="0">
                <a:solidFill>
                  <a:srgbClr val="00B0F0"/>
                </a:solidFill>
              </a:rPr>
              <a:t> of </a:t>
            </a:r>
            <a:r>
              <a:rPr lang="tr-TR" b="1" dirty="0" err="1">
                <a:solidFill>
                  <a:srgbClr val="00B0F0"/>
                </a:solidFill>
              </a:rPr>
              <a:t>blood</a:t>
            </a:r>
            <a:r>
              <a:rPr lang="tr-TR" b="1" dirty="0">
                <a:solidFill>
                  <a:srgbClr val="00B0F0"/>
                </a:solidFill>
              </a:rPr>
              <a:t> </a:t>
            </a:r>
            <a:r>
              <a:rPr lang="tr-TR" b="1" dirty="0" err="1">
                <a:solidFill>
                  <a:srgbClr val="00B0F0"/>
                </a:solidFill>
              </a:rPr>
              <a:t>pressure</a:t>
            </a:r>
            <a:r>
              <a:rPr lang="tr-TR" b="1" dirty="0">
                <a:solidFill>
                  <a:srgbClr val="00B0F0"/>
                </a:solidFill>
              </a:rPr>
              <a:t>:</a:t>
            </a:r>
            <a:endParaRPr lang="tr-TR" dirty="0"/>
          </a:p>
          <a:p>
            <a:pPr algn="ctr">
              <a:defRPr/>
            </a:pPr>
            <a:r>
              <a:rPr lang="tr-TR" dirty="0"/>
              <a:t>CO</a:t>
            </a:r>
          </a:p>
          <a:p>
            <a:pPr algn="ctr">
              <a:defRPr/>
            </a:pPr>
            <a:r>
              <a:rPr lang="tr-TR" dirty="0" err="1"/>
              <a:t>Peripheral</a:t>
            </a:r>
            <a:r>
              <a:rPr lang="tr-TR" dirty="0"/>
              <a:t> </a:t>
            </a:r>
            <a:r>
              <a:rPr lang="tr-TR" dirty="0" err="1"/>
              <a:t>vascular</a:t>
            </a:r>
            <a:r>
              <a:rPr lang="tr-TR" dirty="0"/>
              <a:t> </a:t>
            </a:r>
            <a:r>
              <a:rPr lang="tr-TR" dirty="0" err="1"/>
              <a:t>resistance</a:t>
            </a:r>
            <a:r>
              <a:rPr lang="tr-TR" dirty="0"/>
              <a:t> (PVR)</a:t>
            </a:r>
          </a:p>
          <a:p>
            <a:pPr algn="ctr">
              <a:defRPr/>
            </a:pPr>
            <a:r>
              <a:rPr lang="tr-TR" dirty="0"/>
              <a:t>RAAS</a:t>
            </a:r>
          </a:p>
          <a:p>
            <a:pPr algn="ctr">
              <a:defRPr/>
            </a:pPr>
            <a:r>
              <a:rPr lang="tr-TR" dirty="0"/>
              <a:t>NO (</a:t>
            </a:r>
            <a:r>
              <a:rPr lang="tr-TR" dirty="0" err="1"/>
              <a:t>vasodilator</a:t>
            </a:r>
            <a:r>
              <a:rPr lang="tr-TR" dirty="0"/>
              <a:t>)</a:t>
            </a:r>
          </a:p>
          <a:p>
            <a:pPr algn="ctr">
              <a:defRPr/>
            </a:pPr>
            <a:r>
              <a:rPr lang="tr-TR" dirty="0" err="1"/>
              <a:t>Endothelin</a:t>
            </a:r>
            <a:r>
              <a:rPr lang="tr-TR" dirty="0"/>
              <a:t> (</a:t>
            </a:r>
            <a:r>
              <a:rPr lang="tr-TR" dirty="0" err="1"/>
              <a:t>vasoconstrictor</a:t>
            </a:r>
            <a:r>
              <a:rPr lang="tr-TR" dirty="0"/>
              <a:t>)</a:t>
            </a:r>
          </a:p>
          <a:p>
            <a:pPr algn="ctr">
              <a:defRPr/>
            </a:pPr>
            <a:r>
              <a:rPr lang="tr-TR" dirty="0"/>
              <a:t>ANP (</a:t>
            </a:r>
            <a:r>
              <a:rPr lang="tr-TR" dirty="0" err="1"/>
              <a:t>vasodilator</a:t>
            </a:r>
            <a:r>
              <a:rPr lang="tr-TR" dirty="0"/>
              <a:t>)</a:t>
            </a:r>
          </a:p>
          <a:p>
            <a:pPr algn="ctr">
              <a:defRPr/>
            </a:pPr>
            <a:r>
              <a:rPr lang="tr-TR" dirty="0" err="1"/>
              <a:t>Bradykinin</a:t>
            </a:r>
            <a:r>
              <a:rPr lang="tr-TR" dirty="0"/>
              <a:t> (</a:t>
            </a:r>
            <a:r>
              <a:rPr lang="tr-TR" dirty="0" err="1"/>
              <a:t>vasodilator</a:t>
            </a:r>
            <a:r>
              <a:rPr lang="tr-TR" dirty="0"/>
              <a:t>)</a:t>
            </a:r>
          </a:p>
          <a:p>
            <a:pPr algn="ctr">
              <a:defRPr/>
            </a:pPr>
            <a:r>
              <a:rPr lang="tr-TR" dirty="0" err="1"/>
              <a:t>Antidiuretic</a:t>
            </a:r>
            <a:r>
              <a:rPr lang="tr-TR" dirty="0"/>
              <a:t> </a:t>
            </a:r>
            <a:r>
              <a:rPr lang="tr-TR" dirty="0" err="1"/>
              <a:t>hormone</a:t>
            </a:r>
            <a:r>
              <a:rPr lang="tr-TR" dirty="0"/>
              <a:t> (</a:t>
            </a:r>
            <a:r>
              <a:rPr lang="tr-TR" dirty="0" err="1"/>
              <a:t>vasoconstrictor</a:t>
            </a:r>
            <a:r>
              <a:rPr lang="tr-TR" dirty="0"/>
              <a:t>)</a:t>
            </a:r>
          </a:p>
          <a:p>
            <a:pPr>
              <a:defRPr/>
            </a:pPr>
            <a:endParaRPr lang="tr-TR" dirty="0"/>
          </a:p>
          <a:p>
            <a:pPr>
              <a:defRPr/>
            </a:pPr>
            <a:endParaRPr lang="tr-TR" dirty="0"/>
          </a:p>
          <a:p>
            <a:pPr>
              <a:buNone/>
            </a:pPr>
            <a:endParaRPr lang="tr-T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a:t>Aims</a:t>
            </a:r>
            <a:endParaRPr lang="tr-TR" dirty="0"/>
          </a:p>
        </p:txBody>
      </p:sp>
      <p:sp>
        <p:nvSpPr>
          <p:cNvPr id="3" name="2 İçerik Yer Tutucusu"/>
          <p:cNvSpPr>
            <a:spLocks noGrp="1"/>
          </p:cNvSpPr>
          <p:nvPr>
            <p:ph idx="1"/>
          </p:nvPr>
        </p:nvSpPr>
        <p:spPr/>
        <p:txBody>
          <a:bodyPr>
            <a:normAutofit fontScale="77500" lnSpcReduction="20000"/>
          </a:bodyPr>
          <a:lstStyle/>
          <a:p>
            <a:pPr marL="514350" indent="-514350">
              <a:buAutoNum type="arabicPeriod"/>
            </a:pPr>
            <a:r>
              <a:rPr lang="tr-TR" dirty="0"/>
              <a:t>General </a:t>
            </a:r>
            <a:r>
              <a:rPr lang="tr-TR" dirty="0" err="1"/>
              <a:t>principals</a:t>
            </a:r>
            <a:r>
              <a:rPr lang="tr-TR" dirty="0"/>
              <a:t> of </a:t>
            </a:r>
            <a:r>
              <a:rPr lang="tr-TR" dirty="0" err="1"/>
              <a:t>cardiovascular</a:t>
            </a:r>
            <a:r>
              <a:rPr lang="tr-TR" dirty="0"/>
              <a:t> </a:t>
            </a:r>
            <a:r>
              <a:rPr lang="tr-TR" dirty="0" err="1"/>
              <a:t>system</a:t>
            </a:r>
            <a:endParaRPr lang="tr-TR" dirty="0"/>
          </a:p>
          <a:p>
            <a:pPr marL="514350" indent="-514350">
              <a:buAutoNum type="arabicPeriod"/>
            </a:pPr>
            <a:r>
              <a:rPr lang="tr-TR" dirty="0" err="1"/>
              <a:t>Clarifying</a:t>
            </a:r>
            <a:r>
              <a:rPr lang="tr-TR" dirty="0"/>
              <a:t> </a:t>
            </a:r>
            <a:r>
              <a:rPr lang="tr-TR" dirty="0" err="1"/>
              <a:t>the</a:t>
            </a:r>
            <a:r>
              <a:rPr lang="tr-TR" dirty="0"/>
              <a:t> </a:t>
            </a:r>
            <a:r>
              <a:rPr lang="tr-TR" dirty="0" err="1"/>
              <a:t>mechanisms</a:t>
            </a:r>
            <a:r>
              <a:rPr lang="tr-TR" dirty="0"/>
              <a:t> </a:t>
            </a:r>
            <a:r>
              <a:rPr lang="tr-TR" dirty="0" err="1"/>
              <a:t>which</a:t>
            </a:r>
            <a:r>
              <a:rPr lang="tr-TR" dirty="0"/>
              <a:t> </a:t>
            </a:r>
            <a:r>
              <a:rPr lang="tr-TR" dirty="0" err="1"/>
              <a:t>regulate</a:t>
            </a:r>
            <a:r>
              <a:rPr lang="tr-TR" dirty="0"/>
              <a:t> </a:t>
            </a:r>
            <a:r>
              <a:rPr lang="tr-TR" dirty="0" err="1"/>
              <a:t>blood</a:t>
            </a:r>
            <a:r>
              <a:rPr lang="tr-TR" dirty="0"/>
              <a:t> </a:t>
            </a:r>
            <a:r>
              <a:rPr lang="tr-TR" dirty="0" err="1"/>
              <a:t>pressure</a:t>
            </a:r>
            <a:endParaRPr lang="tr-TR" dirty="0"/>
          </a:p>
          <a:p>
            <a:pPr marL="514350" indent="-514350">
              <a:buAutoNum type="arabicPeriod"/>
            </a:pPr>
            <a:r>
              <a:rPr lang="tr-TR" dirty="0" err="1"/>
              <a:t>Clarifying</a:t>
            </a:r>
            <a:r>
              <a:rPr lang="tr-TR" dirty="0"/>
              <a:t> “</a:t>
            </a:r>
            <a:r>
              <a:rPr lang="tr-TR" dirty="0" err="1"/>
              <a:t>hypertension</a:t>
            </a:r>
            <a:r>
              <a:rPr lang="tr-TR" dirty="0"/>
              <a:t>” and </a:t>
            </a:r>
            <a:r>
              <a:rPr lang="tr-TR" dirty="0" err="1"/>
              <a:t>the</a:t>
            </a:r>
            <a:r>
              <a:rPr lang="tr-TR" dirty="0"/>
              <a:t> </a:t>
            </a:r>
            <a:r>
              <a:rPr lang="tr-TR" dirty="0" err="1"/>
              <a:t>pathophysiological</a:t>
            </a:r>
            <a:r>
              <a:rPr lang="tr-TR" dirty="0"/>
              <a:t> </a:t>
            </a:r>
            <a:r>
              <a:rPr lang="tr-TR" dirty="0" err="1"/>
              <a:t>factors</a:t>
            </a:r>
            <a:r>
              <a:rPr lang="tr-TR" dirty="0"/>
              <a:t> of </a:t>
            </a:r>
            <a:r>
              <a:rPr lang="tr-TR" dirty="0" err="1"/>
              <a:t>the</a:t>
            </a:r>
            <a:r>
              <a:rPr lang="tr-TR" dirty="0"/>
              <a:t> </a:t>
            </a:r>
            <a:r>
              <a:rPr lang="tr-TR" dirty="0" err="1"/>
              <a:t>disease</a:t>
            </a:r>
            <a:endParaRPr lang="tr-TR" dirty="0"/>
          </a:p>
          <a:p>
            <a:pPr marL="514350" indent="-514350">
              <a:buAutoNum type="arabicPeriod"/>
            </a:pPr>
            <a:r>
              <a:rPr lang="tr-TR" dirty="0" err="1"/>
              <a:t>Clarifying</a:t>
            </a:r>
            <a:r>
              <a:rPr lang="tr-TR" dirty="0"/>
              <a:t> </a:t>
            </a:r>
            <a:r>
              <a:rPr lang="tr-TR" dirty="0" err="1"/>
              <a:t>nonpharmacological</a:t>
            </a:r>
            <a:r>
              <a:rPr lang="tr-TR" dirty="0"/>
              <a:t> </a:t>
            </a:r>
            <a:r>
              <a:rPr lang="tr-TR" dirty="0" err="1"/>
              <a:t>treatment</a:t>
            </a:r>
            <a:r>
              <a:rPr lang="tr-TR" dirty="0"/>
              <a:t> </a:t>
            </a:r>
            <a:r>
              <a:rPr lang="tr-TR" dirty="0" err="1"/>
              <a:t>strategies</a:t>
            </a:r>
            <a:r>
              <a:rPr lang="tr-TR" dirty="0"/>
              <a:t> </a:t>
            </a:r>
            <a:r>
              <a:rPr lang="tr-TR" dirty="0" err="1"/>
              <a:t>for</a:t>
            </a:r>
            <a:r>
              <a:rPr lang="tr-TR" dirty="0"/>
              <a:t> </a:t>
            </a:r>
            <a:r>
              <a:rPr lang="tr-TR" dirty="0" err="1"/>
              <a:t>hypertension</a:t>
            </a:r>
            <a:endParaRPr lang="tr-TR" dirty="0"/>
          </a:p>
          <a:p>
            <a:pPr marL="514350" indent="-514350">
              <a:buAutoNum type="arabicPeriod"/>
            </a:pPr>
            <a:r>
              <a:rPr lang="tr-TR" dirty="0" err="1"/>
              <a:t>Classification</a:t>
            </a:r>
            <a:r>
              <a:rPr lang="tr-TR" dirty="0"/>
              <a:t> of </a:t>
            </a:r>
            <a:r>
              <a:rPr lang="tr-TR" dirty="0" err="1"/>
              <a:t>antihypertensive</a:t>
            </a:r>
            <a:r>
              <a:rPr lang="tr-TR" dirty="0"/>
              <a:t> </a:t>
            </a:r>
            <a:r>
              <a:rPr lang="tr-TR" dirty="0" err="1"/>
              <a:t>drugs</a:t>
            </a:r>
            <a:endParaRPr lang="tr-TR" dirty="0"/>
          </a:p>
          <a:p>
            <a:pPr marL="514350" indent="-514350">
              <a:buAutoNum type="arabicPeriod"/>
            </a:pPr>
            <a:r>
              <a:rPr lang="tr-TR" dirty="0" err="1"/>
              <a:t>Defining</a:t>
            </a:r>
            <a:r>
              <a:rPr lang="tr-TR" dirty="0"/>
              <a:t> </a:t>
            </a:r>
            <a:r>
              <a:rPr lang="tr-TR" dirty="0" err="1"/>
              <a:t>indication</a:t>
            </a:r>
            <a:r>
              <a:rPr lang="tr-TR" dirty="0"/>
              <a:t>-</a:t>
            </a:r>
            <a:r>
              <a:rPr lang="tr-TR" dirty="0" err="1"/>
              <a:t>pharmacokinetic</a:t>
            </a:r>
            <a:r>
              <a:rPr lang="tr-TR" dirty="0"/>
              <a:t>/</a:t>
            </a:r>
            <a:r>
              <a:rPr lang="tr-TR" dirty="0" err="1"/>
              <a:t>pharmacodynamic</a:t>
            </a:r>
            <a:r>
              <a:rPr lang="tr-TR" dirty="0"/>
              <a:t> </a:t>
            </a:r>
            <a:r>
              <a:rPr lang="tr-TR" dirty="0" err="1"/>
              <a:t>features</a:t>
            </a:r>
            <a:r>
              <a:rPr lang="tr-TR" dirty="0"/>
              <a:t>-</a:t>
            </a:r>
            <a:r>
              <a:rPr lang="tr-TR" dirty="0" err="1"/>
              <a:t>contrindication</a:t>
            </a:r>
            <a:r>
              <a:rPr lang="tr-TR" dirty="0"/>
              <a:t> profile of </a:t>
            </a:r>
            <a:r>
              <a:rPr lang="tr-TR" dirty="0" err="1"/>
              <a:t>antihypertensive</a:t>
            </a:r>
            <a:r>
              <a:rPr lang="tr-TR" dirty="0"/>
              <a:t> </a:t>
            </a:r>
            <a:r>
              <a:rPr lang="tr-TR" dirty="0" err="1"/>
              <a:t>drugs</a:t>
            </a:r>
            <a:endParaRPr lang="tr-TR" dirty="0"/>
          </a:p>
          <a:p>
            <a:pPr marL="514350" indent="-514350">
              <a:buAutoNum type="arabicPeriod"/>
            </a:pPr>
            <a:r>
              <a:rPr lang="tr-TR" dirty="0" err="1"/>
              <a:t>Clarifying</a:t>
            </a:r>
            <a:r>
              <a:rPr lang="tr-TR" dirty="0"/>
              <a:t> </a:t>
            </a:r>
            <a:r>
              <a:rPr lang="tr-TR" dirty="0" err="1"/>
              <a:t>management</a:t>
            </a:r>
            <a:r>
              <a:rPr lang="tr-TR" dirty="0"/>
              <a:t> of </a:t>
            </a:r>
            <a:r>
              <a:rPr lang="tr-TR" dirty="0" err="1"/>
              <a:t>hypertension</a:t>
            </a:r>
            <a:r>
              <a:rPr lang="tr-TR" dirty="0"/>
              <a:t> </a:t>
            </a:r>
            <a:r>
              <a:rPr lang="tr-TR" dirty="0" err="1"/>
              <a:t>emergency</a:t>
            </a:r>
            <a:r>
              <a:rPr lang="tr-TR" dirty="0"/>
              <a:t> and </a:t>
            </a:r>
            <a:r>
              <a:rPr lang="tr-TR" dirty="0" err="1"/>
              <a:t>treatment</a:t>
            </a:r>
            <a:r>
              <a:rPr lang="tr-TR" dirty="0"/>
              <a:t> </a:t>
            </a:r>
            <a:r>
              <a:rPr lang="tr-TR" dirty="0" err="1"/>
              <a:t>strategies</a:t>
            </a:r>
            <a:r>
              <a:rPr lang="tr-TR" dirty="0"/>
              <a:t> </a:t>
            </a:r>
            <a:r>
              <a:rPr lang="tr-TR" dirty="0" err="1"/>
              <a:t>for</a:t>
            </a:r>
            <a:r>
              <a:rPr lang="tr-TR" dirty="0"/>
              <a:t> it.</a:t>
            </a:r>
          </a:p>
          <a:p>
            <a:pPr marL="514350" indent="-514350">
              <a:buAutoNum type="arabicPeriod"/>
            </a:pPr>
            <a:endParaRPr lang="tr-T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xmlns="" id="{C5471D0D-39F9-CE4D-B1AC-173D3A0BF847}"/>
              </a:ext>
            </a:extLst>
          </p:cNvPr>
          <p:cNvPicPr>
            <a:picLocks noChangeAspect="1"/>
          </p:cNvPicPr>
          <p:nvPr/>
        </p:nvPicPr>
        <p:blipFill>
          <a:blip r:embed="rId2" cstate="print"/>
          <a:stretch>
            <a:fillRect/>
          </a:stretch>
        </p:blipFill>
        <p:spPr>
          <a:xfrm>
            <a:off x="2591780" y="209458"/>
            <a:ext cx="3960440" cy="6439083"/>
          </a:xfrm>
          <a:prstGeom prst="rect">
            <a:avLst/>
          </a:prstGeom>
        </p:spPr>
      </p:pic>
      <p:sp>
        <p:nvSpPr>
          <p:cNvPr id="3" name="2 Metin kutusu"/>
          <p:cNvSpPr txBox="1"/>
          <p:nvPr/>
        </p:nvSpPr>
        <p:spPr>
          <a:xfrm>
            <a:off x="3165697" y="6488668"/>
            <a:ext cx="5978303" cy="369332"/>
          </a:xfrm>
          <a:prstGeom prst="rect">
            <a:avLst/>
          </a:prstGeom>
          <a:noFill/>
        </p:spPr>
        <p:txBody>
          <a:bodyPr wrap="none" rtlCol="0">
            <a:spAutoFit/>
          </a:bodyPr>
          <a:lstStyle/>
          <a:p>
            <a:r>
              <a:rPr lang="tr-TR" dirty="0" err="1" smtClean="0"/>
              <a:t>Lippincott</a:t>
            </a:r>
            <a:r>
              <a:rPr lang="tr-TR" dirty="0" smtClean="0"/>
              <a:t> </a:t>
            </a:r>
            <a:r>
              <a:rPr lang="tr-TR" dirty="0" err="1" smtClean="0"/>
              <a:t>Illustrated</a:t>
            </a:r>
            <a:r>
              <a:rPr lang="tr-TR" dirty="0" smtClean="0"/>
              <a:t> </a:t>
            </a:r>
            <a:r>
              <a:rPr lang="tr-TR" dirty="0" err="1" smtClean="0"/>
              <a:t>reviews</a:t>
            </a:r>
            <a:r>
              <a:rPr lang="tr-TR" dirty="0" smtClean="0"/>
              <a:t> Pharmacology, 6th </a:t>
            </a:r>
            <a:r>
              <a:rPr lang="tr-TR" dirty="0" err="1" smtClean="0"/>
              <a:t>edition</a:t>
            </a:r>
            <a:r>
              <a:rPr lang="tr-TR" dirty="0" smtClean="0"/>
              <a:t>, 2015</a:t>
            </a:r>
            <a:endParaRPr lang="tr-TR" dirty="0"/>
          </a:p>
        </p:txBody>
      </p:sp>
    </p:spTree>
    <p:extLst>
      <p:ext uri="{BB962C8B-B14F-4D97-AF65-F5344CB8AC3E}">
        <p14:creationId xmlns:p14="http://schemas.microsoft.com/office/powerpoint/2010/main" xmlns="" val="90113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xmlns="" id="{03D15502-C3F4-C644-A5DE-B8F3FB99476F}"/>
              </a:ext>
            </a:extLst>
          </p:cNvPr>
          <p:cNvPicPr>
            <a:picLocks noChangeAspect="1"/>
          </p:cNvPicPr>
          <p:nvPr/>
        </p:nvPicPr>
        <p:blipFill>
          <a:blip r:embed="rId2" cstate="print"/>
          <a:stretch>
            <a:fillRect/>
          </a:stretch>
        </p:blipFill>
        <p:spPr>
          <a:xfrm>
            <a:off x="85381" y="764704"/>
            <a:ext cx="8973237" cy="5141138"/>
          </a:xfrm>
          <a:prstGeom prst="rect">
            <a:avLst/>
          </a:prstGeom>
        </p:spPr>
      </p:pic>
      <p:sp>
        <p:nvSpPr>
          <p:cNvPr id="3" name="2 Metin kutusu"/>
          <p:cNvSpPr txBox="1"/>
          <p:nvPr/>
        </p:nvSpPr>
        <p:spPr>
          <a:xfrm>
            <a:off x="3165697" y="6488668"/>
            <a:ext cx="5978303" cy="369332"/>
          </a:xfrm>
          <a:prstGeom prst="rect">
            <a:avLst/>
          </a:prstGeom>
          <a:noFill/>
        </p:spPr>
        <p:txBody>
          <a:bodyPr wrap="none" rtlCol="0">
            <a:spAutoFit/>
          </a:bodyPr>
          <a:lstStyle/>
          <a:p>
            <a:r>
              <a:rPr lang="tr-TR" dirty="0" err="1" smtClean="0"/>
              <a:t>Lippincott</a:t>
            </a:r>
            <a:r>
              <a:rPr lang="tr-TR" dirty="0" smtClean="0"/>
              <a:t> </a:t>
            </a:r>
            <a:r>
              <a:rPr lang="tr-TR" dirty="0" err="1" smtClean="0"/>
              <a:t>Illustrated</a:t>
            </a:r>
            <a:r>
              <a:rPr lang="tr-TR" dirty="0" smtClean="0"/>
              <a:t> </a:t>
            </a:r>
            <a:r>
              <a:rPr lang="tr-TR" dirty="0" err="1" smtClean="0"/>
              <a:t>reviews</a:t>
            </a:r>
            <a:r>
              <a:rPr lang="tr-TR" dirty="0" smtClean="0"/>
              <a:t> Pharmacology, 6th </a:t>
            </a:r>
            <a:r>
              <a:rPr lang="tr-TR" dirty="0" err="1" smtClean="0"/>
              <a:t>edition</a:t>
            </a:r>
            <a:r>
              <a:rPr lang="tr-TR" dirty="0" smtClean="0"/>
              <a:t>, 2015</a:t>
            </a:r>
            <a:endParaRPr lang="tr-TR" dirty="0"/>
          </a:p>
        </p:txBody>
      </p:sp>
    </p:spTree>
    <p:extLst>
      <p:ext uri="{BB962C8B-B14F-4D97-AF65-F5344CB8AC3E}">
        <p14:creationId xmlns:p14="http://schemas.microsoft.com/office/powerpoint/2010/main" xmlns="" val="1921873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639341"/>
            <a:ext cx="8229600" cy="4525963"/>
          </a:xfrm>
        </p:spPr>
        <p:txBody>
          <a:bodyPr/>
          <a:lstStyle/>
          <a:p>
            <a:pPr>
              <a:buNone/>
            </a:pPr>
            <a:r>
              <a:rPr lang="tr-TR" sz="3600" dirty="0">
                <a:solidFill>
                  <a:srgbClr val="FF0000"/>
                </a:solidFill>
              </a:rPr>
              <a:t>BP= CO x PVR</a:t>
            </a:r>
          </a:p>
          <a:p>
            <a:pPr>
              <a:buNone/>
            </a:pPr>
            <a:endParaRPr lang="tr-TR" dirty="0"/>
          </a:p>
          <a:p>
            <a:pPr>
              <a:buNone/>
            </a:pPr>
            <a:endParaRPr lang="tr-TR" dirty="0"/>
          </a:p>
          <a:p>
            <a:pPr>
              <a:buNone/>
            </a:pPr>
            <a:r>
              <a:rPr lang="tr-TR" dirty="0"/>
              <a:t>BP: </a:t>
            </a:r>
            <a:r>
              <a:rPr lang="tr-TR" dirty="0" err="1"/>
              <a:t>blood</a:t>
            </a:r>
            <a:r>
              <a:rPr lang="tr-TR" dirty="0"/>
              <a:t> </a:t>
            </a:r>
            <a:r>
              <a:rPr lang="tr-TR" dirty="0" err="1"/>
              <a:t>pressure</a:t>
            </a:r>
            <a:endParaRPr lang="tr-TR" dirty="0"/>
          </a:p>
          <a:p>
            <a:pPr>
              <a:buNone/>
            </a:pPr>
            <a:r>
              <a:rPr lang="tr-TR" dirty="0"/>
              <a:t>CO: </a:t>
            </a:r>
            <a:r>
              <a:rPr lang="tr-TR" dirty="0" err="1"/>
              <a:t>cardiac</a:t>
            </a:r>
            <a:r>
              <a:rPr lang="tr-TR" dirty="0"/>
              <a:t> </a:t>
            </a:r>
            <a:r>
              <a:rPr lang="tr-TR" dirty="0" err="1"/>
              <a:t>output</a:t>
            </a:r>
            <a:endParaRPr lang="tr-TR" dirty="0"/>
          </a:p>
          <a:p>
            <a:pPr>
              <a:buNone/>
            </a:pPr>
            <a:r>
              <a:rPr lang="tr-TR" dirty="0"/>
              <a:t>PVR: </a:t>
            </a:r>
            <a:r>
              <a:rPr lang="tr-TR" dirty="0" err="1"/>
              <a:t>peripheral</a:t>
            </a:r>
            <a:r>
              <a:rPr lang="tr-TR" dirty="0"/>
              <a:t> </a:t>
            </a:r>
            <a:r>
              <a:rPr lang="tr-TR" dirty="0" err="1"/>
              <a:t>vascular</a:t>
            </a:r>
            <a:r>
              <a:rPr lang="tr-TR" dirty="0"/>
              <a:t> </a:t>
            </a:r>
            <a:r>
              <a:rPr lang="tr-TR" dirty="0" err="1"/>
              <a:t>resistance</a:t>
            </a:r>
            <a:endParaRPr lang="tr-T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upload.wikimedia.org/wikipedia/commons/a/a2/Renin-angiotensin-aldosterone_system.png"/>
          <p:cNvPicPr>
            <a:picLocks noChangeAspect="1" noChangeArrowheads="1"/>
          </p:cNvPicPr>
          <p:nvPr/>
        </p:nvPicPr>
        <p:blipFill>
          <a:blip r:embed="rId2" cstate="print"/>
          <a:srcRect/>
          <a:stretch>
            <a:fillRect/>
          </a:stretch>
        </p:blipFill>
        <p:spPr bwMode="auto">
          <a:xfrm>
            <a:off x="251520" y="332656"/>
            <a:ext cx="8462962" cy="4714875"/>
          </a:xfrm>
          <a:prstGeom prst="rect">
            <a:avLst/>
          </a:prstGeom>
          <a:noFill/>
          <a:ln w="9525">
            <a:noFill/>
            <a:miter lim="800000"/>
            <a:headEnd/>
            <a:tailEnd/>
          </a:ln>
        </p:spPr>
      </p:pic>
      <p:sp>
        <p:nvSpPr>
          <p:cNvPr id="3" name="2 Dikdörtgen"/>
          <p:cNvSpPr/>
          <p:nvPr/>
        </p:nvSpPr>
        <p:spPr>
          <a:xfrm>
            <a:off x="4211960" y="5805264"/>
            <a:ext cx="4572000" cy="646331"/>
          </a:xfrm>
          <a:prstGeom prst="rect">
            <a:avLst/>
          </a:prstGeom>
        </p:spPr>
        <p:txBody>
          <a:bodyPr>
            <a:spAutoFit/>
          </a:bodyPr>
          <a:lstStyle/>
          <a:p>
            <a:r>
              <a:rPr lang="tr-TR" dirty="0" smtClean="0"/>
              <a:t>https://en.wikipedia.org/wiki/Renin%E2%80%93angiotensin_system</a:t>
            </a:r>
            <a:endParaRPr lang="tr-T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a:t>Diagnosis</a:t>
            </a:r>
            <a:r>
              <a:rPr lang="tr-TR" dirty="0"/>
              <a:t> of </a:t>
            </a:r>
            <a:r>
              <a:rPr lang="tr-TR" dirty="0" err="1"/>
              <a:t>hypertension</a:t>
            </a:r>
            <a:endParaRPr lang="tr-TR" dirty="0"/>
          </a:p>
        </p:txBody>
      </p:sp>
      <p:sp>
        <p:nvSpPr>
          <p:cNvPr id="3" name="2 İçerik Yer Tutucusu"/>
          <p:cNvSpPr>
            <a:spLocks noGrp="1"/>
          </p:cNvSpPr>
          <p:nvPr>
            <p:ph idx="1"/>
          </p:nvPr>
        </p:nvSpPr>
        <p:spPr>
          <a:xfrm>
            <a:off x="395536" y="1340768"/>
            <a:ext cx="8229600" cy="4525963"/>
          </a:xfrm>
        </p:spPr>
        <p:txBody>
          <a:bodyPr/>
          <a:lstStyle/>
          <a:p>
            <a:r>
              <a:rPr lang="tr-TR" dirty="0" err="1"/>
              <a:t>Confirmation</a:t>
            </a:r>
            <a:r>
              <a:rPr lang="tr-TR" dirty="0"/>
              <a:t> of </a:t>
            </a:r>
            <a:r>
              <a:rPr lang="tr-TR" dirty="0" err="1"/>
              <a:t>increased</a:t>
            </a:r>
            <a:r>
              <a:rPr lang="tr-TR" dirty="0"/>
              <a:t> </a:t>
            </a:r>
            <a:r>
              <a:rPr lang="tr-TR" dirty="0" err="1" smtClean="0"/>
              <a:t>blood</a:t>
            </a:r>
            <a:r>
              <a:rPr lang="tr-TR" dirty="0" smtClean="0"/>
              <a:t> </a:t>
            </a:r>
            <a:r>
              <a:rPr lang="tr-TR" dirty="0" err="1"/>
              <a:t>pressure</a:t>
            </a:r>
            <a:r>
              <a:rPr lang="tr-TR" dirty="0"/>
              <a:t> </a:t>
            </a:r>
            <a:r>
              <a:rPr lang="tr-TR" dirty="0" err="1"/>
              <a:t>by</a:t>
            </a:r>
            <a:r>
              <a:rPr lang="tr-TR" dirty="0"/>
              <a:t> </a:t>
            </a:r>
            <a:r>
              <a:rPr lang="tr-TR" dirty="0" err="1"/>
              <a:t>several</a:t>
            </a:r>
            <a:r>
              <a:rPr lang="tr-TR" dirty="0"/>
              <a:t> </a:t>
            </a:r>
            <a:r>
              <a:rPr lang="tr-TR" dirty="0" err="1"/>
              <a:t>measurements</a:t>
            </a:r>
            <a:endParaRPr lang="tr-TR" dirty="0"/>
          </a:p>
          <a:p>
            <a:endParaRPr lang="tr-TR" dirty="0"/>
          </a:p>
        </p:txBody>
      </p:sp>
      <p:pic>
        <p:nvPicPr>
          <p:cNvPr id="4" name="Resim 3">
            <a:extLst>
              <a:ext uri="{FF2B5EF4-FFF2-40B4-BE49-F238E27FC236}">
                <a16:creationId xmlns:a16="http://schemas.microsoft.com/office/drawing/2014/main" xmlns="" id="{42FCD274-6201-4145-B1B4-2960A3671028}"/>
              </a:ext>
            </a:extLst>
          </p:cNvPr>
          <p:cNvPicPr>
            <a:picLocks noChangeAspect="1"/>
          </p:cNvPicPr>
          <p:nvPr/>
        </p:nvPicPr>
        <p:blipFill>
          <a:blip r:embed="rId2" cstate="print"/>
          <a:stretch>
            <a:fillRect/>
          </a:stretch>
        </p:blipFill>
        <p:spPr>
          <a:xfrm>
            <a:off x="3563888" y="2348880"/>
            <a:ext cx="5142126" cy="3926352"/>
          </a:xfrm>
          <a:prstGeom prst="rect">
            <a:avLst/>
          </a:prstGeom>
        </p:spPr>
      </p:pic>
      <p:sp>
        <p:nvSpPr>
          <p:cNvPr id="5" name="Dikdörtgen 4">
            <a:extLst>
              <a:ext uri="{FF2B5EF4-FFF2-40B4-BE49-F238E27FC236}">
                <a16:creationId xmlns:a16="http://schemas.microsoft.com/office/drawing/2014/main" xmlns="" id="{AAD6B870-5878-A840-A81F-1A0B22368E59}"/>
              </a:ext>
            </a:extLst>
          </p:cNvPr>
          <p:cNvSpPr/>
          <p:nvPr/>
        </p:nvSpPr>
        <p:spPr>
          <a:xfrm>
            <a:off x="4063377" y="6352441"/>
            <a:ext cx="4469063" cy="553998"/>
          </a:xfrm>
          <a:prstGeom prst="rect">
            <a:avLst/>
          </a:prstGeom>
        </p:spPr>
        <p:txBody>
          <a:bodyPr wrap="square">
            <a:spAutoFit/>
          </a:bodyPr>
          <a:lstStyle/>
          <a:p>
            <a:r>
              <a:rPr lang="tr-TR" sz="1000" u="sng" dirty="0">
                <a:hlinkClick r:id="rId3">
                  <a:extLst>
                    <a:ext uri="{A12FA001-AC4F-418D-AE19-62706E023703}">
                      <ahyp:hlinkClr xmlns:ahyp="http://schemas.microsoft.com/office/drawing/2018/hyperlinkcolor" xmlns="" val="tx"/>
                    </a:ext>
                  </a:extLst>
                </a:hlinkClick>
              </a:rPr>
              <a:t>Wei FF</a:t>
            </a:r>
            <a:r>
              <a:rPr lang="tr-TR" sz="1000" dirty="0"/>
              <a:t>, </a:t>
            </a:r>
            <a:r>
              <a:rPr lang="tr-TR" sz="1000" u="sng" dirty="0">
                <a:hlinkClick r:id="rId4">
                  <a:extLst>
                    <a:ext uri="{A12FA001-AC4F-418D-AE19-62706E023703}">
                      <ahyp:hlinkClr xmlns:ahyp="http://schemas.microsoft.com/office/drawing/2018/hyperlinkcolor" xmlns="" val="tx"/>
                    </a:ext>
                  </a:extLst>
                </a:hlinkClick>
              </a:rPr>
              <a:t>Zhang ZY</a:t>
            </a:r>
            <a:r>
              <a:rPr lang="tr-TR" sz="1000" dirty="0"/>
              <a:t>, </a:t>
            </a:r>
            <a:r>
              <a:rPr lang="tr-TR" sz="1000" u="sng" dirty="0">
                <a:hlinkClick r:id="rId5">
                  <a:extLst>
                    <a:ext uri="{A12FA001-AC4F-418D-AE19-62706E023703}">
                      <ahyp:hlinkClr xmlns:ahyp="http://schemas.microsoft.com/office/drawing/2018/hyperlinkcolor" xmlns="" val="tx"/>
                    </a:ext>
                  </a:extLst>
                </a:hlinkClick>
              </a:rPr>
              <a:t>Huang QF</a:t>
            </a:r>
            <a:r>
              <a:rPr lang="tr-TR" sz="1000" dirty="0"/>
              <a:t>, </a:t>
            </a:r>
            <a:r>
              <a:rPr lang="tr-TR" sz="1000" u="sng" dirty="0">
                <a:hlinkClick r:id="rId6">
                  <a:extLst>
                    <a:ext uri="{A12FA001-AC4F-418D-AE19-62706E023703}">
                      <ahyp:hlinkClr xmlns:ahyp="http://schemas.microsoft.com/office/drawing/2018/hyperlinkcolor" xmlns="" val="tx"/>
                    </a:ext>
                  </a:extLst>
                </a:hlinkClick>
              </a:rPr>
              <a:t>Staessen JA</a:t>
            </a:r>
            <a:r>
              <a:rPr lang="tr-TR" sz="1000" u="sng" dirty="0"/>
              <a:t>. </a:t>
            </a:r>
            <a:r>
              <a:rPr lang="tr-TR" sz="1000" dirty="0" err="1"/>
              <a:t>Diagnosis</a:t>
            </a:r>
            <a:r>
              <a:rPr lang="tr-TR" sz="1000" dirty="0"/>
              <a:t> </a:t>
            </a:r>
            <a:r>
              <a:rPr lang="tr-TR" sz="1000" dirty="0" err="1"/>
              <a:t>and</a:t>
            </a:r>
            <a:r>
              <a:rPr lang="tr-TR" sz="1000" dirty="0"/>
              <a:t> </a:t>
            </a:r>
            <a:r>
              <a:rPr lang="tr-TR" sz="1000" dirty="0" err="1"/>
              <a:t>management</a:t>
            </a:r>
            <a:r>
              <a:rPr lang="tr-TR" sz="1000" dirty="0"/>
              <a:t> of </a:t>
            </a:r>
            <a:r>
              <a:rPr lang="tr-TR" sz="1000" dirty="0" err="1"/>
              <a:t>resistant</a:t>
            </a:r>
            <a:r>
              <a:rPr lang="tr-TR" sz="1000" dirty="0"/>
              <a:t> </a:t>
            </a:r>
            <a:r>
              <a:rPr lang="tr-TR" sz="1000" dirty="0" err="1"/>
              <a:t>hypertension</a:t>
            </a:r>
            <a:r>
              <a:rPr lang="tr-TR" sz="1000" dirty="0"/>
              <a:t>: </a:t>
            </a:r>
            <a:r>
              <a:rPr lang="tr-TR" sz="1000" dirty="0" err="1"/>
              <a:t>state</a:t>
            </a:r>
            <a:r>
              <a:rPr lang="tr-TR" sz="1000" dirty="0"/>
              <a:t> of </a:t>
            </a:r>
            <a:r>
              <a:rPr lang="tr-TR" sz="1000" dirty="0" err="1"/>
              <a:t>the</a:t>
            </a:r>
            <a:r>
              <a:rPr lang="tr-TR" sz="1000" dirty="0"/>
              <a:t> art. </a:t>
            </a:r>
            <a:r>
              <a:rPr lang="tr-TR" sz="1000" u="sng" dirty="0">
                <a:hlinkClick r:id="rId7" tooltip="Nature reviews. Nephrology.">
                  <a:extLst>
                    <a:ext uri="{A12FA001-AC4F-418D-AE19-62706E023703}">
                      <ahyp:hlinkClr xmlns:ahyp="http://schemas.microsoft.com/office/drawing/2018/hyperlinkcolor" xmlns="" val="tx"/>
                    </a:ext>
                  </a:extLst>
                </a:hlinkClick>
              </a:rPr>
              <a:t>Nat Rev Nephrol.</a:t>
            </a:r>
            <a:r>
              <a:rPr lang="tr-TR" sz="1000" dirty="0"/>
              <a:t> 2018 Jul;14(7):428-441.</a:t>
            </a:r>
          </a:p>
          <a:p>
            <a:endParaRPr lang="tr-TR" sz="1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err="1"/>
              <a:t>Prevalence</a:t>
            </a:r>
            <a:endParaRPr lang="tr-TR" dirty="0"/>
          </a:p>
        </p:txBody>
      </p:sp>
      <p:sp>
        <p:nvSpPr>
          <p:cNvPr id="3" name="2 İçerik Yer Tutucusu"/>
          <p:cNvSpPr>
            <a:spLocks noGrp="1"/>
          </p:cNvSpPr>
          <p:nvPr>
            <p:ph idx="1"/>
          </p:nvPr>
        </p:nvSpPr>
        <p:spPr/>
        <p:txBody>
          <a:bodyPr/>
          <a:lstStyle/>
          <a:p>
            <a:r>
              <a:rPr lang="tr-TR" dirty="0"/>
              <a:t>1 of 3, in </a:t>
            </a:r>
            <a:r>
              <a:rPr lang="tr-TR" dirty="0" err="1"/>
              <a:t>population</a:t>
            </a:r>
            <a:r>
              <a:rPr lang="tr-TR" dirty="0"/>
              <a:t> </a:t>
            </a:r>
            <a:r>
              <a:rPr lang="tr-TR" dirty="0" err="1"/>
              <a:t>older</a:t>
            </a:r>
            <a:r>
              <a:rPr lang="tr-TR" dirty="0"/>
              <a:t> </a:t>
            </a:r>
            <a:r>
              <a:rPr lang="tr-TR" dirty="0" err="1"/>
              <a:t>than</a:t>
            </a:r>
            <a:r>
              <a:rPr lang="tr-TR" dirty="0"/>
              <a:t> 18</a:t>
            </a:r>
          </a:p>
          <a:p>
            <a:r>
              <a:rPr lang="tr-TR" dirty="0"/>
              <a:t>1 of 2, in </a:t>
            </a:r>
            <a:r>
              <a:rPr lang="tr-TR" dirty="0" err="1"/>
              <a:t>population</a:t>
            </a:r>
            <a:r>
              <a:rPr lang="tr-TR" dirty="0"/>
              <a:t> </a:t>
            </a:r>
            <a:r>
              <a:rPr lang="tr-TR" dirty="0" err="1"/>
              <a:t>older</a:t>
            </a:r>
            <a:r>
              <a:rPr lang="tr-TR" dirty="0"/>
              <a:t> </a:t>
            </a:r>
            <a:r>
              <a:rPr lang="tr-TR" dirty="0" err="1"/>
              <a:t>than</a:t>
            </a:r>
            <a:r>
              <a:rPr lang="tr-TR" dirty="0"/>
              <a:t> 50</a:t>
            </a:r>
          </a:p>
          <a:p>
            <a:r>
              <a:rPr lang="tr-TR" dirty="0"/>
              <a:t>%31.8 in </a:t>
            </a:r>
            <a:r>
              <a:rPr lang="tr-TR" dirty="0" err="1"/>
              <a:t>Turkey</a:t>
            </a:r>
            <a:r>
              <a:rPr lang="tr-TR" dirty="0"/>
              <a:t> (2017) (%36.1, </a:t>
            </a:r>
            <a:r>
              <a:rPr lang="tr-TR" dirty="0" err="1"/>
              <a:t>women</a:t>
            </a:r>
            <a:r>
              <a:rPr lang="tr-TR" dirty="0"/>
              <a:t>; %27.5, men)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xmlns="" id="{5A22186C-60D9-D246-BCD5-D674B12D4BFA}"/>
              </a:ext>
            </a:extLst>
          </p:cNvPr>
          <p:cNvPicPr>
            <a:picLocks noChangeAspect="1"/>
          </p:cNvPicPr>
          <p:nvPr/>
        </p:nvPicPr>
        <p:blipFill>
          <a:blip r:embed="rId2" cstate="print"/>
          <a:stretch>
            <a:fillRect/>
          </a:stretch>
        </p:blipFill>
        <p:spPr>
          <a:xfrm>
            <a:off x="2123728" y="33612"/>
            <a:ext cx="4464496" cy="6481677"/>
          </a:xfrm>
          <a:prstGeom prst="rect">
            <a:avLst/>
          </a:prstGeom>
        </p:spPr>
      </p:pic>
      <p:sp>
        <p:nvSpPr>
          <p:cNvPr id="3" name="2 Metin kutusu"/>
          <p:cNvSpPr txBox="1"/>
          <p:nvPr/>
        </p:nvSpPr>
        <p:spPr>
          <a:xfrm>
            <a:off x="3165697" y="6488668"/>
            <a:ext cx="5978303" cy="369332"/>
          </a:xfrm>
          <a:prstGeom prst="rect">
            <a:avLst/>
          </a:prstGeom>
          <a:noFill/>
        </p:spPr>
        <p:txBody>
          <a:bodyPr wrap="none" rtlCol="0">
            <a:spAutoFit/>
          </a:bodyPr>
          <a:lstStyle/>
          <a:p>
            <a:r>
              <a:rPr lang="tr-TR" dirty="0" err="1" smtClean="0"/>
              <a:t>Lippincott</a:t>
            </a:r>
            <a:r>
              <a:rPr lang="tr-TR" dirty="0" smtClean="0"/>
              <a:t> </a:t>
            </a:r>
            <a:r>
              <a:rPr lang="tr-TR" dirty="0" err="1" smtClean="0"/>
              <a:t>Illustrated</a:t>
            </a:r>
            <a:r>
              <a:rPr lang="tr-TR" dirty="0" smtClean="0"/>
              <a:t> </a:t>
            </a:r>
            <a:r>
              <a:rPr lang="tr-TR" dirty="0" err="1" smtClean="0"/>
              <a:t>reviews</a:t>
            </a:r>
            <a:r>
              <a:rPr lang="tr-TR" dirty="0" smtClean="0"/>
              <a:t> Pharmacology, 6th </a:t>
            </a:r>
            <a:r>
              <a:rPr lang="tr-TR" dirty="0" err="1" smtClean="0"/>
              <a:t>edition</a:t>
            </a:r>
            <a:r>
              <a:rPr lang="tr-TR" dirty="0" smtClean="0"/>
              <a:t>, 2015</a:t>
            </a:r>
            <a:endParaRPr lang="tr-TR" dirty="0"/>
          </a:p>
        </p:txBody>
      </p:sp>
    </p:spTree>
    <p:extLst>
      <p:ext uri="{BB962C8B-B14F-4D97-AF65-F5344CB8AC3E}">
        <p14:creationId xmlns:p14="http://schemas.microsoft.com/office/powerpoint/2010/main" xmlns="" val="1485073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95536" y="404664"/>
            <a:ext cx="8229600" cy="4525963"/>
          </a:xfrm>
        </p:spPr>
        <p:txBody>
          <a:bodyPr>
            <a:normAutofit lnSpcReduction="10000"/>
          </a:bodyPr>
          <a:lstStyle/>
          <a:p>
            <a:pPr algn="ctr">
              <a:buNone/>
              <a:defRPr/>
            </a:pPr>
            <a:r>
              <a:rPr lang="tr-TR" b="1" dirty="0" err="1">
                <a:solidFill>
                  <a:srgbClr val="FF66CC"/>
                </a:solidFill>
              </a:rPr>
              <a:t>Blood</a:t>
            </a:r>
            <a:r>
              <a:rPr lang="tr-TR" b="1" dirty="0">
                <a:solidFill>
                  <a:srgbClr val="FF66CC"/>
                </a:solidFill>
              </a:rPr>
              <a:t> </a:t>
            </a:r>
            <a:r>
              <a:rPr lang="tr-TR" b="1" dirty="0" err="1">
                <a:solidFill>
                  <a:srgbClr val="FF66CC"/>
                </a:solidFill>
              </a:rPr>
              <a:t>pressure</a:t>
            </a:r>
            <a:r>
              <a:rPr lang="tr-TR" b="1" dirty="0">
                <a:solidFill>
                  <a:srgbClr val="FF66CC"/>
                </a:solidFill>
              </a:rPr>
              <a:t> </a:t>
            </a:r>
            <a:r>
              <a:rPr lang="tr-TR" b="1" dirty="0" err="1">
                <a:solidFill>
                  <a:srgbClr val="FF66CC"/>
                </a:solidFill>
              </a:rPr>
              <a:t>measurement</a:t>
            </a:r>
            <a:endParaRPr lang="tr-TR" b="1" dirty="0">
              <a:solidFill>
                <a:srgbClr val="FF66CC"/>
              </a:solidFill>
            </a:endParaRPr>
          </a:p>
          <a:p>
            <a:pPr algn="ctr">
              <a:defRPr/>
            </a:pPr>
            <a:endParaRPr lang="tr-TR" dirty="0"/>
          </a:p>
          <a:p>
            <a:pPr algn="ctr">
              <a:defRPr/>
            </a:pPr>
            <a:r>
              <a:rPr lang="tr-TR" dirty="0" err="1"/>
              <a:t>Use</a:t>
            </a:r>
            <a:r>
              <a:rPr lang="tr-TR" dirty="0"/>
              <a:t> </a:t>
            </a:r>
            <a:r>
              <a:rPr lang="tr-TR" dirty="0" err="1"/>
              <a:t>the</a:t>
            </a:r>
            <a:r>
              <a:rPr lang="tr-TR" dirty="0"/>
              <a:t> </a:t>
            </a:r>
            <a:r>
              <a:rPr lang="tr-TR" dirty="0" err="1"/>
              <a:t>arm</a:t>
            </a:r>
            <a:r>
              <a:rPr lang="tr-TR" dirty="0"/>
              <a:t> </a:t>
            </a:r>
            <a:r>
              <a:rPr lang="tr-TR" dirty="0" err="1"/>
              <a:t>with</a:t>
            </a:r>
            <a:r>
              <a:rPr lang="tr-TR" dirty="0"/>
              <a:t> </a:t>
            </a:r>
            <a:r>
              <a:rPr lang="tr-TR" dirty="0" err="1"/>
              <a:t>higher</a:t>
            </a:r>
            <a:r>
              <a:rPr lang="tr-TR" dirty="0"/>
              <a:t> </a:t>
            </a:r>
            <a:r>
              <a:rPr lang="tr-TR" dirty="0" err="1"/>
              <a:t>blood</a:t>
            </a:r>
            <a:r>
              <a:rPr lang="tr-TR" dirty="0"/>
              <a:t> </a:t>
            </a:r>
            <a:r>
              <a:rPr lang="tr-TR" dirty="0" err="1"/>
              <a:t>pressure</a:t>
            </a:r>
            <a:r>
              <a:rPr lang="tr-TR" dirty="0"/>
              <a:t> </a:t>
            </a:r>
            <a:r>
              <a:rPr lang="tr-TR" dirty="0" err="1"/>
              <a:t>values</a:t>
            </a:r>
            <a:endParaRPr lang="tr-TR" dirty="0"/>
          </a:p>
          <a:p>
            <a:pPr algn="ctr">
              <a:defRPr/>
            </a:pPr>
            <a:r>
              <a:rPr lang="tr-TR" dirty="0" err="1"/>
              <a:t>Patient</a:t>
            </a:r>
            <a:r>
              <a:rPr lang="tr-TR" dirty="0"/>
              <a:t> </a:t>
            </a:r>
            <a:r>
              <a:rPr lang="tr-TR" dirty="0" err="1"/>
              <a:t>should</a:t>
            </a:r>
            <a:r>
              <a:rPr lang="tr-TR" dirty="0"/>
              <a:t> be </a:t>
            </a:r>
            <a:r>
              <a:rPr lang="tr-TR" dirty="0" err="1"/>
              <a:t>calm</a:t>
            </a:r>
            <a:endParaRPr lang="tr-TR" dirty="0"/>
          </a:p>
          <a:p>
            <a:pPr algn="ctr">
              <a:defRPr/>
            </a:pPr>
            <a:r>
              <a:rPr lang="tr-TR" dirty="0" err="1"/>
              <a:t>Both</a:t>
            </a:r>
            <a:r>
              <a:rPr lang="tr-TR" dirty="0"/>
              <a:t> </a:t>
            </a:r>
            <a:r>
              <a:rPr lang="tr-TR" dirty="0" err="1"/>
              <a:t>by</a:t>
            </a:r>
            <a:r>
              <a:rPr lang="tr-TR" dirty="0"/>
              <a:t> </a:t>
            </a:r>
            <a:r>
              <a:rPr lang="tr-TR" dirty="0" err="1"/>
              <a:t>sitting</a:t>
            </a:r>
            <a:r>
              <a:rPr lang="tr-TR" dirty="0"/>
              <a:t> and </a:t>
            </a:r>
            <a:r>
              <a:rPr lang="tr-TR" dirty="0" err="1"/>
              <a:t>upright</a:t>
            </a:r>
            <a:r>
              <a:rPr lang="tr-TR" dirty="0"/>
              <a:t> </a:t>
            </a:r>
            <a:r>
              <a:rPr lang="tr-TR" dirty="0" err="1"/>
              <a:t>position</a:t>
            </a:r>
            <a:endParaRPr lang="tr-TR" dirty="0"/>
          </a:p>
          <a:p>
            <a:pPr algn="ctr">
              <a:defRPr/>
            </a:pPr>
            <a:r>
              <a:rPr lang="tr-TR" dirty="0" err="1"/>
              <a:t>Arm</a:t>
            </a:r>
            <a:r>
              <a:rPr lang="tr-TR" dirty="0"/>
              <a:t> </a:t>
            </a:r>
            <a:r>
              <a:rPr lang="tr-TR" dirty="0" err="1"/>
              <a:t>should</a:t>
            </a:r>
            <a:r>
              <a:rPr lang="tr-TR" dirty="0"/>
              <a:t> be </a:t>
            </a:r>
            <a:r>
              <a:rPr lang="tr-TR" dirty="0" err="1"/>
              <a:t>supported</a:t>
            </a:r>
            <a:r>
              <a:rPr lang="tr-TR" dirty="0"/>
              <a:t> at </a:t>
            </a:r>
            <a:r>
              <a:rPr lang="tr-TR" dirty="0" err="1"/>
              <a:t>heart</a:t>
            </a:r>
            <a:r>
              <a:rPr lang="tr-TR" dirty="0"/>
              <a:t> </a:t>
            </a:r>
            <a:r>
              <a:rPr lang="tr-TR" dirty="0" err="1"/>
              <a:t>level</a:t>
            </a:r>
            <a:endParaRPr lang="tr-TR" dirty="0"/>
          </a:p>
          <a:p>
            <a:pPr algn="ctr">
              <a:defRPr/>
            </a:pPr>
            <a:r>
              <a:rPr lang="tr-TR" dirty="0" err="1"/>
              <a:t>Cuff</a:t>
            </a:r>
            <a:r>
              <a:rPr lang="tr-TR" dirty="0"/>
              <a:t> size</a:t>
            </a:r>
          </a:p>
          <a:p>
            <a:pPr algn="ctr">
              <a:defRPr/>
            </a:pPr>
            <a:r>
              <a:rPr lang="tr-TR" dirty="0" err="1"/>
              <a:t>Follow</a:t>
            </a:r>
            <a:endParaRPr lang="tr-TR" dirty="0"/>
          </a:p>
          <a:p>
            <a:pPr>
              <a:defRPr/>
            </a:pPr>
            <a:endParaRPr lang="tr-TR" dirty="0"/>
          </a:p>
          <a:p>
            <a:pPr>
              <a:defRPr/>
            </a:pPr>
            <a:endParaRPr lang="tr-TR" dirty="0"/>
          </a:p>
          <a:p>
            <a:pPr>
              <a:defRPr/>
            </a:pPr>
            <a:endParaRPr lang="tr-TR" dirty="0"/>
          </a:p>
          <a:p>
            <a:pPr>
              <a:buNone/>
            </a:pPr>
            <a:endParaRPr lang="tr-T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xmlns="" id="{06EFF0A3-E8B8-2C48-A310-F367A021B8F1}"/>
              </a:ext>
            </a:extLst>
          </p:cNvPr>
          <p:cNvPicPr>
            <a:picLocks noChangeAspect="1"/>
          </p:cNvPicPr>
          <p:nvPr/>
        </p:nvPicPr>
        <p:blipFill>
          <a:blip r:embed="rId2" cstate="print"/>
          <a:stretch>
            <a:fillRect/>
          </a:stretch>
        </p:blipFill>
        <p:spPr>
          <a:xfrm>
            <a:off x="2120407" y="980728"/>
            <a:ext cx="4539826" cy="4680520"/>
          </a:xfrm>
          <a:prstGeom prst="rect">
            <a:avLst/>
          </a:prstGeom>
        </p:spPr>
      </p:pic>
      <p:sp>
        <p:nvSpPr>
          <p:cNvPr id="3" name="2 Metin kutusu"/>
          <p:cNvSpPr txBox="1"/>
          <p:nvPr/>
        </p:nvSpPr>
        <p:spPr>
          <a:xfrm>
            <a:off x="3165697" y="6488668"/>
            <a:ext cx="5978303" cy="369332"/>
          </a:xfrm>
          <a:prstGeom prst="rect">
            <a:avLst/>
          </a:prstGeom>
          <a:noFill/>
        </p:spPr>
        <p:txBody>
          <a:bodyPr wrap="none" rtlCol="0">
            <a:spAutoFit/>
          </a:bodyPr>
          <a:lstStyle/>
          <a:p>
            <a:r>
              <a:rPr lang="tr-TR" dirty="0" err="1" smtClean="0"/>
              <a:t>Lippincott</a:t>
            </a:r>
            <a:r>
              <a:rPr lang="tr-TR" dirty="0" smtClean="0"/>
              <a:t> </a:t>
            </a:r>
            <a:r>
              <a:rPr lang="tr-TR" dirty="0" err="1" smtClean="0"/>
              <a:t>Illustrated</a:t>
            </a:r>
            <a:r>
              <a:rPr lang="tr-TR" dirty="0" smtClean="0"/>
              <a:t> </a:t>
            </a:r>
            <a:r>
              <a:rPr lang="tr-TR" dirty="0" err="1" smtClean="0"/>
              <a:t>reviews</a:t>
            </a:r>
            <a:r>
              <a:rPr lang="tr-TR" dirty="0" smtClean="0"/>
              <a:t> Pharmacology, 6th </a:t>
            </a:r>
            <a:r>
              <a:rPr lang="tr-TR" dirty="0" err="1" smtClean="0"/>
              <a:t>edition</a:t>
            </a:r>
            <a:r>
              <a:rPr lang="tr-TR" dirty="0" smtClean="0"/>
              <a:t>, 2015</a:t>
            </a:r>
            <a:endParaRPr lang="tr-TR" dirty="0"/>
          </a:p>
        </p:txBody>
      </p:sp>
    </p:spTree>
    <p:extLst>
      <p:ext uri="{BB962C8B-B14F-4D97-AF65-F5344CB8AC3E}">
        <p14:creationId xmlns:p14="http://schemas.microsoft.com/office/powerpoint/2010/main" xmlns="" val="320368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516061"/>
            <a:ext cx="8229600" cy="1143000"/>
          </a:xfrm>
        </p:spPr>
        <p:txBody>
          <a:bodyPr>
            <a:normAutofit fontScale="90000"/>
          </a:bodyPr>
          <a:lstStyle/>
          <a:p>
            <a:r>
              <a:rPr lang="tr-TR" dirty="0" err="1"/>
              <a:t>Why</a:t>
            </a:r>
            <a:r>
              <a:rPr lang="tr-TR" dirty="0"/>
              <a:t> </a:t>
            </a:r>
            <a:r>
              <a:rPr lang="tr-TR" dirty="0" err="1"/>
              <a:t>should</a:t>
            </a:r>
            <a:r>
              <a:rPr lang="tr-TR" dirty="0"/>
              <a:t> </a:t>
            </a:r>
            <a:r>
              <a:rPr lang="tr-TR" dirty="0" err="1"/>
              <a:t>we</a:t>
            </a:r>
            <a:r>
              <a:rPr lang="tr-TR" dirty="0"/>
              <a:t> </a:t>
            </a:r>
            <a:r>
              <a:rPr lang="tr-TR" dirty="0" err="1"/>
              <a:t>regulate</a:t>
            </a:r>
            <a:r>
              <a:rPr lang="tr-TR" dirty="0"/>
              <a:t> </a:t>
            </a:r>
            <a:r>
              <a:rPr lang="tr-TR" dirty="0" err="1"/>
              <a:t>blood</a:t>
            </a:r>
            <a:r>
              <a:rPr lang="tr-TR" dirty="0"/>
              <a:t> </a:t>
            </a:r>
            <a:r>
              <a:rPr lang="tr-TR" dirty="0" err="1"/>
              <a:t>pressure</a:t>
            </a:r>
            <a:r>
              <a:rPr lang="tr-TR" dirty="0"/>
              <a:t>?</a:t>
            </a:r>
          </a:p>
        </p:txBody>
      </p:sp>
      <p:sp>
        <p:nvSpPr>
          <p:cNvPr id="3" name="2 İçerik Yer Tutucusu"/>
          <p:cNvSpPr>
            <a:spLocks noGrp="1"/>
          </p:cNvSpPr>
          <p:nvPr>
            <p:ph idx="1"/>
          </p:nvPr>
        </p:nvSpPr>
        <p:spPr>
          <a:xfrm>
            <a:off x="478475" y="1916832"/>
            <a:ext cx="8229600" cy="4525963"/>
          </a:xfrm>
        </p:spPr>
        <p:txBody>
          <a:bodyPr/>
          <a:lstStyle/>
          <a:p>
            <a:r>
              <a:rPr lang="tr-TR" dirty="0" err="1"/>
              <a:t>End</a:t>
            </a:r>
            <a:r>
              <a:rPr lang="tr-TR" dirty="0"/>
              <a:t> organ </a:t>
            </a:r>
            <a:r>
              <a:rPr lang="tr-TR" dirty="0" err="1"/>
              <a:t>damage</a:t>
            </a:r>
            <a:r>
              <a:rPr lang="tr-TR" dirty="0"/>
              <a:t> risk </a:t>
            </a:r>
            <a:r>
              <a:rPr lang="tr-TR" dirty="0" err="1"/>
              <a:t>even</a:t>
            </a:r>
            <a:r>
              <a:rPr lang="tr-TR" dirty="0"/>
              <a:t> </a:t>
            </a:r>
            <a:r>
              <a:rPr lang="tr-TR" dirty="0" err="1"/>
              <a:t>if</a:t>
            </a:r>
            <a:r>
              <a:rPr lang="tr-TR" dirty="0"/>
              <a:t> </a:t>
            </a:r>
            <a:r>
              <a:rPr lang="tr-TR" dirty="0" err="1"/>
              <a:t>the</a:t>
            </a:r>
            <a:r>
              <a:rPr lang="tr-TR" dirty="0"/>
              <a:t> </a:t>
            </a:r>
            <a:r>
              <a:rPr lang="tr-TR" dirty="0" err="1"/>
              <a:t>hypertension</a:t>
            </a:r>
            <a:r>
              <a:rPr lang="tr-TR" dirty="0"/>
              <a:t> is </a:t>
            </a:r>
            <a:r>
              <a:rPr lang="tr-TR" dirty="0" err="1"/>
              <a:t>mild</a:t>
            </a:r>
            <a:r>
              <a:rPr lang="tr-TR" dirty="0"/>
              <a:t> (140-90mmHg)</a:t>
            </a:r>
          </a:p>
          <a:p>
            <a:r>
              <a:rPr lang="tr-TR" dirty="0" err="1"/>
              <a:t>every</a:t>
            </a:r>
            <a:r>
              <a:rPr lang="tr-TR" dirty="0"/>
              <a:t> 20-10mmHg </a:t>
            </a:r>
            <a:r>
              <a:rPr lang="tr-TR" dirty="0" err="1"/>
              <a:t>increase</a:t>
            </a:r>
            <a:r>
              <a:rPr lang="tr-TR" dirty="0"/>
              <a:t> in BP </a:t>
            </a:r>
            <a:r>
              <a:rPr lang="tr-TR" dirty="0" err="1"/>
              <a:t>doubles</a:t>
            </a:r>
            <a:r>
              <a:rPr lang="tr-TR" dirty="0"/>
              <a:t> </a:t>
            </a:r>
            <a:r>
              <a:rPr lang="tr-TR" dirty="0" err="1"/>
              <a:t>the</a:t>
            </a:r>
            <a:r>
              <a:rPr lang="tr-TR" dirty="0"/>
              <a:t> risk </a:t>
            </a:r>
            <a:r>
              <a:rPr lang="tr-TR" dirty="0" err="1"/>
              <a:t>for</a:t>
            </a:r>
            <a:r>
              <a:rPr lang="tr-TR" dirty="0"/>
              <a:t> CV risk</a:t>
            </a:r>
          </a:p>
          <a:p>
            <a:endParaRPr lang="tr-T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a:t>Contents</a:t>
            </a:r>
            <a:endParaRPr lang="tr-TR" dirty="0"/>
          </a:p>
        </p:txBody>
      </p:sp>
      <p:sp>
        <p:nvSpPr>
          <p:cNvPr id="3" name="2 İçerik Yer Tutucusu"/>
          <p:cNvSpPr>
            <a:spLocks noGrp="1"/>
          </p:cNvSpPr>
          <p:nvPr>
            <p:ph idx="1"/>
          </p:nvPr>
        </p:nvSpPr>
        <p:spPr/>
        <p:txBody>
          <a:bodyPr>
            <a:normAutofit fontScale="55000" lnSpcReduction="20000"/>
          </a:bodyPr>
          <a:lstStyle/>
          <a:p>
            <a:pPr marL="514350" indent="-514350">
              <a:buAutoNum type="arabicPeriod"/>
            </a:pPr>
            <a:r>
              <a:rPr lang="tr-TR" dirty="0" err="1"/>
              <a:t>Basic</a:t>
            </a:r>
            <a:r>
              <a:rPr lang="tr-TR" dirty="0"/>
              <a:t> </a:t>
            </a:r>
            <a:r>
              <a:rPr lang="tr-TR" dirty="0" err="1"/>
              <a:t>terms</a:t>
            </a:r>
            <a:r>
              <a:rPr lang="tr-TR" dirty="0"/>
              <a:t> </a:t>
            </a:r>
            <a:r>
              <a:rPr lang="tr-TR" dirty="0" err="1"/>
              <a:t>for</a:t>
            </a:r>
            <a:r>
              <a:rPr lang="tr-TR" dirty="0"/>
              <a:t> </a:t>
            </a:r>
            <a:r>
              <a:rPr lang="tr-TR" dirty="0" err="1"/>
              <a:t>cardiovascular</a:t>
            </a:r>
            <a:r>
              <a:rPr lang="tr-TR" dirty="0"/>
              <a:t> </a:t>
            </a:r>
            <a:r>
              <a:rPr lang="tr-TR" dirty="0" err="1"/>
              <a:t>system</a:t>
            </a:r>
            <a:endParaRPr lang="tr-TR" dirty="0"/>
          </a:p>
          <a:p>
            <a:pPr marL="514350" indent="-514350">
              <a:buAutoNum type="arabicPeriod"/>
            </a:pPr>
            <a:r>
              <a:rPr lang="tr-TR" dirty="0" err="1"/>
              <a:t>Physiological</a:t>
            </a:r>
            <a:r>
              <a:rPr lang="tr-TR" dirty="0"/>
              <a:t> </a:t>
            </a:r>
            <a:r>
              <a:rPr lang="tr-TR" dirty="0" err="1"/>
              <a:t>regulation</a:t>
            </a:r>
            <a:r>
              <a:rPr lang="tr-TR" dirty="0"/>
              <a:t> of </a:t>
            </a:r>
            <a:r>
              <a:rPr lang="tr-TR" dirty="0" err="1"/>
              <a:t>blood</a:t>
            </a:r>
            <a:r>
              <a:rPr lang="tr-TR" dirty="0"/>
              <a:t> </a:t>
            </a:r>
            <a:r>
              <a:rPr lang="tr-TR" dirty="0" err="1"/>
              <a:t>pressure</a:t>
            </a:r>
            <a:endParaRPr lang="tr-TR" dirty="0"/>
          </a:p>
          <a:p>
            <a:pPr marL="514350" indent="-514350">
              <a:buAutoNum type="arabicPeriod"/>
            </a:pPr>
            <a:r>
              <a:rPr lang="tr-TR" dirty="0" err="1"/>
              <a:t>Pathophysiology</a:t>
            </a:r>
            <a:r>
              <a:rPr lang="tr-TR" dirty="0"/>
              <a:t> of </a:t>
            </a:r>
            <a:r>
              <a:rPr lang="tr-TR" dirty="0" err="1"/>
              <a:t>hypertension</a:t>
            </a:r>
            <a:endParaRPr lang="tr-TR" dirty="0"/>
          </a:p>
          <a:p>
            <a:pPr marL="514350" indent="-514350">
              <a:buAutoNum type="arabicPeriod"/>
            </a:pPr>
            <a:r>
              <a:rPr lang="tr-TR" dirty="0" err="1"/>
              <a:t>Prevalance</a:t>
            </a:r>
            <a:r>
              <a:rPr lang="tr-TR" dirty="0"/>
              <a:t> and risk </a:t>
            </a:r>
            <a:r>
              <a:rPr lang="tr-TR" dirty="0" err="1"/>
              <a:t>factors</a:t>
            </a:r>
            <a:r>
              <a:rPr lang="tr-TR" dirty="0"/>
              <a:t> </a:t>
            </a:r>
            <a:r>
              <a:rPr lang="tr-TR" dirty="0" err="1"/>
              <a:t>for</a:t>
            </a:r>
            <a:r>
              <a:rPr lang="tr-TR" dirty="0"/>
              <a:t> </a:t>
            </a:r>
            <a:r>
              <a:rPr lang="tr-TR" dirty="0" err="1"/>
              <a:t>hypertension</a:t>
            </a:r>
            <a:endParaRPr lang="tr-TR" dirty="0"/>
          </a:p>
          <a:p>
            <a:pPr marL="514350" indent="-514350">
              <a:buAutoNum type="arabicPeriod"/>
            </a:pPr>
            <a:r>
              <a:rPr lang="tr-TR" dirty="0" err="1"/>
              <a:t>Pharmacological</a:t>
            </a:r>
            <a:r>
              <a:rPr lang="tr-TR" dirty="0"/>
              <a:t> and </a:t>
            </a:r>
            <a:r>
              <a:rPr lang="tr-TR" dirty="0" err="1"/>
              <a:t>nonpharmacological</a:t>
            </a:r>
            <a:r>
              <a:rPr lang="tr-TR" dirty="0"/>
              <a:t> </a:t>
            </a:r>
            <a:r>
              <a:rPr lang="tr-TR" dirty="0" err="1"/>
              <a:t>treatment</a:t>
            </a:r>
            <a:r>
              <a:rPr lang="tr-TR" dirty="0"/>
              <a:t> </a:t>
            </a:r>
            <a:r>
              <a:rPr lang="tr-TR" dirty="0" err="1"/>
              <a:t>strategies</a:t>
            </a:r>
            <a:r>
              <a:rPr lang="tr-TR" dirty="0"/>
              <a:t> </a:t>
            </a:r>
            <a:r>
              <a:rPr lang="tr-TR" dirty="0" err="1"/>
              <a:t>for</a:t>
            </a:r>
            <a:r>
              <a:rPr lang="tr-TR" dirty="0"/>
              <a:t> </a:t>
            </a:r>
            <a:r>
              <a:rPr lang="tr-TR" dirty="0" err="1"/>
              <a:t>hypertension</a:t>
            </a:r>
            <a:endParaRPr lang="tr-TR" dirty="0"/>
          </a:p>
          <a:p>
            <a:pPr marL="514350" indent="-514350">
              <a:buAutoNum type="arabicPeriod"/>
            </a:pPr>
            <a:r>
              <a:rPr lang="tr-TR" dirty="0" err="1"/>
              <a:t>Diuretics</a:t>
            </a:r>
            <a:endParaRPr lang="tr-TR" dirty="0"/>
          </a:p>
          <a:p>
            <a:pPr marL="514350" indent="-514350">
              <a:buAutoNum type="arabicPeriod"/>
            </a:pPr>
            <a:r>
              <a:rPr lang="tr-TR" dirty="0"/>
              <a:t>ACE </a:t>
            </a:r>
            <a:r>
              <a:rPr lang="tr-TR" dirty="0" err="1"/>
              <a:t>inhibitors</a:t>
            </a:r>
            <a:endParaRPr lang="tr-TR" dirty="0"/>
          </a:p>
          <a:p>
            <a:pPr marL="514350" indent="-514350">
              <a:buAutoNum type="arabicPeriod"/>
            </a:pPr>
            <a:r>
              <a:rPr lang="tr-TR" dirty="0" err="1"/>
              <a:t>ARBs</a:t>
            </a:r>
            <a:endParaRPr lang="tr-TR" dirty="0"/>
          </a:p>
          <a:p>
            <a:pPr marL="514350" indent="-514350">
              <a:buAutoNum type="arabicPeriod"/>
            </a:pPr>
            <a:r>
              <a:rPr lang="tr-TR" dirty="0" err="1"/>
              <a:t>Ca</a:t>
            </a:r>
            <a:r>
              <a:rPr lang="tr-TR" dirty="0"/>
              <a:t>++ </a:t>
            </a:r>
            <a:r>
              <a:rPr lang="tr-TR" dirty="0" err="1"/>
              <a:t>Channel</a:t>
            </a:r>
            <a:r>
              <a:rPr lang="tr-TR" dirty="0"/>
              <a:t> </a:t>
            </a:r>
            <a:r>
              <a:rPr lang="tr-TR" dirty="0" err="1"/>
              <a:t>blockers</a:t>
            </a:r>
            <a:endParaRPr lang="tr-TR" dirty="0"/>
          </a:p>
          <a:p>
            <a:pPr marL="514350" indent="-514350">
              <a:buAutoNum type="arabicPeriod"/>
            </a:pPr>
            <a:r>
              <a:rPr lang="tr-TR" dirty="0"/>
              <a:t>Beta </a:t>
            </a:r>
            <a:r>
              <a:rPr lang="tr-TR" dirty="0" err="1"/>
              <a:t>blockers</a:t>
            </a:r>
            <a:endParaRPr lang="tr-TR" dirty="0"/>
          </a:p>
          <a:p>
            <a:pPr marL="514350" indent="-514350">
              <a:buAutoNum type="arabicPeriod"/>
            </a:pPr>
            <a:r>
              <a:rPr lang="tr-TR" dirty="0"/>
              <a:t>Alfa </a:t>
            </a:r>
            <a:r>
              <a:rPr lang="tr-TR" dirty="0" err="1"/>
              <a:t>blockers</a:t>
            </a:r>
            <a:endParaRPr lang="tr-TR" dirty="0"/>
          </a:p>
          <a:p>
            <a:pPr marL="514350" indent="-514350">
              <a:buAutoNum type="arabicPeriod"/>
            </a:pPr>
            <a:r>
              <a:rPr lang="tr-TR" dirty="0" err="1"/>
              <a:t>Adrenergic</a:t>
            </a:r>
            <a:r>
              <a:rPr lang="tr-TR" dirty="0"/>
              <a:t> </a:t>
            </a:r>
            <a:r>
              <a:rPr lang="tr-TR" dirty="0" err="1"/>
              <a:t>neuron</a:t>
            </a:r>
            <a:r>
              <a:rPr lang="tr-TR" dirty="0"/>
              <a:t> </a:t>
            </a:r>
            <a:r>
              <a:rPr lang="tr-TR" dirty="0" err="1"/>
              <a:t>blockers</a:t>
            </a:r>
            <a:endParaRPr lang="tr-TR" dirty="0"/>
          </a:p>
          <a:p>
            <a:pPr marL="514350" indent="-514350">
              <a:buAutoNum type="arabicPeriod"/>
            </a:pPr>
            <a:r>
              <a:rPr lang="tr-TR" dirty="0"/>
              <a:t>Central </a:t>
            </a:r>
            <a:r>
              <a:rPr lang="tr-TR" dirty="0" err="1"/>
              <a:t>sympatholitics</a:t>
            </a:r>
            <a:endParaRPr lang="tr-TR" dirty="0"/>
          </a:p>
          <a:p>
            <a:pPr marL="514350" indent="-514350">
              <a:buAutoNum type="arabicPeriod"/>
            </a:pPr>
            <a:r>
              <a:rPr lang="tr-TR" dirty="0"/>
              <a:t>K+ </a:t>
            </a:r>
            <a:r>
              <a:rPr lang="tr-TR" dirty="0" err="1"/>
              <a:t>channel</a:t>
            </a:r>
            <a:r>
              <a:rPr lang="tr-TR" dirty="0"/>
              <a:t> </a:t>
            </a:r>
            <a:r>
              <a:rPr lang="tr-TR" dirty="0" err="1"/>
              <a:t>openers</a:t>
            </a:r>
            <a:endParaRPr lang="tr-TR" dirty="0"/>
          </a:p>
          <a:p>
            <a:pPr marL="514350" indent="-514350">
              <a:buAutoNum type="arabicPeriod"/>
            </a:pPr>
            <a:r>
              <a:rPr lang="tr-TR" dirty="0" err="1"/>
              <a:t>Drugs</a:t>
            </a:r>
            <a:r>
              <a:rPr lang="tr-TR" dirty="0"/>
              <a:t> </a:t>
            </a:r>
            <a:r>
              <a:rPr lang="tr-TR" dirty="0" err="1"/>
              <a:t>for</a:t>
            </a:r>
            <a:r>
              <a:rPr lang="tr-TR" dirty="0"/>
              <a:t> </a:t>
            </a:r>
            <a:r>
              <a:rPr lang="tr-TR" dirty="0" err="1"/>
              <a:t>hypertension</a:t>
            </a:r>
            <a:r>
              <a:rPr lang="tr-TR" dirty="0"/>
              <a:t> </a:t>
            </a:r>
            <a:r>
              <a:rPr lang="tr-TR" dirty="0" err="1"/>
              <a:t>emergency</a:t>
            </a:r>
            <a:endParaRPr lang="tr-TR" dirty="0"/>
          </a:p>
          <a:p>
            <a:pPr marL="514350" indent="-514350">
              <a:buAutoNum type="arabicPeriod"/>
            </a:pPr>
            <a:r>
              <a:rPr lang="tr-TR" dirty="0" err="1"/>
              <a:t>Drugs</a:t>
            </a:r>
            <a:r>
              <a:rPr lang="tr-TR" dirty="0"/>
              <a:t> </a:t>
            </a:r>
            <a:r>
              <a:rPr lang="tr-TR" dirty="0" err="1"/>
              <a:t>for</a:t>
            </a:r>
            <a:r>
              <a:rPr lang="tr-TR" dirty="0"/>
              <a:t> </a:t>
            </a:r>
            <a:r>
              <a:rPr lang="tr-TR" dirty="0" err="1"/>
              <a:t>preeclampsia</a:t>
            </a:r>
            <a:endParaRPr lang="tr-TR" dirty="0"/>
          </a:p>
          <a:p>
            <a:pPr marL="514350" indent="-514350">
              <a:buNone/>
            </a:pPr>
            <a:endParaRPr lang="tr-TR" dirty="0"/>
          </a:p>
          <a:p>
            <a:pPr marL="514350" indent="-514350">
              <a:buNone/>
            </a:pPr>
            <a:endParaRPr lang="tr-T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err="1"/>
              <a:t>End</a:t>
            </a:r>
            <a:r>
              <a:rPr lang="tr-TR" dirty="0"/>
              <a:t> Organ </a:t>
            </a:r>
            <a:r>
              <a:rPr lang="tr-TR" dirty="0" err="1"/>
              <a:t>Damage</a:t>
            </a:r>
            <a:r>
              <a:rPr lang="tr-TR" dirty="0"/>
              <a:t> </a:t>
            </a:r>
            <a:r>
              <a:rPr lang="tr-TR" dirty="0" err="1"/>
              <a:t>due</a:t>
            </a:r>
            <a:r>
              <a:rPr lang="tr-TR" dirty="0"/>
              <a:t> </a:t>
            </a:r>
            <a:r>
              <a:rPr lang="tr-TR" dirty="0" err="1"/>
              <a:t>to</a:t>
            </a:r>
            <a:r>
              <a:rPr lang="tr-TR" dirty="0"/>
              <a:t> </a:t>
            </a:r>
            <a:r>
              <a:rPr lang="tr-TR" dirty="0" err="1"/>
              <a:t>hypertension</a:t>
            </a:r>
            <a:endParaRPr lang="tr-TR" dirty="0"/>
          </a:p>
        </p:txBody>
      </p:sp>
      <p:sp>
        <p:nvSpPr>
          <p:cNvPr id="3" name="2 İçerik Yer Tutucusu"/>
          <p:cNvSpPr>
            <a:spLocks noGrp="1"/>
          </p:cNvSpPr>
          <p:nvPr>
            <p:ph idx="1"/>
          </p:nvPr>
        </p:nvSpPr>
        <p:spPr/>
        <p:txBody>
          <a:bodyPr/>
          <a:lstStyle/>
          <a:p>
            <a:r>
              <a:rPr lang="tr-TR" dirty="0" err="1"/>
              <a:t>Stroke</a:t>
            </a:r>
            <a:endParaRPr lang="tr-TR" dirty="0"/>
          </a:p>
          <a:p>
            <a:r>
              <a:rPr lang="tr-TR" dirty="0"/>
              <a:t>MI</a:t>
            </a:r>
          </a:p>
          <a:p>
            <a:r>
              <a:rPr lang="tr-TR" dirty="0" err="1"/>
              <a:t>Heart</a:t>
            </a:r>
            <a:r>
              <a:rPr lang="tr-TR" dirty="0"/>
              <a:t> </a:t>
            </a:r>
            <a:r>
              <a:rPr lang="tr-TR" dirty="0" err="1"/>
              <a:t>Failure</a:t>
            </a:r>
            <a:endParaRPr lang="tr-TR" dirty="0"/>
          </a:p>
          <a:p>
            <a:r>
              <a:rPr lang="tr-TR" dirty="0" err="1"/>
              <a:t>Renal</a:t>
            </a:r>
            <a:r>
              <a:rPr lang="tr-TR" dirty="0"/>
              <a:t> </a:t>
            </a:r>
            <a:r>
              <a:rPr lang="tr-TR" dirty="0" err="1"/>
              <a:t>Failure</a:t>
            </a:r>
            <a:endParaRPr lang="tr-TR" dirty="0"/>
          </a:p>
          <a:p>
            <a:r>
              <a:rPr lang="tr-TR" dirty="0" err="1"/>
              <a:t>Aneurysms</a:t>
            </a:r>
            <a:endParaRPr lang="tr-TR" dirty="0"/>
          </a:p>
          <a:p>
            <a:r>
              <a:rPr lang="tr-TR" dirty="0" err="1"/>
              <a:t>Retinopathy</a:t>
            </a:r>
            <a:endParaRPr lang="tr-TR" dirty="0"/>
          </a:p>
          <a:p>
            <a:endParaRPr lang="tr-T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a:t>Etiology</a:t>
            </a:r>
            <a:r>
              <a:rPr lang="tr-TR" dirty="0"/>
              <a:t> of </a:t>
            </a:r>
            <a:r>
              <a:rPr lang="tr-TR" dirty="0" err="1"/>
              <a:t>hypertension</a:t>
            </a:r>
            <a:endParaRPr lang="tr-TR" dirty="0"/>
          </a:p>
        </p:txBody>
      </p:sp>
      <p:sp>
        <p:nvSpPr>
          <p:cNvPr id="3" name="2 İçerik Yer Tutucusu"/>
          <p:cNvSpPr>
            <a:spLocks noGrp="1"/>
          </p:cNvSpPr>
          <p:nvPr>
            <p:ph idx="1"/>
          </p:nvPr>
        </p:nvSpPr>
        <p:spPr>
          <a:xfrm>
            <a:off x="0" y="1600200"/>
            <a:ext cx="9036496" cy="4525963"/>
          </a:xfrm>
        </p:spPr>
        <p:txBody>
          <a:bodyPr/>
          <a:lstStyle/>
          <a:p>
            <a:pPr>
              <a:buNone/>
            </a:pPr>
            <a:r>
              <a:rPr lang="tr-TR" dirty="0"/>
              <a:t>    </a:t>
            </a:r>
            <a:r>
              <a:rPr lang="tr-TR" dirty="0" err="1"/>
              <a:t>In</a:t>
            </a:r>
            <a:r>
              <a:rPr lang="tr-TR" dirty="0"/>
              <a:t> </a:t>
            </a:r>
            <a:r>
              <a:rPr lang="tr-TR" dirty="0" err="1"/>
              <a:t>most</a:t>
            </a:r>
            <a:r>
              <a:rPr lang="tr-TR" dirty="0"/>
              <a:t> </a:t>
            </a:r>
            <a:r>
              <a:rPr lang="tr-TR" dirty="0" err="1"/>
              <a:t>cases</a:t>
            </a:r>
            <a:r>
              <a:rPr lang="tr-TR" dirty="0"/>
              <a:t> (%90-95), </a:t>
            </a:r>
            <a:r>
              <a:rPr lang="tr-TR" dirty="0" err="1"/>
              <a:t>there</a:t>
            </a:r>
            <a:r>
              <a:rPr lang="tr-TR" dirty="0"/>
              <a:t> is no </a:t>
            </a:r>
            <a:r>
              <a:rPr lang="tr-TR" dirty="0" err="1"/>
              <a:t>underlying</a:t>
            </a:r>
            <a:r>
              <a:rPr lang="tr-TR" dirty="0"/>
              <a:t> </a:t>
            </a:r>
            <a:r>
              <a:rPr lang="tr-TR" dirty="0" err="1"/>
              <a:t>disease</a:t>
            </a:r>
            <a:r>
              <a:rPr lang="tr-TR" dirty="0"/>
              <a:t> </a:t>
            </a:r>
            <a:r>
              <a:rPr lang="tr-TR" dirty="0" err="1"/>
              <a:t>that</a:t>
            </a:r>
            <a:r>
              <a:rPr lang="tr-TR" dirty="0"/>
              <a:t> </a:t>
            </a:r>
            <a:r>
              <a:rPr lang="tr-TR" dirty="0" err="1"/>
              <a:t>causes</a:t>
            </a:r>
            <a:r>
              <a:rPr lang="tr-TR" dirty="0"/>
              <a:t> </a:t>
            </a:r>
            <a:r>
              <a:rPr lang="tr-TR" dirty="0" err="1"/>
              <a:t>hypertension</a:t>
            </a:r>
            <a:r>
              <a:rPr lang="tr-TR" dirty="0"/>
              <a:t>. </a:t>
            </a:r>
          </a:p>
          <a:p>
            <a:pPr>
              <a:buNone/>
            </a:pPr>
            <a:r>
              <a:rPr lang="tr-TR" dirty="0"/>
              <a:t>    </a:t>
            </a:r>
            <a:r>
              <a:rPr lang="tr-TR" dirty="0" err="1"/>
              <a:t>This</a:t>
            </a:r>
            <a:r>
              <a:rPr lang="tr-TR" dirty="0"/>
              <a:t> </a:t>
            </a:r>
            <a:r>
              <a:rPr lang="tr-TR" dirty="0" err="1"/>
              <a:t>situation</a:t>
            </a:r>
            <a:r>
              <a:rPr lang="tr-TR" dirty="0"/>
              <a:t> is </a:t>
            </a:r>
            <a:r>
              <a:rPr lang="tr-TR" dirty="0" err="1"/>
              <a:t>called</a:t>
            </a:r>
            <a:r>
              <a:rPr lang="tr-TR" dirty="0"/>
              <a:t> as “</a:t>
            </a:r>
            <a:r>
              <a:rPr lang="tr-TR" dirty="0" err="1"/>
              <a:t>essential</a:t>
            </a:r>
            <a:r>
              <a:rPr lang="tr-TR" dirty="0"/>
              <a:t> </a:t>
            </a:r>
            <a:r>
              <a:rPr lang="tr-TR" dirty="0" err="1"/>
              <a:t>hypertension</a:t>
            </a:r>
            <a:r>
              <a:rPr lang="tr-TR" dirty="0"/>
              <a:t>”. </a:t>
            </a:r>
          </a:p>
          <a:p>
            <a:pPr>
              <a:buNone/>
            </a:pPr>
            <a:endParaRPr lang="tr-T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Essential</a:t>
            </a:r>
            <a:r>
              <a:rPr lang="tr-TR" dirty="0" smtClean="0"/>
              <a:t> </a:t>
            </a:r>
            <a:r>
              <a:rPr lang="tr-TR" dirty="0" err="1" smtClean="0"/>
              <a:t>Hypertension</a:t>
            </a:r>
            <a:endParaRPr lang="tr-TR" dirty="0"/>
          </a:p>
        </p:txBody>
      </p:sp>
      <p:sp>
        <p:nvSpPr>
          <p:cNvPr id="3" name="2 İçerik Yer Tutucusu"/>
          <p:cNvSpPr>
            <a:spLocks noGrp="1"/>
          </p:cNvSpPr>
          <p:nvPr>
            <p:ph idx="1"/>
          </p:nvPr>
        </p:nvSpPr>
        <p:spPr/>
        <p:txBody>
          <a:bodyPr/>
          <a:lstStyle/>
          <a:p>
            <a:endParaRPr lang="tr-T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548680"/>
            <a:ext cx="8229600" cy="1143000"/>
          </a:xfrm>
        </p:spPr>
        <p:txBody>
          <a:bodyPr>
            <a:normAutofit fontScale="90000"/>
          </a:bodyPr>
          <a:lstStyle/>
          <a:p>
            <a:r>
              <a:rPr lang="tr-TR" dirty="0" err="1"/>
              <a:t>Secondary</a:t>
            </a:r>
            <a:r>
              <a:rPr lang="tr-TR" dirty="0"/>
              <a:t> </a:t>
            </a:r>
            <a:r>
              <a:rPr lang="tr-TR" dirty="0" err="1"/>
              <a:t>hypertension</a:t>
            </a:r>
            <a:r>
              <a:rPr lang="tr-TR" dirty="0"/>
              <a:t/>
            </a:r>
            <a:br>
              <a:rPr lang="tr-TR" dirty="0"/>
            </a:br>
            <a:endParaRPr lang="tr-TR" dirty="0"/>
          </a:p>
        </p:txBody>
      </p:sp>
      <p:sp>
        <p:nvSpPr>
          <p:cNvPr id="3" name="2 İçerik Yer Tutucusu"/>
          <p:cNvSpPr>
            <a:spLocks noGrp="1"/>
          </p:cNvSpPr>
          <p:nvPr>
            <p:ph idx="1"/>
          </p:nvPr>
        </p:nvSpPr>
        <p:spPr/>
        <p:txBody>
          <a:bodyPr>
            <a:normAutofit lnSpcReduction="10000"/>
          </a:bodyPr>
          <a:lstStyle/>
          <a:p>
            <a:r>
              <a:rPr lang="tr-TR" dirty="0" err="1"/>
              <a:t>Renal</a:t>
            </a:r>
            <a:r>
              <a:rPr lang="tr-TR" dirty="0"/>
              <a:t> </a:t>
            </a:r>
            <a:r>
              <a:rPr lang="tr-TR" dirty="0" err="1"/>
              <a:t>artery</a:t>
            </a:r>
            <a:r>
              <a:rPr lang="tr-TR" dirty="0"/>
              <a:t> </a:t>
            </a:r>
            <a:r>
              <a:rPr lang="tr-TR" dirty="0" err="1"/>
              <a:t>constriction</a:t>
            </a:r>
            <a:endParaRPr lang="tr-TR" dirty="0"/>
          </a:p>
          <a:p>
            <a:r>
              <a:rPr lang="tr-TR" dirty="0" err="1"/>
              <a:t>Pheochromocytoma</a:t>
            </a:r>
            <a:endParaRPr lang="tr-TR" dirty="0"/>
          </a:p>
          <a:p>
            <a:r>
              <a:rPr lang="tr-TR" dirty="0" err="1"/>
              <a:t>Cushing’s</a:t>
            </a:r>
            <a:r>
              <a:rPr lang="tr-TR" dirty="0"/>
              <a:t> </a:t>
            </a:r>
            <a:r>
              <a:rPr lang="tr-TR" dirty="0" err="1"/>
              <a:t>disease</a:t>
            </a:r>
            <a:endParaRPr lang="tr-TR" dirty="0"/>
          </a:p>
          <a:p>
            <a:r>
              <a:rPr lang="tr-TR" dirty="0" err="1"/>
              <a:t>Primary</a:t>
            </a:r>
            <a:r>
              <a:rPr lang="tr-TR" dirty="0"/>
              <a:t> </a:t>
            </a:r>
            <a:r>
              <a:rPr lang="tr-TR" dirty="0" err="1" smtClean="0"/>
              <a:t>aldosteronism</a:t>
            </a:r>
            <a:endParaRPr lang="tr-TR" dirty="0" smtClean="0"/>
          </a:p>
          <a:p>
            <a:r>
              <a:rPr lang="tr-TR" dirty="0" smtClean="0"/>
              <a:t>Diabetes</a:t>
            </a:r>
          </a:p>
          <a:p>
            <a:r>
              <a:rPr lang="tr-TR" dirty="0" err="1" smtClean="0"/>
              <a:t>Thyroid</a:t>
            </a:r>
            <a:r>
              <a:rPr lang="tr-TR" dirty="0" smtClean="0"/>
              <a:t> </a:t>
            </a:r>
            <a:r>
              <a:rPr lang="tr-TR" dirty="0" err="1" smtClean="0"/>
              <a:t>dysfunction</a:t>
            </a:r>
            <a:endParaRPr lang="tr-TR" dirty="0" smtClean="0"/>
          </a:p>
          <a:p>
            <a:r>
              <a:rPr lang="tr-TR" dirty="0" err="1" smtClean="0"/>
              <a:t>Stress</a:t>
            </a:r>
            <a:endParaRPr lang="tr-TR" dirty="0" smtClean="0"/>
          </a:p>
          <a:p>
            <a:r>
              <a:rPr lang="tr-TR" dirty="0" err="1" smtClean="0"/>
              <a:t>Atherosclerosis</a:t>
            </a:r>
            <a:endParaRPr lang="tr-TR" dirty="0" smtClean="0"/>
          </a:p>
          <a:p>
            <a:endParaRPr lang="tr-T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Primary and Secondary Causes of Hypertension - Differential Diagnosis Algorithm&#10;Primary (Essential) (95%) - Onset between age"/>
          <p:cNvPicPr>
            <a:picLocks noChangeAspect="1" noChangeArrowheads="1"/>
          </p:cNvPicPr>
          <p:nvPr/>
        </p:nvPicPr>
        <p:blipFill>
          <a:blip r:embed="rId2" cstate="print"/>
          <a:srcRect/>
          <a:stretch>
            <a:fillRect/>
          </a:stretch>
        </p:blipFill>
        <p:spPr bwMode="auto">
          <a:xfrm>
            <a:off x="35496" y="0"/>
            <a:ext cx="8965435" cy="6525344"/>
          </a:xfrm>
          <a:prstGeom prst="rect">
            <a:avLst/>
          </a:prstGeom>
          <a:noFill/>
        </p:spPr>
      </p:pic>
      <p:sp>
        <p:nvSpPr>
          <p:cNvPr id="6" name="5 Dikdörtgen"/>
          <p:cNvSpPr/>
          <p:nvPr/>
        </p:nvSpPr>
        <p:spPr>
          <a:xfrm>
            <a:off x="0" y="6550223"/>
            <a:ext cx="9684568" cy="307777"/>
          </a:xfrm>
          <a:prstGeom prst="rect">
            <a:avLst/>
          </a:prstGeom>
        </p:spPr>
        <p:txBody>
          <a:bodyPr wrap="square">
            <a:spAutoFit/>
          </a:bodyPr>
          <a:lstStyle/>
          <a:p>
            <a:r>
              <a:rPr lang="tr-TR" sz="1400" dirty="0" smtClean="0"/>
              <a:t>https://www.grepmed.com/images/8485/differential-hypertension-cardiology-algorithm-diagnosis-secondary-primary</a:t>
            </a:r>
            <a:endParaRPr lang="tr-TR" sz="1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166018"/>
            <a:ext cx="8229600" cy="4525963"/>
          </a:xfrm>
        </p:spPr>
        <p:txBody>
          <a:bodyPr>
            <a:normAutofit fontScale="92500" lnSpcReduction="20000"/>
          </a:bodyPr>
          <a:lstStyle/>
          <a:p>
            <a:pPr>
              <a:buFont typeface="Arial" charset="0"/>
              <a:buNone/>
            </a:pPr>
            <a:r>
              <a:rPr lang="tr-TR" dirty="0" err="1">
                <a:solidFill>
                  <a:srgbClr val="FF66CC"/>
                </a:solidFill>
              </a:rPr>
              <a:t>Malign</a:t>
            </a:r>
            <a:r>
              <a:rPr lang="tr-TR" dirty="0">
                <a:solidFill>
                  <a:srgbClr val="FF66CC"/>
                </a:solidFill>
              </a:rPr>
              <a:t> </a:t>
            </a:r>
            <a:r>
              <a:rPr lang="tr-TR" dirty="0" err="1">
                <a:solidFill>
                  <a:srgbClr val="FF66CC"/>
                </a:solidFill>
              </a:rPr>
              <a:t>hypertension</a:t>
            </a:r>
            <a:endParaRPr lang="tr-TR" dirty="0">
              <a:solidFill>
                <a:srgbClr val="FF66CC"/>
              </a:solidFill>
            </a:endParaRPr>
          </a:p>
          <a:p>
            <a:pPr>
              <a:buFont typeface="Arial" charset="0"/>
              <a:buNone/>
            </a:pPr>
            <a:endParaRPr lang="tr-TR" sz="2400" dirty="0"/>
          </a:p>
          <a:p>
            <a:r>
              <a:rPr lang="tr-TR" dirty="0"/>
              <a:t> </a:t>
            </a:r>
            <a:r>
              <a:rPr lang="tr-TR" dirty="0" err="1"/>
              <a:t>Urgent</a:t>
            </a:r>
            <a:endParaRPr lang="tr-TR" dirty="0"/>
          </a:p>
          <a:p>
            <a:r>
              <a:rPr lang="tr-TR" dirty="0"/>
              <a:t> </a:t>
            </a:r>
            <a:r>
              <a:rPr lang="tr-TR" dirty="0" err="1"/>
              <a:t>Sudden</a:t>
            </a:r>
            <a:r>
              <a:rPr lang="tr-TR" dirty="0"/>
              <a:t> </a:t>
            </a:r>
            <a:r>
              <a:rPr lang="tr-TR" dirty="0" err="1"/>
              <a:t>increase</a:t>
            </a:r>
            <a:r>
              <a:rPr lang="tr-TR" dirty="0"/>
              <a:t> in BP</a:t>
            </a:r>
          </a:p>
          <a:p>
            <a:r>
              <a:rPr lang="tr-TR" dirty="0"/>
              <a:t> </a:t>
            </a:r>
            <a:r>
              <a:rPr lang="tr-TR" dirty="0" err="1"/>
              <a:t>Acute</a:t>
            </a:r>
            <a:r>
              <a:rPr lang="tr-TR" dirty="0"/>
              <a:t> </a:t>
            </a:r>
            <a:r>
              <a:rPr lang="tr-TR" dirty="0" err="1"/>
              <a:t>damage</a:t>
            </a:r>
            <a:r>
              <a:rPr lang="tr-TR" dirty="0"/>
              <a:t> risk in </a:t>
            </a:r>
            <a:r>
              <a:rPr lang="tr-TR" dirty="0" err="1"/>
              <a:t>kidney</a:t>
            </a:r>
            <a:r>
              <a:rPr lang="tr-TR" dirty="0"/>
              <a:t>, </a:t>
            </a:r>
            <a:r>
              <a:rPr lang="tr-TR" dirty="0" err="1"/>
              <a:t>heart</a:t>
            </a:r>
            <a:r>
              <a:rPr lang="tr-TR" dirty="0"/>
              <a:t>, </a:t>
            </a:r>
            <a:r>
              <a:rPr lang="tr-TR" dirty="0" err="1"/>
              <a:t>brain</a:t>
            </a:r>
            <a:endParaRPr lang="tr-TR" dirty="0"/>
          </a:p>
          <a:p>
            <a:r>
              <a:rPr lang="tr-TR" dirty="0"/>
              <a:t> </a:t>
            </a:r>
            <a:r>
              <a:rPr lang="tr-TR" dirty="0" err="1"/>
              <a:t>Systolic</a:t>
            </a:r>
            <a:r>
              <a:rPr lang="tr-TR" dirty="0"/>
              <a:t>&gt;220 </a:t>
            </a:r>
            <a:r>
              <a:rPr lang="tr-TR" dirty="0" err="1"/>
              <a:t>mmHg</a:t>
            </a:r>
            <a:r>
              <a:rPr lang="tr-TR" dirty="0"/>
              <a:t>, </a:t>
            </a:r>
            <a:r>
              <a:rPr lang="tr-TR" dirty="0" err="1"/>
              <a:t>diastolic</a:t>
            </a:r>
            <a:r>
              <a:rPr lang="tr-TR" dirty="0"/>
              <a:t>&gt;120 </a:t>
            </a:r>
            <a:r>
              <a:rPr lang="tr-TR" dirty="0" err="1"/>
              <a:t>mmHg</a:t>
            </a:r>
            <a:endParaRPr lang="tr-TR" dirty="0"/>
          </a:p>
          <a:p>
            <a:r>
              <a:rPr lang="tr-TR" dirty="0"/>
              <a:t> </a:t>
            </a:r>
            <a:r>
              <a:rPr lang="tr-TR" dirty="0" err="1"/>
              <a:t>Needs</a:t>
            </a:r>
            <a:r>
              <a:rPr lang="tr-TR" dirty="0"/>
              <a:t> </a:t>
            </a:r>
            <a:r>
              <a:rPr lang="tr-TR" dirty="0" err="1"/>
              <a:t>hospitalization</a:t>
            </a:r>
            <a:endParaRPr lang="tr-TR" dirty="0"/>
          </a:p>
          <a:p>
            <a:pPr>
              <a:buFont typeface="Arial" charset="0"/>
              <a:buNone/>
            </a:pPr>
            <a:endParaRPr lang="tr-TR" dirty="0"/>
          </a:p>
          <a:p>
            <a:pPr algn="ctr">
              <a:buFont typeface="Arial" charset="0"/>
              <a:buNone/>
            </a:pPr>
            <a:r>
              <a:rPr lang="tr-TR" dirty="0">
                <a:solidFill>
                  <a:srgbClr val="FF0000"/>
                </a:solidFill>
              </a:rPr>
              <a:t>    </a:t>
            </a:r>
            <a:r>
              <a:rPr lang="tr-TR" dirty="0" err="1"/>
              <a:t>Systolic</a:t>
            </a:r>
            <a:r>
              <a:rPr lang="tr-TR" dirty="0"/>
              <a:t> </a:t>
            </a:r>
            <a:r>
              <a:rPr lang="tr-TR" dirty="0">
                <a:solidFill>
                  <a:srgbClr val="FF0000"/>
                </a:solidFill>
              </a:rPr>
              <a:t>180, </a:t>
            </a:r>
            <a:r>
              <a:rPr lang="tr-TR" dirty="0" err="1"/>
              <a:t>diastolic</a:t>
            </a:r>
            <a:r>
              <a:rPr lang="tr-TR" dirty="0">
                <a:solidFill>
                  <a:srgbClr val="FF0000"/>
                </a:solidFill>
              </a:rPr>
              <a:t> 120 </a:t>
            </a:r>
            <a:r>
              <a:rPr lang="tr-TR" dirty="0" err="1">
                <a:solidFill>
                  <a:srgbClr val="FF0000"/>
                </a:solidFill>
              </a:rPr>
              <a:t>mmHg</a:t>
            </a:r>
            <a:r>
              <a:rPr lang="tr-TR" dirty="0">
                <a:solidFill>
                  <a:srgbClr val="FF0000"/>
                </a:solidFill>
              </a:rPr>
              <a:t>, </a:t>
            </a:r>
            <a:r>
              <a:rPr lang="tr-TR" dirty="0" err="1">
                <a:solidFill>
                  <a:srgbClr val="FF0000"/>
                </a:solidFill>
              </a:rPr>
              <a:t>hypertensive</a:t>
            </a:r>
            <a:r>
              <a:rPr lang="tr-TR" dirty="0">
                <a:solidFill>
                  <a:srgbClr val="FF0000"/>
                </a:solidFill>
              </a:rPr>
              <a:t> </a:t>
            </a:r>
            <a:r>
              <a:rPr lang="tr-TR" dirty="0" err="1">
                <a:solidFill>
                  <a:srgbClr val="FF0000"/>
                </a:solidFill>
              </a:rPr>
              <a:t>emergency</a:t>
            </a:r>
            <a:endParaRPr lang="tr-TR" i="1" u="sng" dirty="0">
              <a:solidFill>
                <a:srgbClr val="FF0000"/>
              </a:solidFill>
            </a:endParaRPr>
          </a:p>
          <a:p>
            <a:pPr>
              <a:buNone/>
            </a:pPr>
            <a:endParaRPr lang="tr-T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Risk </a:t>
            </a:r>
            <a:r>
              <a:rPr lang="tr-TR" dirty="0" err="1"/>
              <a:t>factors</a:t>
            </a:r>
            <a:r>
              <a:rPr lang="tr-TR" dirty="0"/>
              <a:t> </a:t>
            </a:r>
            <a:r>
              <a:rPr lang="tr-TR" dirty="0" err="1"/>
              <a:t>for</a:t>
            </a:r>
            <a:r>
              <a:rPr lang="tr-TR" dirty="0"/>
              <a:t> </a:t>
            </a:r>
            <a:r>
              <a:rPr lang="tr-TR" dirty="0" err="1"/>
              <a:t>hypertension</a:t>
            </a:r>
            <a:endParaRPr lang="tr-TR" dirty="0"/>
          </a:p>
        </p:txBody>
      </p:sp>
      <p:sp>
        <p:nvSpPr>
          <p:cNvPr id="3" name="2 İçerik Yer Tutucusu"/>
          <p:cNvSpPr>
            <a:spLocks noGrp="1"/>
          </p:cNvSpPr>
          <p:nvPr>
            <p:ph idx="1"/>
          </p:nvPr>
        </p:nvSpPr>
        <p:spPr/>
        <p:txBody>
          <a:bodyPr>
            <a:normAutofit fontScale="92500" lnSpcReduction="10000"/>
          </a:bodyPr>
          <a:lstStyle/>
          <a:p>
            <a:r>
              <a:rPr lang="tr-TR" dirty="0" err="1"/>
              <a:t>Afroamerican</a:t>
            </a:r>
            <a:r>
              <a:rPr lang="tr-TR" dirty="0"/>
              <a:t> </a:t>
            </a:r>
            <a:r>
              <a:rPr lang="tr-TR" dirty="0" err="1"/>
              <a:t>race</a:t>
            </a:r>
            <a:r>
              <a:rPr lang="tr-TR" dirty="0"/>
              <a:t>, </a:t>
            </a:r>
            <a:r>
              <a:rPr lang="tr-TR" dirty="0" err="1"/>
              <a:t>high</a:t>
            </a:r>
            <a:r>
              <a:rPr lang="tr-TR" dirty="0"/>
              <a:t> risk</a:t>
            </a:r>
          </a:p>
          <a:p>
            <a:r>
              <a:rPr lang="tr-TR" dirty="0" err="1"/>
              <a:t>Premenapausal</a:t>
            </a:r>
            <a:r>
              <a:rPr lang="tr-TR" dirty="0"/>
              <a:t> </a:t>
            </a:r>
            <a:r>
              <a:rPr lang="tr-TR" dirty="0" err="1"/>
              <a:t>women</a:t>
            </a:r>
            <a:r>
              <a:rPr lang="tr-TR" dirty="0"/>
              <a:t>, </a:t>
            </a:r>
            <a:r>
              <a:rPr lang="tr-TR" dirty="0" err="1"/>
              <a:t>low</a:t>
            </a:r>
            <a:r>
              <a:rPr lang="tr-TR" dirty="0"/>
              <a:t> risk</a:t>
            </a:r>
          </a:p>
          <a:p>
            <a:r>
              <a:rPr lang="tr-TR" dirty="0" err="1"/>
              <a:t>Smoking</a:t>
            </a:r>
            <a:endParaRPr lang="tr-TR" dirty="0"/>
          </a:p>
          <a:p>
            <a:r>
              <a:rPr lang="tr-TR" dirty="0"/>
              <a:t>Metabolic </a:t>
            </a:r>
            <a:r>
              <a:rPr lang="tr-TR" dirty="0" err="1"/>
              <a:t>syndrome</a:t>
            </a:r>
            <a:r>
              <a:rPr lang="tr-TR" dirty="0"/>
              <a:t> (</a:t>
            </a:r>
            <a:r>
              <a:rPr lang="tr-TR" dirty="0" err="1"/>
              <a:t>obesity</a:t>
            </a:r>
            <a:r>
              <a:rPr lang="tr-TR" dirty="0"/>
              <a:t>, </a:t>
            </a:r>
            <a:r>
              <a:rPr lang="tr-TR" dirty="0" err="1"/>
              <a:t>dyslipidemia</a:t>
            </a:r>
            <a:r>
              <a:rPr lang="tr-TR" dirty="0"/>
              <a:t>, </a:t>
            </a:r>
            <a:r>
              <a:rPr lang="tr-TR" dirty="0" err="1"/>
              <a:t>diabetes</a:t>
            </a:r>
            <a:r>
              <a:rPr lang="tr-TR" dirty="0"/>
              <a:t>)</a:t>
            </a:r>
          </a:p>
          <a:p>
            <a:r>
              <a:rPr lang="tr-TR" dirty="0" err="1"/>
              <a:t>Family</a:t>
            </a:r>
            <a:r>
              <a:rPr lang="tr-TR" dirty="0"/>
              <a:t> </a:t>
            </a:r>
            <a:r>
              <a:rPr lang="tr-TR" dirty="0" err="1"/>
              <a:t>history</a:t>
            </a:r>
            <a:endParaRPr lang="tr-TR" dirty="0"/>
          </a:p>
          <a:p>
            <a:r>
              <a:rPr lang="tr-TR" dirty="0" err="1"/>
              <a:t>Sedantary</a:t>
            </a:r>
            <a:r>
              <a:rPr lang="tr-TR" dirty="0"/>
              <a:t> life </a:t>
            </a:r>
            <a:r>
              <a:rPr lang="tr-TR" dirty="0" err="1"/>
              <a:t>style</a:t>
            </a:r>
            <a:endParaRPr lang="tr-TR" dirty="0"/>
          </a:p>
          <a:p>
            <a:r>
              <a:rPr lang="tr-TR" dirty="0" err="1"/>
              <a:t>Excess</a:t>
            </a:r>
            <a:r>
              <a:rPr lang="tr-TR" dirty="0"/>
              <a:t> salt </a:t>
            </a:r>
            <a:r>
              <a:rPr lang="tr-TR" dirty="0" err="1"/>
              <a:t>intake</a:t>
            </a:r>
            <a:endParaRPr lang="tr-TR" dirty="0"/>
          </a:p>
          <a:p>
            <a:r>
              <a:rPr lang="tr-TR" dirty="0" err="1"/>
              <a:t>Excess</a:t>
            </a:r>
            <a:r>
              <a:rPr lang="tr-TR" dirty="0"/>
              <a:t> </a:t>
            </a:r>
            <a:r>
              <a:rPr lang="tr-TR" dirty="0" err="1"/>
              <a:t>alcohol</a:t>
            </a:r>
            <a:r>
              <a:rPr lang="tr-TR" dirty="0"/>
              <a:t> </a:t>
            </a:r>
            <a:r>
              <a:rPr lang="tr-TR" dirty="0" err="1"/>
              <a:t>intake</a:t>
            </a:r>
            <a:endParaRPr lang="tr-T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79512" y="332656"/>
            <a:ext cx="8229600" cy="5793507"/>
          </a:xfrm>
        </p:spPr>
        <p:txBody>
          <a:bodyPr>
            <a:normAutofit fontScale="92500" lnSpcReduction="20000"/>
          </a:bodyPr>
          <a:lstStyle/>
          <a:p>
            <a:pPr algn="ctr">
              <a:buNone/>
            </a:pPr>
            <a:r>
              <a:rPr lang="tr-TR" b="1" dirty="0" err="1">
                <a:solidFill>
                  <a:srgbClr val="FF0000"/>
                </a:solidFill>
                <a:latin typeface="Calibri" pitchFamily="34" charset="0"/>
              </a:rPr>
              <a:t>Clinical</a:t>
            </a:r>
            <a:r>
              <a:rPr lang="tr-TR" b="1" dirty="0">
                <a:solidFill>
                  <a:srgbClr val="FF0000"/>
                </a:solidFill>
                <a:latin typeface="Calibri" pitchFamily="34" charset="0"/>
              </a:rPr>
              <a:t> </a:t>
            </a:r>
            <a:r>
              <a:rPr lang="tr-TR" b="1" dirty="0" err="1">
                <a:solidFill>
                  <a:srgbClr val="FF0000"/>
                </a:solidFill>
                <a:latin typeface="Calibri" pitchFamily="34" charset="0"/>
              </a:rPr>
              <a:t>signs</a:t>
            </a:r>
            <a:r>
              <a:rPr lang="tr-TR" b="1" dirty="0">
                <a:solidFill>
                  <a:srgbClr val="FF0000"/>
                </a:solidFill>
                <a:latin typeface="Calibri" pitchFamily="34" charset="0"/>
              </a:rPr>
              <a:t>:</a:t>
            </a:r>
            <a:endParaRPr lang="tr-TR" dirty="0">
              <a:solidFill>
                <a:srgbClr val="FF0000"/>
              </a:solidFill>
              <a:latin typeface="Calibri" pitchFamily="34" charset="0"/>
            </a:endParaRPr>
          </a:p>
          <a:p>
            <a:pPr algn="ctr"/>
            <a:r>
              <a:rPr lang="tr-TR" dirty="0" err="1"/>
              <a:t>Headache</a:t>
            </a:r>
            <a:endParaRPr lang="tr-TR" dirty="0"/>
          </a:p>
          <a:p>
            <a:pPr algn="ctr"/>
            <a:r>
              <a:rPr lang="tr-TR" dirty="0" err="1"/>
              <a:t>Insomnia</a:t>
            </a:r>
            <a:endParaRPr lang="tr-TR" dirty="0"/>
          </a:p>
          <a:p>
            <a:pPr algn="ctr"/>
            <a:r>
              <a:rPr lang="tr-TR" dirty="0" err="1"/>
              <a:t>Confusion</a:t>
            </a:r>
            <a:endParaRPr lang="tr-TR" dirty="0"/>
          </a:p>
          <a:p>
            <a:pPr algn="ctr"/>
            <a:r>
              <a:rPr lang="tr-TR" dirty="0" err="1"/>
              <a:t>Visual</a:t>
            </a:r>
            <a:r>
              <a:rPr lang="tr-TR" dirty="0"/>
              <a:t> </a:t>
            </a:r>
            <a:r>
              <a:rPr lang="tr-TR" dirty="0" err="1"/>
              <a:t>abnormalities</a:t>
            </a:r>
            <a:endParaRPr lang="tr-TR" dirty="0"/>
          </a:p>
          <a:p>
            <a:pPr algn="ctr"/>
            <a:r>
              <a:rPr lang="tr-TR" dirty="0" err="1"/>
              <a:t>Nausea</a:t>
            </a:r>
            <a:r>
              <a:rPr lang="tr-TR" dirty="0"/>
              <a:t>-</a:t>
            </a:r>
            <a:r>
              <a:rPr lang="tr-TR" dirty="0" err="1"/>
              <a:t>vomiting</a:t>
            </a:r>
            <a:endParaRPr lang="tr-TR" dirty="0"/>
          </a:p>
          <a:p>
            <a:pPr algn="ctr"/>
            <a:r>
              <a:rPr lang="tr-TR" dirty="0" err="1"/>
              <a:t>Fatigue</a:t>
            </a:r>
            <a:endParaRPr lang="tr-TR" dirty="0"/>
          </a:p>
          <a:p>
            <a:pPr algn="ctr"/>
            <a:r>
              <a:rPr lang="tr-TR" dirty="0" err="1"/>
              <a:t>Tinnitus</a:t>
            </a:r>
            <a:endParaRPr lang="tr-TR" dirty="0"/>
          </a:p>
          <a:p>
            <a:pPr algn="ctr"/>
            <a:r>
              <a:rPr lang="tr-TR" dirty="0" err="1"/>
              <a:t>Anxiety</a:t>
            </a:r>
            <a:r>
              <a:rPr lang="tr-TR" dirty="0"/>
              <a:t> and </a:t>
            </a:r>
            <a:r>
              <a:rPr lang="tr-TR" dirty="0" err="1"/>
              <a:t>anger</a:t>
            </a:r>
            <a:endParaRPr lang="tr-TR" dirty="0"/>
          </a:p>
          <a:p>
            <a:pPr algn="ctr"/>
            <a:r>
              <a:rPr lang="tr-TR" dirty="0" err="1"/>
              <a:t>Nosebleeding</a:t>
            </a:r>
            <a:endParaRPr lang="tr-TR" dirty="0"/>
          </a:p>
          <a:p>
            <a:pPr algn="ctr"/>
            <a:r>
              <a:rPr lang="tr-TR" dirty="0" err="1"/>
              <a:t>Palpitation</a:t>
            </a:r>
            <a:endParaRPr lang="tr-TR" dirty="0"/>
          </a:p>
          <a:p>
            <a:pPr algn="ctr"/>
            <a:r>
              <a:rPr lang="tr-TR" dirty="0" err="1"/>
              <a:t>Dizziness</a:t>
            </a:r>
            <a:endParaRPr lang="tr-TR" dirty="0"/>
          </a:p>
          <a:p>
            <a:pPr algn="ctr"/>
            <a:endParaRPr lang="tr-TR" dirty="0">
              <a:latin typeface="Calibri" pitchFamily="34" charset="0"/>
            </a:endParaRPr>
          </a:p>
          <a:p>
            <a:pPr>
              <a:buNone/>
            </a:pPr>
            <a:endParaRPr lang="tr-T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err="1"/>
              <a:t>Nonpharmacological</a:t>
            </a:r>
            <a:r>
              <a:rPr lang="tr-TR" dirty="0"/>
              <a:t> </a:t>
            </a:r>
            <a:r>
              <a:rPr lang="tr-TR" dirty="0" err="1"/>
              <a:t>treatment</a:t>
            </a:r>
            <a:r>
              <a:rPr lang="tr-TR" dirty="0"/>
              <a:t> </a:t>
            </a:r>
            <a:r>
              <a:rPr lang="tr-TR" dirty="0" err="1"/>
              <a:t>strategies</a:t>
            </a:r>
            <a:endParaRPr lang="tr-TR" dirty="0"/>
          </a:p>
        </p:txBody>
      </p:sp>
      <p:sp>
        <p:nvSpPr>
          <p:cNvPr id="3" name="2 İçerik Yer Tutucusu"/>
          <p:cNvSpPr>
            <a:spLocks noGrp="1"/>
          </p:cNvSpPr>
          <p:nvPr>
            <p:ph idx="1"/>
          </p:nvPr>
        </p:nvSpPr>
        <p:spPr/>
        <p:txBody>
          <a:bodyPr>
            <a:normAutofit/>
          </a:bodyPr>
          <a:lstStyle/>
          <a:p>
            <a:pPr algn="ctr">
              <a:buNone/>
            </a:pPr>
            <a:r>
              <a:rPr lang="tr-TR" dirty="0"/>
              <a:t>*</a:t>
            </a:r>
            <a:r>
              <a:rPr lang="tr-TR" dirty="0" err="1"/>
              <a:t>weight</a:t>
            </a:r>
            <a:r>
              <a:rPr lang="tr-TR" dirty="0"/>
              <a:t> </a:t>
            </a:r>
            <a:r>
              <a:rPr lang="tr-TR" dirty="0" err="1"/>
              <a:t>loss</a:t>
            </a:r>
            <a:endParaRPr lang="tr-TR" dirty="0"/>
          </a:p>
          <a:p>
            <a:pPr algn="ctr">
              <a:buNone/>
            </a:pPr>
            <a:r>
              <a:rPr lang="tr-TR" dirty="0" err="1"/>
              <a:t>Diet</a:t>
            </a:r>
            <a:r>
              <a:rPr lang="tr-TR" dirty="0"/>
              <a:t> (</a:t>
            </a:r>
            <a:r>
              <a:rPr lang="tr-TR" dirty="0" err="1"/>
              <a:t>fruit</a:t>
            </a:r>
            <a:r>
              <a:rPr lang="tr-TR" dirty="0"/>
              <a:t>, </a:t>
            </a:r>
            <a:r>
              <a:rPr lang="tr-TR" dirty="0" err="1"/>
              <a:t>vegetable</a:t>
            </a:r>
            <a:r>
              <a:rPr lang="tr-TR" dirty="0"/>
              <a:t>, </a:t>
            </a:r>
            <a:r>
              <a:rPr lang="tr-TR" dirty="0" err="1"/>
              <a:t>dairy</a:t>
            </a:r>
            <a:r>
              <a:rPr lang="tr-TR" dirty="0"/>
              <a:t> </a:t>
            </a:r>
            <a:r>
              <a:rPr lang="tr-TR" dirty="0" err="1"/>
              <a:t>with</a:t>
            </a:r>
            <a:r>
              <a:rPr lang="tr-TR" dirty="0"/>
              <a:t> </a:t>
            </a:r>
            <a:r>
              <a:rPr lang="tr-TR" dirty="0" err="1"/>
              <a:t>low</a:t>
            </a:r>
            <a:r>
              <a:rPr lang="tr-TR" dirty="0"/>
              <a:t> </a:t>
            </a:r>
            <a:r>
              <a:rPr lang="tr-TR" dirty="0" err="1"/>
              <a:t>fat</a:t>
            </a:r>
            <a:r>
              <a:rPr lang="tr-TR" dirty="0"/>
              <a:t>, </a:t>
            </a:r>
            <a:r>
              <a:rPr lang="tr-TR" dirty="0" err="1"/>
              <a:t>fish</a:t>
            </a:r>
            <a:r>
              <a:rPr lang="tr-TR" dirty="0"/>
              <a:t>,  </a:t>
            </a:r>
            <a:r>
              <a:rPr lang="tr-TR" dirty="0" err="1"/>
              <a:t>less</a:t>
            </a:r>
            <a:r>
              <a:rPr lang="tr-TR" dirty="0"/>
              <a:t> </a:t>
            </a:r>
            <a:r>
              <a:rPr lang="tr-TR" dirty="0" err="1"/>
              <a:t>meat</a:t>
            </a:r>
            <a:r>
              <a:rPr lang="tr-TR" dirty="0"/>
              <a:t>, </a:t>
            </a:r>
            <a:r>
              <a:rPr lang="tr-TR" dirty="0" err="1"/>
              <a:t>poultry</a:t>
            </a:r>
            <a:r>
              <a:rPr lang="tr-TR" dirty="0"/>
              <a:t> </a:t>
            </a:r>
            <a:r>
              <a:rPr lang="tr-TR" dirty="0" err="1"/>
              <a:t>with</a:t>
            </a:r>
            <a:r>
              <a:rPr lang="tr-TR" dirty="0"/>
              <a:t> </a:t>
            </a:r>
            <a:r>
              <a:rPr lang="tr-TR" dirty="0" err="1"/>
              <a:t>low</a:t>
            </a:r>
            <a:r>
              <a:rPr lang="tr-TR" dirty="0"/>
              <a:t> </a:t>
            </a:r>
            <a:r>
              <a:rPr lang="tr-TR" dirty="0" err="1"/>
              <a:t>fat</a:t>
            </a:r>
            <a:r>
              <a:rPr lang="tr-TR" dirty="0"/>
              <a:t>, </a:t>
            </a:r>
            <a:r>
              <a:rPr lang="tr-TR" dirty="0" err="1"/>
              <a:t>grains</a:t>
            </a:r>
            <a:endParaRPr lang="tr-TR" dirty="0"/>
          </a:p>
          <a:p>
            <a:pPr algn="ctr">
              <a:buNone/>
            </a:pPr>
            <a:r>
              <a:rPr lang="tr-TR" dirty="0"/>
              <a:t>*</a:t>
            </a:r>
            <a:r>
              <a:rPr lang="tr-TR" dirty="0" err="1"/>
              <a:t>less</a:t>
            </a:r>
            <a:r>
              <a:rPr lang="tr-TR" dirty="0"/>
              <a:t> salt (</a:t>
            </a:r>
            <a:r>
              <a:rPr lang="tr-TR" dirty="0" err="1"/>
              <a:t>max</a:t>
            </a:r>
            <a:r>
              <a:rPr lang="tr-TR" dirty="0"/>
              <a:t> 6g </a:t>
            </a:r>
            <a:r>
              <a:rPr lang="tr-TR" dirty="0" err="1"/>
              <a:t>per</a:t>
            </a:r>
            <a:r>
              <a:rPr lang="tr-TR" dirty="0"/>
              <a:t> </a:t>
            </a:r>
            <a:r>
              <a:rPr lang="tr-TR" dirty="0" err="1"/>
              <a:t>day</a:t>
            </a:r>
            <a:r>
              <a:rPr lang="tr-TR" dirty="0"/>
              <a:t>) </a:t>
            </a:r>
          </a:p>
          <a:p>
            <a:pPr algn="ctr">
              <a:buNone/>
            </a:pPr>
            <a:r>
              <a:rPr lang="tr-TR" dirty="0"/>
              <a:t>*</a:t>
            </a:r>
            <a:r>
              <a:rPr lang="tr-TR" dirty="0" err="1"/>
              <a:t>exercise</a:t>
            </a:r>
            <a:r>
              <a:rPr lang="tr-TR" dirty="0"/>
              <a:t> (3 time a </a:t>
            </a:r>
            <a:r>
              <a:rPr lang="tr-TR" dirty="0" err="1"/>
              <a:t>week</a:t>
            </a:r>
            <a:r>
              <a:rPr lang="tr-TR" dirty="0"/>
              <a:t>, 30 </a:t>
            </a:r>
            <a:r>
              <a:rPr lang="tr-TR" dirty="0" err="1"/>
              <a:t>min</a:t>
            </a:r>
            <a:r>
              <a:rPr lang="tr-TR" dirty="0"/>
              <a:t> </a:t>
            </a:r>
            <a:r>
              <a:rPr lang="tr-TR" dirty="0" err="1"/>
              <a:t>each</a:t>
            </a:r>
            <a:r>
              <a:rPr lang="tr-TR" dirty="0"/>
              <a:t>) </a:t>
            </a:r>
          </a:p>
          <a:p>
            <a:pPr algn="ctr">
              <a:buNone/>
            </a:pPr>
            <a:r>
              <a:rPr lang="tr-TR" dirty="0"/>
              <a:t>*no </a:t>
            </a:r>
            <a:r>
              <a:rPr lang="tr-TR" dirty="0" err="1"/>
              <a:t>smoking</a:t>
            </a:r>
            <a:endParaRPr lang="tr-TR" dirty="0"/>
          </a:p>
          <a:p>
            <a:pPr>
              <a:buNone/>
            </a:pPr>
            <a:endParaRPr lang="tr-T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xmlns="" id="{1D06DDC1-DAF9-C446-8629-93AB64DEE6E4}"/>
              </a:ext>
            </a:extLst>
          </p:cNvPr>
          <p:cNvPicPr>
            <a:picLocks noGrp="1" noChangeAspect="1"/>
          </p:cNvPicPr>
          <p:nvPr>
            <p:ph idx="1"/>
          </p:nvPr>
        </p:nvPicPr>
        <p:blipFill>
          <a:blip r:embed="rId2" cstate="print"/>
          <a:stretch>
            <a:fillRect/>
          </a:stretch>
        </p:blipFill>
        <p:spPr>
          <a:xfrm>
            <a:off x="899591" y="260648"/>
            <a:ext cx="7135955" cy="5616624"/>
          </a:xfrm>
          <a:prstGeom prst="rect">
            <a:avLst/>
          </a:prstGeom>
        </p:spPr>
      </p:pic>
      <p:sp>
        <p:nvSpPr>
          <p:cNvPr id="5" name="Dikdörtgen 4">
            <a:extLst>
              <a:ext uri="{FF2B5EF4-FFF2-40B4-BE49-F238E27FC236}">
                <a16:creationId xmlns:a16="http://schemas.microsoft.com/office/drawing/2014/main" xmlns="" id="{1E4A9E8C-7923-7344-BEDE-CB32DD65C3BD}"/>
              </a:ext>
            </a:extLst>
          </p:cNvPr>
          <p:cNvSpPr/>
          <p:nvPr/>
        </p:nvSpPr>
        <p:spPr>
          <a:xfrm>
            <a:off x="1112943" y="5735578"/>
            <a:ext cx="6048672" cy="861774"/>
          </a:xfrm>
          <a:prstGeom prst="rect">
            <a:avLst/>
          </a:prstGeom>
        </p:spPr>
        <p:txBody>
          <a:bodyPr wrap="square">
            <a:spAutoFit/>
          </a:bodyPr>
          <a:lstStyle/>
          <a:p>
            <a:r>
              <a:rPr lang="tr-TR" sz="1000" u="sng" dirty="0">
                <a:hlinkClick r:id="rId3">
                  <a:extLst>
                    <a:ext uri="{A12FA001-AC4F-418D-AE19-62706E023703}">
                      <ahyp:hlinkClr xmlns:ahyp="http://schemas.microsoft.com/office/drawing/2018/hyperlinkcolor" xmlns="" val="tx"/>
                    </a:ext>
                  </a:extLst>
                </a:hlinkClick>
              </a:rPr>
              <a:t>Wei FF</a:t>
            </a:r>
            <a:r>
              <a:rPr lang="tr-TR" sz="1000" dirty="0"/>
              <a:t>, </a:t>
            </a:r>
            <a:r>
              <a:rPr lang="tr-TR" sz="1000" u="sng" dirty="0">
                <a:hlinkClick r:id="rId4">
                  <a:extLst>
                    <a:ext uri="{A12FA001-AC4F-418D-AE19-62706E023703}">
                      <ahyp:hlinkClr xmlns:ahyp="http://schemas.microsoft.com/office/drawing/2018/hyperlinkcolor" xmlns="" val="tx"/>
                    </a:ext>
                  </a:extLst>
                </a:hlinkClick>
              </a:rPr>
              <a:t>Zhang ZY</a:t>
            </a:r>
            <a:r>
              <a:rPr lang="tr-TR" sz="1000" dirty="0"/>
              <a:t>, </a:t>
            </a:r>
            <a:r>
              <a:rPr lang="tr-TR" sz="1000" u="sng" dirty="0">
                <a:hlinkClick r:id="rId5">
                  <a:extLst>
                    <a:ext uri="{A12FA001-AC4F-418D-AE19-62706E023703}">
                      <ahyp:hlinkClr xmlns:ahyp="http://schemas.microsoft.com/office/drawing/2018/hyperlinkcolor" xmlns="" val="tx"/>
                    </a:ext>
                  </a:extLst>
                </a:hlinkClick>
              </a:rPr>
              <a:t>Huang QF</a:t>
            </a:r>
            <a:r>
              <a:rPr lang="tr-TR" sz="1000" dirty="0"/>
              <a:t>, </a:t>
            </a:r>
            <a:r>
              <a:rPr lang="tr-TR" sz="1000" u="sng" dirty="0">
                <a:hlinkClick r:id="rId6">
                  <a:extLst>
                    <a:ext uri="{A12FA001-AC4F-418D-AE19-62706E023703}">
                      <ahyp:hlinkClr xmlns:ahyp="http://schemas.microsoft.com/office/drawing/2018/hyperlinkcolor" xmlns="" val="tx"/>
                    </a:ext>
                  </a:extLst>
                </a:hlinkClick>
              </a:rPr>
              <a:t>Staessen JA</a:t>
            </a:r>
            <a:r>
              <a:rPr lang="tr-TR" sz="1000" u="sng" dirty="0"/>
              <a:t>. </a:t>
            </a:r>
            <a:r>
              <a:rPr lang="tr-TR" sz="1000" dirty="0" err="1"/>
              <a:t>Diagnosis</a:t>
            </a:r>
            <a:r>
              <a:rPr lang="tr-TR" sz="1000" dirty="0"/>
              <a:t> </a:t>
            </a:r>
            <a:r>
              <a:rPr lang="tr-TR" sz="1000" dirty="0" err="1"/>
              <a:t>and</a:t>
            </a:r>
            <a:r>
              <a:rPr lang="tr-TR" sz="1000" dirty="0"/>
              <a:t> </a:t>
            </a:r>
            <a:r>
              <a:rPr lang="tr-TR" sz="1000" dirty="0" err="1"/>
              <a:t>management</a:t>
            </a:r>
            <a:r>
              <a:rPr lang="tr-TR" sz="1000" dirty="0"/>
              <a:t> of </a:t>
            </a:r>
            <a:r>
              <a:rPr lang="tr-TR" sz="1000" dirty="0" err="1"/>
              <a:t>resistant</a:t>
            </a:r>
            <a:r>
              <a:rPr lang="tr-TR" sz="1000" dirty="0"/>
              <a:t> </a:t>
            </a:r>
            <a:r>
              <a:rPr lang="tr-TR" sz="1000" dirty="0" err="1"/>
              <a:t>hypertension</a:t>
            </a:r>
            <a:r>
              <a:rPr lang="tr-TR" sz="1000" dirty="0"/>
              <a:t>: </a:t>
            </a:r>
            <a:r>
              <a:rPr lang="tr-TR" sz="1000" dirty="0" err="1"/>
              <a:t>state</a:t>
            </a:r>
            <a:r>
              <a:rPr lang="tr-TR" sz="1000" dirty="0"/>
              <a:t> of </a:t>
            </a:r>
            <a:r>
              <a:rPr lang="tr-TR" sz="1000" dirty="0" err="1"/>
              <a:t>the</a:t>
            </a:r>
            <a:r>
              <a:rPr lang="tr-TR" sz="1000" dirty="0"/>
              <a:t> art. </a:t>
            </a:r>
            <a:r>
              <a:rPr lang="tr-TR" sz="1000" u="sng" dirty="0">
                <a:hlinkClick r:id="rId7" tooltip="Nature reviews. Nephrology.">
                  <a:extLst>
                    <a:ext uri="{A12FA001-AC4F-418D-AE19-62706E023703}">
                      <ahyp:hlinkClr xmlns:ahyp="http://schemas.microsoft.com/office/drawing/2018/hyperlinkcolor" xmlns="" val="tx"/>
                    </a:ext>
                  </a:extLst>
                </a:hlinkClick>
              </a:rPr>
              <a:t>Nat Rev Nephrol.</a:t>
            </a:r>
            <a:r>
              <a:rPr lang="tr-TR" sz="1000" dirty="0"/>
              <a:t> 2018 Jul;14(7):428-441.</a:t>
            </a:r>
          </a:p>
          <a:p>
            <a:endParaRPr lang="tr-TR" sz="1000" dirty="0"/>
          </a:p>
          <a:p>
            <a:endParaRPr lang="tr-TR" sz="1000" dirty="0"/>
          </a:p>
          <a:p>
            <a:endParaRPr lang="tr-TR" sz="1000" dirty="0"/>
          </a:p>
        </p:txBody>
      </p:sp>
    </p:spTree>
    <p:extLst>
      <p:ext uri="{BB962C8B-B14F-4D97-AF65-F5344CB8AC3E}">
        <p14:creationId xmlns:p14="http://schemas.microsoft.com/office/powerpoint/2010/main" xmlns="" val="3862573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atomy of heart showing atria, ventricles, valves, vessels, and blood flow"/>
          <p:cNvPicPr>
            <a:picLocks noChangeAspect="1" noChangeArrowheads="1"/>
          </p:cNvPicPr>
          <p:nvPr/>
        </p:nvPicPr>
        <p:blipFill>
          <a:blip r:embed="rId2" cstate="print"/>
          <a:srcRect/>
          <a:stretch>
            <a:fillRect/>
          </a:stretch>
        </p:blipFill>
        <p:spPr bwMode="auto">
          <a:xfrm>
            <a:off x="1115615" y="764704"/>
            <a:ext cx="5979233" cy="4464496"/>
          </a:xfrm>
          <a:prstGeom prst="rect">
            <a:avLst/>
          </a:prstGeom>
          <a:noFill/>
        </p:spPr>
      </p:pic>
      <p:sp>
        <p:nvSpPr>
          <p:cNvPr id="5" name="4 Dikdörtgen"/>
          <p:cNvSpPr/>
          <p:nvPr/>
        </p:nvSpPr>
        <p:spPr>
          <a:xfrm>
            <a:off x="4211960" y="5949280"/>
            <a:ext cx="4572000" cy="646331"/>
          </a:xfrm>
          <a:prstGeom prst="rect">
            <a:avLst/>
          </a:prstGeom>
        </p:spPr>
        <p:txBody>
          <a:bodyPr>
            <a:spAutoFit/>
          </a:bodyPr>
          <a:lstStyle/>
          <a:p>
            <a:r>
              <a:rPr lang="tr-TR" dirty="0" smtClean="0"/>
              <a:t>https://www.nia.nih.gov/health/heart-health-and-aging</a:t>
            </a:r>
            <a:endParaRPr lang="tr-T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xmlns="" id="{78051E6B-1719-1A40-A3B3-4CE9B74AC67B}"/>
              </a:ext>
            </a:extLst>
          </p:cNvPr>
          <p:cNvPicPr>
            <a:picLocks noChangeAspect="1"/>
          </p:cNvPicPr>
          <p:nvPr/>
        </p:nvPicPr>
        <p:blipFill>
          <a:blip r:embed="rId2" cstate="print"/>
          <a:stretch>
            <a:fillRect/>
          </a:stretch>
        </p:blipFill>
        <p:spPr>
          <a:xfrm>
            <a:off x="3203848" y="74627"/>
            <a:ext cx="3096344" cy="6708745"/>
          </a:xfrm>
          <a:prstGeom prst="rect">
            <a:avLst/>
          </a:prstGeom>
        </p:spPr>
      </p:pic>
      <p:sp>
        <p:nvSpPr>
          <p:cNvPr id="3" name="2 Metin kutusu"/>
          <p:cNvSpPr txBox="1"/>
          <p:nvPr/>
        </p:nvSpPr>
        <p:spPr>
          <a:xfrm>
            <a:off x="6191672" y="5661248"/>
            <a:ext cx="2952328" cy="923330"/>
          </a:xfrm>
          <a:prstGeom prst="rect">
            <a:avLst/>
          </a:prstGeom>
          <a:noFill/>
        </p:spPr>
        <p:txBody>
          <a:bodyPr wrap="square" rtlCol="0">
            <a:spAutoFit/>
          </a:bodyPr>
          <a:lstStyle/>
          <a:p>
            <a:r>
              <a:rPr lang="tr-TR" dirty="0" err="1" smtClean="0"/>
              <a:t>Lippincott</a:t>
            </a:r>
            <a:r>
              <a:rPr lang="tr-TR" dirty="0" smtClean="0"/>
              <a:t> </a:t>
            </a:r>
            <a:r>
              <a:rPr lang="tr-TR" dirty="0" err="1" smtClean="0"/>
              <a:t>Illustrated</a:t>
            </a:r>
            <a:r>
              <a:rPr lang="tr-TR" dirty="0" smtClean="0"/>
              <a:t> </a:t>
            </a:r>
            <a:r>
              <a:rPr lang="tr-TR" dirty="0" err="1" smtClean="0"/>
              <a:t>reviews</a:t>
            </a:r>
            <a:r>
              <a:rPr lang="tr-TR" dirty="0" smtClean="0"/>
              <a:t> Pharmacology, 6th </a:t>
            </a:r>
            <a:r>
              <a:rPr lang="tr-TR" dirty="0" err="1" smtClean="0"/>
              <a:t>edition</a:t>
            </a:r>
            <a:r>
              <a:rPr lang="tr-TR" dirty="0" smtClean="0"/>
              <a:t>, 2015</a:t>
            </a:r>
            <a:endParaRPr lang="tr-TR" dirty="0"/>
          </a:p>
        </p:txBody>
      </p:sp>
    </p:spTree>
    <p:extLst>
      <p:ext uri="{BB962C8B-B14F-4D97-AF65-F5344CB8AC3E}">
        <p14:creationId xmlns:p14="http://schemas.microsoft.com/office/powerpoint/2010/main" xmlns="" val="30046900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xmlns="" id="{753C66CF-25E0-AB46-AC3C-F8B1A9B201B5}"/>
              </a:ext>
            </a:extLst>
          </p:cNvPr>
          <p:cNvPicPr>
            <a:picLocks noChangeAspect="1"/>
          </p:cNvPicPr>
          <p:nvPr/>
        </p:nvPicPr>
        <p:blipFill>
          <a:blip r:embed="rId2" cstate="print"/>
          <a:stretch>
            <a:fillRect/>
          </a:stretch>
        </p:blipFill>
        <p:spPr>
          <a:xfrm>
            <a:off x="431800" y="1268760"/>
            <a:ext cx="8280400" cy="3771900"/>
          </a:xfrm>
          <a:prstGeom prst="rect">
            <a:avLst/>
          </a:prstGeom>
        </p:spPr>
      </p:pic>
      <p:sp>
        <p:nvSpPr>
          <p:cNvPr id="3" name="2 Metin kutusu"/>
          <p:cNvSpPr txBox="1"/>
          <p:nvPr/>
        </p:nvSpPr>
        <p:spPr>
          <a:xfrm>
            <a:off x="3165697" y="6488668"/>
            <a:ext cx="5978303" cy="369332"/>
          </a:xfrm>
          <a:prstGeom prst="rect">
            <a:avLst/>
          </a:prstGeom>
          <a:noFill/>
        </p:spPr>
        <p:txBody>
          <a:bodyPr wrap="none" rtlCol="0">
            <a:spAutoFit/>
          </a:bodyPr>
          <a:lstStyle/>
          <a:p>
            <a:r>
              <a:rPr lang="tr-TR" dirty="0" err="1" smtClean="0"/>
              <a:t>Lippincott</a:t>
            </a:r>
            <a:r>
              <a:rPr lang="tr-TR" dirty="0" smtClean="0"/>
              <a:t> </a:t>
            </a:r>
            <a:r>
              <a:rPr lang="tr-TR" dirty="0" err="1" smtClean="0"/>
              <a:t>Illustrated</a:t>
            </a:r>
            <a:r>
              <a:rPr lang="tr-TR" dirty="0" smtClean="0"/>
              <a:t> </a:t>
            </a:r>
            <a:r>
              <a:rPr lang="tr-TR" dirty="0" err="1" smtClean="0"/>
              <a:t>reviews</a:t>
            </a:r>
            <a:r>
              <a:rPr lang="tr-TR" dirty="0" smtClean="0"/>
              <a:t> Pharmacology, 6th </a:t>
            </a:r>
            <a:r>
              <a:rPr lang="tr-TR" dirty="0" err="1" smtClean="0"/>
              <a:t>edition</a:t>
            </a:r>
            <a:r>
              <a:rPr lang="tr-TR" dirty="0" smtClean="0"/>
              <a:t>, 2015</a:t>
            </a:r>
            <a:endParaRPr lang="tr-TR" dirty="0"/>
          </a:p>
        </p:txBody>
      </p:sp>
    </p:spTree>
    <p:extLst>
      <p:ext uri="{BB962C8B-B14F-4D97-AF65-F5344CB8AC3E}">
        <p14:creationId xmlns:p14="http://schemas.microsoft.com/office/powerpoint/2010/main" xmlns="" val="12602974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xmlns="" id="{34EBBDB8-D19C-4B42-9697-2F76591D8CD2}"/>
              </a:ext>
            </a:extLst>
          </p:cNvPr>
          <p:cNvPicPr>
            <a:picLocks noChangeAspect="1"/>
          </p:cNvPicPr>
          <p:nvPr/>
        </p:nvPicPr>
        <p:blipFill>
          <a:blip r:embed="rId2" cstate="print"/>
          <a:stretch>
            <a:fillRect/>
          </a:stretch>
        </p:blipFill>
        <p:spPr>
          <a:xfrm>
            <a:off x="2381250" y="-99392"/>
            <a:ext cx="4381500" cy="6769100"/>
          </a:xfrm>
          <a:prstGeom prst="rect">
            <a:avLst/>
          </a:prstGeom>
        </p:spPr>
      </p:pic>
      <p:sp>
        <p:nvSpPr>
          <p:cNvPr id="3" name="2 Metin kutusu"/>
          <p:cNvSpPr txBox="1"/>
          <p:nvPr/>
        </p:nvSpPr>
        <p:spPr>
          <a:xfrm>
            <a:off x="3165697" y="6488668"/>
            <a:ext cx="5978303" cy="369332"/>
          </a:xfrm>
          <a:prstGeom prst="rect">
            <a:avLst/>
          </a:prstGeom>
          <a:noFill/>
        </p:spPr>
        <p:txBody>
          <a:bodyPr wrap="none" rtlCol="0">
            <a:spAutoFit/>
          </a:bodyPr>
          <a:lstStyle/>
          <a:p>
            <a:r>
              <a:rPr lang="tr-TR" dirty="0" err="1" smtClean="0"/>
              <a:t>Lippincott</a:t>
            </a:r>
            <a:r>
              <a:rPr lang="tr-TR" dirty="0" smtClean="0"/>
              <a:t> </a:t>
            </a:r>
            <a:r>
              <a:rPr lang="tr-TR" dirty="0" err="1" smtClean="0"/>
              <a:t>Illustrated</a:t>
            </a:r>
            <a:r>
              <a:rPr lang="tr-TR" dirty="0" smtClean="0"/>
              <a:t> </a:t>
            </a:r>
            <a:r>
              <a:rPr lang="tr-TR" dirty="0" err="1" smtClean="0"/>
              <a:t>reviews</a:t>
            </a:r>
            <a:r>
              <a:rPr lang="tr-TR" dirty="0" smtClean="0"/>
              <a:t> Pharmacology, 6th </a:t>
            </a:r>
            <a:r>
              <a:rPr lang="tr-TR" dirty="0" err="1" smtClean="0"/>
              <a:t>edition</a:t>
            </a:r>
            <a:r>
              <a:rPr lang="tr-TR" dirty="0" smtClean="0"/>
              <a:t>, 2015</a:t>
            </a:r>
            <a:endParaRPr lang="tr-TR" dirty="0"/>
          </a:p>
        </p:txBody>
      </p:sp>
    </p:spTree>
    <p:extLst>
      <p:ext uri="{BB962C8B-B14F-4D97-AF65-F5344CB8AC3E}">
        <p14:creationId xmlns:p14="http://schemas.microsoft.com/office/powerpoint/2010/main" xmlns="" val="18813841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vasodilator drug classes"/>
          <p:cNvPicPr>
            <a:picLocks noChangeAspect="1" noChangeArrowheads="1"/>
          </p:cNvPicPr>
          <p:nvPr/>
        </p:nvPicPr>
        <p:blipFill>
          <a:blip r:embed="rId2" cstate="print"/>
          <a:srcRect/>
          <a:stretch>
            <a:fillRect/>
          </a:stretch>
        </p:blipFill>
        <p:spPr bwMode="auto">
          <a:xfrm>
            <a:off x="395536" y="332656"/>
            <a:ext cx="8208912" cy="5654798"/>
          </a:xfrm>
          <a:prstGeom prst="rect">
            <a:avLst/>
          </a:prstGeom>
          <a:noFill/>
        </p:spPr>
      </p:pic>
      <p:sp>
        <p:nvSpPr>
          <p:cNvPr id="5" name="4 Dikdörtgen"/>
          <p:cNvSpPr/>
          <p:nvPr/>
        </p:nvSpPr>
        <p:spPr>
          <a:xfrm>
            <a:off x="4283968" y="6239053"/>
            <a:ext cx="4572000" cy="646331"/>
          </a:xfrm>
          <a:prstGeom prst="rect">
            <a:avLst/>
          </a:prstGeom>
        </p:spPr>
        <p:txBody>
          <a:bodyPr>
            <a:spAutoFit/>
          </a:bodyPr>
          <a:lstStyle/>
          <a:p>
            <a:r>
              <a:rPr lang="tr-TR" dirty="0" smtClean="0"/>
              <a:t>https://www.cvpharmacology.com/uploads/images/vasodilator%20drugs.png</a:t>
            </a:r>
            <a:endParaRPr lang="tr-T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a:t>Diuretics</a:t>
            </a:r>
            <a:endParaRPr lang="tr-TR" dirty="0"/>
          </a:p>
        </p:txBody>
      </p:sp>
      <p:sp>
        <p:nvSpPr>
          <p:cNvPr id="3" name="2 İçerik Yer Tutucusu"/>
          <p:cNvSpPr>
            <a:spLocks noGrp="1"/>
          </p:cNvSpPr>
          <p:nvPr>
            <p:ph idx="1"/>
          </p:nvPr>
        </p:nvSpPr>
        <p:spPr/>
        <p:txBody>
          <a:bodyPr/>
          <a:lstStyle/>
          <a:p>
            <a:r>
              <a:rPr lang="tr-TR" dirty="0"/>
              <a:t>At </a:t>
            </a:r>
            <a:r>
              <a:rPr lang="tr-TR" dirty="0" err="1"/>
              <a:t>the</a:t>
            </a:r>
            <a:r>
              <a:rPr lang="tr-TR" dirty="0"/>
              <a:t> </a:t>
            </a:r>
            <a:r>
              <a:rPr lang="tr-TR" dirty="0" err="1"/>
              <a:t>beginning</a:t>
            </a:r>
            <a:r>
              <a:rPr lang="tr-TR" dirty="0"/>
              <a:t> of </a:t>
            </a:r>
            <a:r>
              <a:rPr lang="tr-TR" dirty="0" err="1"/>
              <a:t>the</a:t>
            </a:r>
            <a:r>
              <a:rPr lang="tr-TR" dirty="0"/>
              <a:t> </a:t>
            </a:r>
            <a:r>
              <a:rPr lang="tr-TR" dirty="0" err="1"/>
              <a:t>treatment</a:t>
            </a:r>
            <a:r>
              <a:rPr lang="tr-TR" dirty="0"/>
              <a:t>; </a:t>
            </a:r>
            <a:r>
              <a:rPr lang="tr-TR" dirty="0" err="1"/>
              <a:t>Na</a:t>
            </a:r>
            <a:r>
              <a:rPr lang="tr-TR" dirty="0"/>
              <a:t>+ </a:t>
            </a:r>
            <a:r>
              <a:rPr lang="tr-TR" dirty="0" err="1"/>
              <a:t>depletion</a:t>
            </a:r>
            <a:r>
              <a:rPr lang="tr-TR" dirty="0"/>
              <a:t>, </a:t>
            </a:r>
            <a:r>
              <a:rPr lang="tr-TR" dirty="0" err="1"/>
              <a:t>decreased</a:t>
            </a:r>
            <a:r>
              <a:rPr lang="tr-TR" dirty="0"/>
              <a:t> </a:t>
            </a:r>
            <a:r>
              <a:rPr lang="tr-TR" dirty="0" err="1"/>
              <a:t>blood</a:t>
            </a:r>
            <a:r>
              <a:rPr lang="tr-TR" dirty="0"/>
              <a:t> </a:t>
            </a:r>
            <a:r>
              <a:rPr lang="tr-TR" dirty="0" err="1"/>
              <a:t>volume</a:t>
            </a:r>
            <a:r>
              <a:rPr lang="tr-TR" dirty="0"/>
              <a:t>, </a:t>
            </a:r>
            <a:r>
              <a:rPr lang="tr-TR" dirty="0" err="1"/>
              <a:t>reduced</a:t>
            </a:r>
            <a:r>
              <a:rPr lang="tr-TR" dirty="0"/>
              <a:t> CO</a:t>
            </a:r>
          </a:p>
          <a:p>
            <a:r>
              <a:rPr lang="tr-TR" dirty="0" err="1"/>
              <a:t>After</a:t>
            </a:r>
            <a:r>
              <a:rPr lang="tr-TR" dirty="0"/>
              <a:t> 6-8 </a:t>
            </a:r>
            <a:r>
              <a:rPr lang="tr-TR" dirty="0" err="1"/>
              <a:t>weeks</a:t>
            </a:r>
            <a:r>
              <a:rPr lang="tr-TR" dirty="0"/>
              <a:t>, CO </a:t>
            </a:r>
            <a:r>
              <a:rPr lang="tr-TR" dirty="0" err="1"/>
              <a:t>returns</a:t>
            </a:r>
            <a:r>
              <a:rPr lang="tr-TR" dirty="0"/>
              <a:t> </a:t>
            </a:r>
            <a:r>
              <a:rPr lang="tr-TR" dirty="0" err="1"/>
              <a:t>toward</a:t>
            </a:r>
            <a:r>
              <a:rPr lang="tr-TR" dirty="0"/>
              <a:t> normal, </a:t>
            </a:r>
            <a:r>
              <a:rPr lang="tr-TR" dirty="0" err="1"/>
              <a:t>peripheral</a:t>
            </a:r>
            <a:r>
              <a:rPr lang="tr-TR" dirty="0"/>
              <a:t> </a:t>
            </a:r>
            <a:r>
              <a:rPr lang="tr-TR" dirty="0" err="1"/>
              <a:t>vascular</a:t>
            </a:r>
            <a:r>
              <a:rPr lang="tr-TR" dirty="0"/>
              <a:t> </a:t>
            </a:r>
            <a:r>
              <a:rPr lang="tr-TR" dirty="0" err="1"/>
              <a:t>resistance</a:t>
            </a:r>
            <a:r>
              <a:rPr lang="tr-TR" dirty="0"/>
              <a:t> </a:t>
            </a:r>
            <a:r>
              <a:rPr lang="tr-TR" dirty="0" err="1"/>
              <a:t>decreases</a:t>
            </a:r>
            <a:endParaRPr lang="tr-TR" dirty="0"/>
          </a:p>
          <a:p>
            <a:r>
              <a:rPr lang="tr-TR" dirty="0"/>
              <a:t>10-15 </a:t>
            </a:r>
            <a:r>
              <a:rPr lang="tr-TR" dirty="0" err="1"/>
              <a:t>mmHg</a:t>
            </a:r>
            <a:r>
              <a:rPr lang="tr-TR" dirty="0"/>
              <a:t> </a:t>
            </a:r>
            <a:r>
              <a:rPr lang="tr-TR" dirty="0" err="1"/>
              <a:t>decrease</a:t>
            </a:r>
            <a:endParaRPr lang="tr-TR" dirty="0"/>
          </a:p>
          <a:p>
            <a:r>
              <a:rPr lang="tr-TR" dirty="0" err="1"/>
              <a:t>Efective</a:t>
            </a:r>
            <a:r>
              <a:rPr lang="tr-TR" dirty="0"/>
              <a:t> in </a:t>
            </a:r>
            <a:r>
              <a:rPr lang="tr-TR" dirty="0" err="1"/>
              <a:t>mild</a:t>
            </a:r>
            <a:r>
              <a:rPr lang="tr-TR" dirty="0"/>
              <a:t> and </a:t>
            </a:r>
            <a:r>
              <a:rPr lang="tr-TR" dirty="0" err="1"/>
              <a:t>moderate</a:t>
            </a:r>
            <a:r>
              <a:rPr lang="tr-TR" dirty="0"/>
              <a:t> </a:t>
            </a:r>
            <a:r>
              <a:rPr lang="tr-TR" dirty="0" err="1"/>
              <a:t>hypertension</a:t>
            </a:r>
            <a:endParaRPr lang="tr-T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4" name="Picture 2"/>
          <p:cNvPicPr>
            <a:picLocks noChangeAspect="1" noChangeArrowheads="1"/>
          </p:cNvPicPr>
          <p:nvPr/>
        </p:nvPicPr>
        <p:blipFill>
          <a:blip r:embed="rId2" cstate="print"/>
          <a:srcRect/>
          <a:stretch>
            <a:fillRect/>
          </a:stretch>
        </p:blipFill>
        <p:spPr bwMode="auto">
          <a:xfrm>
            <a:off x="323528" y="188640"/>
            <a:ext cx="8280920" cy="6315233"/>
          </a:xfrm>
          <a:prstGeom prst="rect">
            <a:avLst/>
          </a:prstGeom>
          <a:noFill/>
          <a:ln w="9525">
            <a:noFill/>
            <a:miter lim="800000"/>
            <a:headEnd/>
            <a:tailEnd/>
          </a:ln>
          <a:effectLst/>
        </p:spPr>
      </p:pic>
      <p:sp>
        <p:nvSpPr>
          <p:cNvPr id="5" name="4 Metin kutusu"/>
          <p:cNvSpPr txBox="1"/>
          <p:nvPr/>
        </p:nvSpPr>
        <p:spPr>
          <a:xfrm>
            <a:off x="2986993" y="6488668"/>
            <a:ext cx="6157007" cy="369332"/>
          </a:xfrm>
          <a:prstGeom prst="rect">
            <a:avLst/>
          </a:prstGeom>
          <a:noFill/>
        </p:spPr>
        <p:txBody>
          <a:bodyPr wrap="none" rtlCol="0">
            <a:spAutoFit/>
          </a:bodyPr>
          <a:lstStyle/>
          <a:p>
            <a:r>
              <a:rPr lang="tr-TR" dirty="0" err="1" smtClean="0"/>
              <a:t>Basic</a:t>
            </a:r>
            <a:r>
              <a:rPr lang="tr-TR" dirty="0" smtClean="0"/>
              <a:t> and Clinical  Pharmacology, </a:t>
            </a:r>
            <a:r>
              <a:rPr lang="tr-TR" dirty="0" err="1" smtClean="0"/>
              <a:t>Katzung</a:t>
            </a:r>
            <a:r>
              <a:rPr lang="tr-TR" dirty="0" smtClean="0"/>
              <a:t> &amp; </a:t>
            </a:r>
            <a:r>
              <a:rPr lang="tr-TR" dirty="0" err="1" smtClean="0"/>
              <a:t>Trevor</a:t>
            </a:r>
            <a:r>
              <a:rPr lang="tr-TR" dirty="0" smtClean="0"/>
              <a:t>, 13th </a:t>
            </a:r>
            <a:r>
              <a:rPr lang="tr-TR" dirty="0" err="1" smtClean="0"/>
              <a:t>edition</a:t>
            </a:r>
            <a:endParaRPr lang="tr-T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a:t>Diuretics</a:t>
            </a:r>
            <a:endParaRPr lang="tr-TR" dirty="0"/>
          </a:p>
        </p:txBody>
      </p:sp>
      <p:sp>
        <p:nvSpPr>
          <p:cNvPr id="3" name="2 İçerik Yer Tutucusu"/>
          <p:cNvSpPr>
            <a:spLocks noGrp="1"/>
          </p:cNvSpPr>
          <p:nvPr>
            <p:ph idx="1"/>
          </p:nvPr>
        </p:nvSpPr>
        <p:spPr>
          <a:xfrm>
            <a:off x="179512" y="1268760"/>
            <a:ext cx="2890664" cy="4565104"/>
          </a:xfrm>
        </p:spPr>
        <p:txBody>
          <a:bodyPr>
            <a:normAutofit/>
          </a:bodyPr>
          <a:lstStyle/>
          <a:p>
            <a:pPr>
              <a:buNone/>
            </a:pPr>
            <a:r>
              <a:rPr lang="tr-TR" sz="1800" dirty="0" err="1">
                <a:solidFill>
                  <a:srgbClr val="FF0000"/>
                </a:solidFill>
              </a:rPr>
              <a:t>loop</a:t>
            </a:r>
            <a:r>
              <a:rPr lang="tr-TR" sz="1800" dirty="0">
                <a:solidFill>
                  <a:srgbClr val="FF0000"/>
                </a:solidFill>
              </a:rPr>
              <a:t> </a:t>
            </a:r>
            <a:r>
              <a:rPr lang="tr-TR" sz="1800" dirty="0" err="1">
                <a:solidFill>
                  <a:srgbClr val="FF0000"/>
                </a:solidFill>
              </a:rPr>
              <a:t>diuretics</a:t>
            </a:r>
            <a:r>
              <a:rPr lang="tr-TR" sz="1800" dirty="0">
                <a:solidFill>
                  <a:srgbClr val="FF0000"/>
                </a:solidFill>
              </a:rPr>
              <a:t>:</a:t>
            </a:r>
          </a:p>
          <a:p>
            <a:pPr>
              <a:buNone/>
            </a:pPr>
            <a:r>
              <a:rPr lang="tr-TR" sz="1800" dirty="0" err="1"/>
              <a:t>Bumetanide</a:t>
            </a:r>
            <a:endParaRPr lang="tr-TR" sz="1800" dirty="0"/>
          </a:p>
          <a:p>
            <a:pPr>
              <a:buNone/>
            </a:pPr>
            <a:r>
              <a:rPr lang="tr-TR" sz="1800" dirty="0" err="1"/>
              <a:t>Etacrynic</a:t>
            </a:r>
            <a:r>
              <a:rPr lang="tr-TR" sz="1800" dirty="0"/>
              <a:t> </a:t>
            </a:r>
            <a:r>
              <a:rPr lang="tr-TR" sz="1800" dirty="0" err="1"/>
              <a:t>acide</a:t>
            </a:r>
            <a:endParaRPr lang="tr-TR" sz="1800" dirty="0"/>
          </a:p>
          <a:p>
            <a:pPr>
              <a:buNone/>
            </a:pPr>
            <a:r>
              <a:rPr lang="tr-TR" sz="1800" dirty="0" err="1"/>
              <a:t>Furosemide</a:t>
            </a:r>
            <a:endParaRPr lang="tr-TR" sz="1800" dirty="0"/>
          </a:p>
          <a:p>
            <a:pPr>
              <a:buNone/>
            </a:pPr>
            <a:r>
              <a:rPr lang="tr-TR" sz="1800" dirty="0" err="1"/>
              <a:t>Torsemide</a:t>
            </a:r>
            <a:endParaRPr lang="tr-TR" sz="1800" dirty="0"/>
          </a:p>
          <a:p>
            <a:pPr>
              <a:buNone/>
            </a:pPr>
            <a:endParaRPr lang="tr-TR" sz="1800" dirty="0"/>
          </a:p>
          <a:p>
            <a:pPr>
              <a:buNone/>
            </a:pPr>
            <a:r>
              <a:rPr lang="tr-TR" sz="1800" dirty="0" err="1">
                <a:solidFill>
                  <a:srgbClr val="FF0000"/>
                </a:solidFill>
              </a:rPr>
              <a:t>Thiazides</a:t>
            </a:r>
            <a:r>
              <a:rPr lang="tr-TR" sz="1800" dirty="0">
                <a:solidFill>
                  <a:srgbClr val="FF0000"/>
                </a:solidFill>
              </a:rPr>
              <a:t>:</a:t>
            </a:r>
          </a:p>
          <a:p>
            <a:pPr>
              <a:buNone/>
            </a:pPr>
            <a:r>
              <a:rPr lang="tr-TR" sz="1800" dirty="0" err="1"/>
              <a:t>Chlorothiazide</a:t>
            </a:r>
            <a:endParaRPr lang="tr-TR" sz="1800" dirty="0"/>
          </a:p>
          <a:p>
            <a:pPr>
              <a:buNone/>
            </a:pPr>
            <a:r>
              <a:rPr lang="tr-TR" sz="1800" dirty="0" err="1"/>
              <a:t>Hydrochlorothiazide</a:t>
            </a:r>
            <a:endParaRPr lang="tr-TR" sz="1800" dirty="0"/>
          </a:p>
          <a:p>
            <a:pPr>
              <a:buNone/>
            </a:pPr>
            <a:r>
              <a:rPr lang="tr-TR" sz="1800" dirty="0" err="1"/>
              <a:t>Methychlorothiazide</a:t>
            </a:r>
            <a:endParaRPr lang="tr-TR" sz="1800" dirty="0"/>
          </a:p>
          <a:p>
            <a:pPr>
              <a:buNone/>
            </a:pPr>
            <a:r>
              <a:rPr lang="tr-TR" sz="1800" dirty="0" err="1"/>
              <a:t>Trichlorothiazide</a:t>
            </a:r>
            <a:endParaRPr lang="tr-TR" sz="1800" dirty="0"/>
          </a:p>
          <a:p>
            <a:pPr>
              <a:buNone/>
            </a:pPr>
            <a:endParaRPr lang="tr-TR" dirty="0"/>
          </a:p>
          <a:p>
            <a:pPr>
              <a:buNone/>
            </a:pPr>
            <a:endParaRPr lang="tr-TR" dirty="0"/>
          </a:p>
        </p:txBody>
      </p:sp>
      <p:sp>
        <p:nvSpPr>
          <p:cNvPr id="4" name="2 İçerik Yer Tutucusu"/>
          <p:cNvSpPr txBox="1">
            <a:spLocks/>
          </p:cNvSpPr>
          <p:nvPr/>
        </p:nvSpPr>
        <p:spPr>
          <a:xfrm>
            <a:off x="2771800" y="1340768"/>
            <a:ext cx="3600400" cy="4565104"/>
          </a:xfrm>
          <a:prstGeom prst="rect">
            <a:avLst/>
          </a:prstGeom>
        </p:spPr>
        <p:txBody>
          <a:bodyPr vert="horz" lIns="91440" tIns="45720" rIns="91440" bIns="45720" rtlCol="0">
            <a:normAutofit/>
          </a:bodyPr>
          <a:lstStyle/>
          <a:p>
            <a:pPr>
              <a:buNone/>
            </a:pPr>
            <a:r>
              <a:rPr lang="tr-TR" dirty="0" err="1">
                <a:solidFill>
                  <a:srgbClr val="FF0000"/>
                </a:solidFill>
              </a:rPr>
              <a:t>Diuretics</a:t>
            </a:r>
            <a:r>
              <a:rPr lang="tr-TR" dirty="0">
                <a:solidFill>
                  <a:srgbClr val="FF0000"/>
                </a:solidFill>
              </a:rPr>
              <a:t> </a:t>
            </a:r>
            <a:r>
              <a:rPr lang="tr-TR" dirty="0" err="1">
                <a:solidFill>
                  <a:srgbClr val="FF0000"/>
                </a:solidFill>
              </a:rPr>
              <a:t>similar</a:t>
            </a:r>
            <a:r>
              <a:rPr lang="tr-TR" dirty="0">
                <a:solidFill>
                  <a:srgbClr val="FF0000"/>
                </a:solidFill>
              </a:rPr>
              <a:t> </a:t>
            </a:r>
            <a:r>
              <a:rPr lang="tr-TR" dirty="0" err="1">
                <a:solidFill>
                  <a:srgbClr val="FF0000"/>
                </a:solidFill>
              </a:rPr>
              <a:t>to</a:t>
            </a:r>
            <a:r>
              <a:rPr lang="tr-TR" dirty="0">
                <a:solidFill>
                  <a:srgbClr val="FF0000"/>
                </a:solidFill>
              </a:rPr>
              <a:t> </a:t>
            </a:r>
            <a:r>
              <a:rPr lang="tr-TR" dirty="0" err="1">
                <a:solidFill>
                  <a:srgbClr val="FF0000"/>
                </a:solidFill>
              </a:rPr>
              <a:t>thiazides</a:t>
            </a:r>
            <a:r>
              <a:rPr lang="tr-TR" dirty="0">
                <a:solidFill>
                  <a:srgbClr val="FF0000"/>
                </a:solidFill>
              </a:rPr>
              <a:t>:</a:t>
            </a:r>
          </a:p>
          <a:p>
            <a:pPr>
              <a:buNone/>
            </a:pPr>
            <a:r>
              <a:rPr lang="tr-TR" dirty="0" err="1"/>
              <a:t>Chlorthalidone</a:t>
            </a:r>
            <a:endParaRPr lang="tr-TR" dirty="0"/>
          </a:p>
          <a:p>
            <a:pPr>
              <a:buNone/>
            </a:pPr>
            <a:r>
              <a:rPr lang="tr-TR" dirty="0" err="1"/>
              <a:t>Indapamide</a:t>
            </a:r>
            <a:endParaRPr lang="tr-TR" dirty="0"/>
          </a:p>
          <a:p>
            <a:pPr>
              <a:buNone/>
            </a:pPr>
            <a:r>
              <a:rPr lang="tr-TR" dirty="0" err="1"/>
              <a:t>Metozalone</a:t>
            </a:r>
            <a:endParaRPr lang="tr-TR" dirty="0"/>
          </a:p>
          <a:p>
            <a:pPr>
              <a:buNone/>
            </a:pPr>
            <a:r>
              <a:rPr lang="tr-TR" dirty="0" err="1"/>
              <a:t>Quinetazone</a:t>
            </a:r>
            <a:endParaRPr lang="tr-TR" dirty="0"/>
          </a:p>
          <a:p>
            <a:pPr>
              <a:buNone/>
            </a:pPr>
            <a:endParaRPr lang="tr-TR"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b="0" i="0" u="none" strike="noStrike" kern="1200" cap="none" spc="0" normalizeH="0" baseline="0" noProof="0" dirty="0" err="1">
                <a:ln>
                  <a:noFill/>
                </a:ln>
                <a:solidFill>
                  <a:srgbClr val="FF0000"/>
                </a:solidFill>
                <a:effectLst/>
                <a:uLnTx/>
                <a:uFillTx/>
                <a:latin typeface="+mn-lt"/>
                <a:ea typeface="+mn-ea"/>
                <a:cs typeface="+mn-cs"/>
              </a:rPr>
              <a:t>Potassium</a:t>
            </a:r>
            <a:r>
              <a:rPr kumimoji="0" lang="tr-TR" b="0" i="0" u="none" strike="noStrike" kern="1200" cap="none" spc="0" normalizeH="0" baseline="0" noProof="0" dirty="0">
                <a:ln>
                  <a:noFill/>
                </a:ln>
                <a:solidFill>
                  <a:srgbClr val="FF0000"/>
                </a:solidFill>
                <a:effectLst/>
                <a:uLnTx/>
                <a:uFillTx/>
                <a:latin typeface="+mn-lt"/>
                <a:ea typeface="+mn-ea"/>
                <a:cs typeface="+mn-cs"/>
              </a:rPr>
              <a:t> </a:t>
            </a:r>
            <a:r>
              <a:rPr kumimoji="0" lang="tr-TR" b="0" i="0" u="none" strike="noStrike" kern="1200" cap="none" spc="0" normalizeH="0" baseline="0" noProof="0" dirty="0" err="1">
                <a:ln>
                  <a:noFill/>
                </a:ln>
                <a:solidFill>
                  <a:srgbClr val="FF0000"/>
                </a:solidFill>
                <a:effectLst/>
                <a:uLnTx/>
                <a:uFillTx/>
                <a:latin typeface="+mn-lt"/>
                <a:ea typeface="+mn-ea"/>
                <a:cs typeface="+mn-cs"/>
              </a:rPr>
              <a:t>sparing</a:t>
            </a:r>
            <a:r>
              <a:rPr kumimoji="0" lang="tr-TR" b="0" i="0" u="none" strike="noStrike" kern="1200" cap="none" spc="0" normalizeH="0" baseline="0" noProof="0" dirty="0">
                <a:ln>
                  <a:noFill/>
                </a:ln>
                <a:solidFill>
                  <a:srgbClr val="FF0000"/>
                </a:solidFill>
                <a:effectLst/>
                <a:uLnTx/>
                <a:uFillTx/>
                <a:latin typeface="+mn-lt"/>
                <a:ea typeface="+mn-ea"/>
                <a:cs typeface="+mn-cs"/>
              </a:rPr>
              <a:t> </a:t>
            </a:r>
            <a:r>
              <a:rPr kumimoji="0" lang="tr-TR" b="0" i="0" u="none" strike="noStrike" kern="1200" cap="none" spc="0" normalizeH="0" baseline="0" noProof="0" dirty="0" err="1">
                <a:ln>
                  <a:noFill/>
                </a:ln>
                <a:solidFill>
                  <a:srgbClr val="FF0000"/>
                </a:solidFill>
                <a:effectLst/>
                <a:uLnTx/>
                <a:uFillTx/>
                <a:latin typeface="+mn-lt"/>
                <a:ea typeface="+mn-ea"/>
                <a:cs typeface="+mn-cs"/>
              </a:rPr>
              <a:t>diuretics</a:t>
            </a:r>
            <a:r>
              <a:rPr kumimoji="0" lang="tr-TR" b="0" i="0" u="none" strike="noStrike" kern="1200" cap="none" spc="0" normalizeH="0" baseline="0" noProof="0" dirty="0">
                <a:ln>
                  <a:noFill/>
                </a:ln>
                <a:solidFill>
                  <a:srgbClr val="FF0000"/>
                </a:solidFill>
                <a:effectLst/>
                <a:uLnTx/>
                <a:uFillTx/>
                <a:latin typeface="+mn-lt"/>
                <a:ea typeface="+mn-ea"/>
                <a:cs typeface="+mn-cs"/>
              </a:rPr>
              <a:t>:</a:t>
            </a:r>
            <a:r>
              <a:rPr lang="tr-TR" dirty="0">
                <a:solidFill>
                  <a:srgbClr val="FF0000"/>
                </a:solidFill>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b="0" i="0" u="none" strike="noStrike" kern="1200" cap="none" spc="0" normalizeH="0" noProof="0" dirty="0" err="1">
                <a:ln>
                  <a:noFill/>
                </a:ln>
                <a:solidFill>
                  <a:schemeClr val="tx1"/>
                </a:solidFill>
                <a:effectLst/>
                <a:uLnTx/>
                <a:uFillTx/>
                <a:latin typeface="+mn-lt"/>
                <a:ea typeface="+mn-ea"/>
                <a:cs typeface="+mn-cs"/>
              </a:rPr>
              <a:t>Spirinolaktone</a:t>
            </a:r>
            <a:endParaRPr kumimoji="0" lang="tr-TR" b="0" i="0" u="none" strike="noStrike" kern="1200" cap="none" spc="0" normalizeH="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tr-TR" baseline="0" dirty="0" err="1"/>
              <a:t>Triamterene</a:t>
            </a:r>
            <a:endParaRPr lang="tr-TR" baseline="0"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b="0" i="0" u="none" strike="noStrike" kern="1200" cap="none" spc="0" normalizeH="0" noProof="0" dirty="0" err="1">
                <a:ln>
                  <a:noFill/>
                </a:ln>
                <a:solidFill>
                  <a:schemeClr val="tx1"/>
                </a:solidFill>
                <a:effectLst/>
                <a:uLnTx/>
                <a:uFillTx/>
                <a:latin typeface="+mn-lt"/>
                <a:ea typeface="+mn-ea"/>
                <a:cs typeface="+mn-cs"/>
              </a:rPr>
              <a:t>Eplerenone</a:t>
            </a:r>
            <a:endParaRPr kumimoji="0" lang="tr-TR" b="0" i="0" u="none" strike="noStrike" kern="1200" cap="none" spc="0" normalizeH="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tr-TR" baseline="0" dirty="0" err="1"/>
              <a:t>Amiloride</a:t>
            </a:r>
            <a:endParaRPr lang="tr-TR" baseline="0"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Resim 5">
            <a:extLst>
              <a:ext uri="{FF2B5EF4-FFF2-40B4-BE49-F238E27FC236}">
                <a16:creationId xmlns:a16="http://schemas.microsoft.com/office/drawing/2014/main" xmlns="" id="{358E01A0-C3C0-C849-BDC4-A959E96AA928}"/>
              </a:ext>
            </a:extLst>
          </p:cNvPr>
          <p:cNvPicPr>
            <a:picLocks noChangeAspect="1"/>
          </p:cNvPicPr>
          <p:nvPr/>
        </p:nvPicPr>
        <p:blipFill>
          <a:blip r:embed="rId2" cstate="print"/>
          <a:stretch>
            <a:fillRect/>
          </a:stretch>
        </p:blipFill>
        <p:spPr>
          <a:xfrm>
            <a:off x="5745600" y="2204864"/>
            <a:ext cx="3398400" cy="3224386"/>
          </a:xfrm>
          <a:prstGeom prst="rect">
            <a:avLst/>
          </a:prstGeom>
        </p:spPr>
      </p:pic>
      <p:sp>
        <p:nvSpPr>
          <p:cNvPr id="7" name="6 Metin kutusu"/>
          <p:cNvSpPr txBox="1"/>
          <p:nvPr/>
        </p:nvSpPr>
        <p:spPr>
          <a:xfrm>
            <a:off x="3165697" y="6488668"/>
            <a:ext cx="5978303" cy="369332"/>
          </a:xfrm>
          <a:prstGeom prst="rect">
            <a:avLst/>
          </a:prstGeom>
          <a:noFill/>
        </p:spPr>
        <p:txBody>
          <a:bodyPr wrap="none" rtlCol="0">
            <a:spAutoFit/>
          </a:bodyPr>
          <a:lstStyle/>
          <a:p>
            <a:r>
              <a:rPr lang="tr-TR" dirty="0" err="1" smtClean="0"/>
              <a:t>Lippincott</a:t>
            </a:r>
            <a:r>
              <a:rPr lang="tr-TR" dirty="0" smtClean="0"/>
              <a:t> </a:t>
            </a:r>
            <a:r>
              <a:rPr lang="tr-TR" dirty="0" err="1" smtClean="0"/>
              <a:t>Illustrated</a:t>
            </a:r>
            <a:r>
              <a:rPr lang="tr-TR" dirty="0" smtClean="0"/>
              <a:t> </a:t>
            </a:r>
            <a:r>
              <a:rPr lang="tr-TR" dirty="0" err="1" smtClean="0"/>
              <a:t>reviews</a:t>
            </a:r>
            <a:r>
              <a:rPr lang="tr-TR" dirty="0" smtClean="0"/>
              <a:t> Pharmacology, 6th </a:t>
            </a:r>
            <a:r>
              <a:rPr lang="tr-TR" dirty="0" err="1" smtClean="0"/>
              <a:t>edition</a:t>
            </a:r>
            <a:r>
              <a:rPr lang="tr-TR" dirty="0" smtClean="0"/>
              <a:t>, 2015</a:t>
            </a:r>
            <a:endParaRPr lang="tr-T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err="1" smtClean="0"/>
              <a:t>Thiazides</a:t>
            </a:r>
            <a:r>
              <a:rPr lang="tr-TR" dirty="0" smtClean="0"/>
              <a:t> (</a:t>
            </a:r>
            <a:r>
              <a:rPr lang="tr-TR" dirty="0" err="1" smtClean="0"/>
              <a:t>Na</a:t>
            </a:r>
            <a:r>
              <a:rPr lang="tr-TR" dirty="0" smtClean="0"/>
              <a:t>+ </a:t>
            </a:r>
            <a:r>
              <a:rPr lang="tr-TR" dirty="0" err="1" smtClean="0"/>
              <a:t>Cl</a:t>
            </a:r>
            <a:r>
              <a:rPr lang="tr-TR" dirty="0" smtClean="0"/>
              <a:t>- </a:t>
            </a:r>
            <a:r>
              <a:rPr lang="tr-TR" dirty="0" err="1" smtClean="0"/>
              <a:t>simport</a:t>
            </a:r>
            <a:r>
              <a:rPr lang="tr-TR" dirty="0" smtClean="0"/>
              <a:t> </a:t>
            </a:r>
            <a:r>
              <a:rPr lang="tr-TR" dirty="0" err="1" smtClean="0"/>
              <a:t>inhibitor</a:t>
            </a:r>
            <a:r>
              <a:rPr lang="tr-TR" dirty="0" smtClean="0"/>
              <a:t>)</a:t>
            </a:r>
            <a:endParaRPr lang="tr-TR" dirty="0"/>
          </a:p>
        </p:txBody>
      </p:sp>
      <p:sp>
        <p:nvSpPr>
          <p:cNvPr id="3" name="2 İçerik Yer Tutucusu"/>
          <p:cNvSpPr>
            <a:spLocks noGrp="1"/>
          </p:cNvSpPr>
          <p:nvPr>
            <p:ph idx="1"/>
          </p:nvPr>
        </p:nvSpPr>
        <p:spPr/>
        <p:txBody>
          <a:bodyPr/>
          <a:lstStyle/>
          <a:p>
            <a:r>
              <a:rPr lang="tr-TR" dirty="0" err="1"/>
              <a:t>Efective</a:t>
            </a:r>
            <a:r>
              <a:rPr lang="tr-TR" dirty="0"/>
              <a:t> in </a:t>
            </a:r>
            <a:r>
              <a:rPr lang="tr-TR" dirty="0" err="1"/>
              <a:t>mild</a:t>
            </a:r>
            <a:r>
              <a:rPr lang="tr-TR" dirty="0"/>
              <a:t> </a:t>
            </a:r>
            <a:r>
              <a:rPr lang="tr-TR" dirty="0" err="1"/>
              <a:t>or</a:t>
            </a:r>
            <a:r>
              <a:rPr lang="tr-TR" dirty="0"/>
              <a:t> </a:t>
            </a:r>
            <a:r>
              <a:rPr lang="tr-TR" dirty="0" err="1"/>
              <a:t>moderate</a:t>
            </a:r>
            <a:r>
              <a:rPr lang="tr-TR" dirty="0"/>
              <a:t> </a:t>
            </a:r>
            <a:r>
              <a:rPr lang="tr-TR" dirty="0" err="1"/>
              <a:t>hypertension</a:t>
            </a:r>
            <a:endParaRPr lang="tr-TR" dirty="0"/>
          </a:p>
          <a:p>
            <a:r>
              <a:rPr lang="tr-TR" dirty="0" err="1"/>
              <a:t>Chlorothalidone</a:t>
            </a:r>
            <a:r>
              <a:rPr lang="tr-TR" dirty="0"/>
              <a:t> is </a:t>
            </a:r>
            <a:r>
              <a:rPr lang="tr-TR" dirty="0" err="1"/>
              <a:t>prefered</a:t>
            </a:r>
            <a:r>
              <a:rPr lang="tr-TR" dirty="0"/>
              <a:t> (</a:t>
            </a:r>
            <a:r>
              <a:rPr lang="tr-TR" dirty="0" err="1"/>
              <a:t>decreases</a:t>
            </a:r>
            <a:r>
              <a:rPr lang="tr-TR" dirty="0"/>
              <a:t> CV risk, </a:t>
            </a:r>
            <a:r>
              <a:rPr lang="tr-TR" dirty="0" err="1"/>
              <a:t>longer</a:t>
            </a:r>
            <a:r>
              <a:rPr lang="tr-TR" dirty="0"/>
              <a:t> </a:t>
            </a:r>
            <a:r>
              <a:rPr lang="tr-TR" dirty="0" err="1"/>
              <a:t>half</a:t>
            </a:r>
            <a:r>
              <a:rPr lang="tr-TR" dirty="0"/>
              <a:t> life)</a:t>
            </a:r>
          </a:p>
          <a:p>
            <a:pPr>
              <a:buNone/>
            </a:pPr>
            <a:endParaRPr lang="tr-T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xmlns="" id="{547543B4-50F5-6347-9F81-DB826854BA6A}"/>
              </a:ext>
            </a:extLst>
          </p:cNvPr>
          <p:cNvPicPr>
            <a:picLocks noChangeAspect="1"/>
          </p:cNvPicPr>
          <p:nvPr/>
        </p:nvPicPr>
        <p:blipFill>
          <a:blip r:embed="rId2" cstate="print"/>
          <a:stretch>
            <a:fillRect/>
          </a:stretch>
        </p:blipFill>
        <p:spPr>
          <a:xfrm>
            <a:off x="2483768" y="3004"/>
            <a:ext cx="4519215" cy="6858000"/>
          </a:xfrm>
          <a:prstGeom prst="rect">
            <a:avLst/>
          </a:prstGeom>
        </p:spPr>
      </p:pic>
      <p:sp>
        <p:nvSpPr>
          <p:cNvPr id="3" name="2 Metin kutusu"/>
          <p:cNvSpPr txBox="1"/>
          <p:nvPr/>
        </p:nvSpPr>
        <p:spPr>
          <a:xfrm>
            <a:off x="3165697" y="6488668"/>
            <a:ext cx="5978303" cy="369332"/>
          </a:xfrm>
          <a:prstGeom prst="rect">
            <a:avLst/>
          </a:prstGeom>
          <a:noFill/>
        </p:spPr>
        <p:txBody>
          <a:bodyPr wrap="none" rtlCol="0">
            <a:spAutoFit/>
          </a:bodyPr>
          <a:lstStyle/>
          <a:p>
            <a:r>
              <a:rPr lang="tr-TR" dirty="0" err="1" smtClean="0"/>
              <a:t>Lippincott</a:t>
            </a:r>
            <a:r>
              <a:rPr lang="tr-TR" dirty="0" smtClean="0"/>
              <a:t> </a:t>
            </a:r>
            <a:r>
              <a:rPr lang="tr-TR" dirty="0" err="1" smtClean="0"/>
              <a:t>Illustrated</a:t>
            </a:r>
            <a:r>
              <a:rPr lang="tr-TR" dirty="0" smtClean="0"/>
              <a:t> </a:t>
            </a:r>
            <a:r>
              <a:rPr lang="tr-TR" dirty="0" err="1" smtClean="0"/>
              <a:t>reviews</a:t>
            </a:r>
            <a:r>
              <a:rPr lang="tr-TR" dirty="0" smtClean="0"/>
              <a:t> Pharmacology, 6th </a:t>
            </a:r>
            <a:r>
              <a:rPr lang="tr-TR" dirty="0" err="1" smtClean="0"/>
              <a:t>edition</a:t>
            </a:r>
            <a:r>
              <a:rPr lang="tr-TR" dirty="0" smtClean="0"/>
              <a:t>, 2015</a:t>
            </a:r>
            <a:endParaRPr lang="tr-TR" dirty="0"/>
          </a:p>
        </p:txBody>
      </p:sp>
    </p:spTree>
    <p:extLst>
      <p:ext uri="{BB962C8B-B14F-4D97-AF65-F5344CB8AC3E}">
        <p14:creationId xmlns:p14="http://schemas.microsoft.com/office/powerpoint/2010/main" xmlns="" val="2764289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a:t>Thiazides</a:t>
            </a:r>
            <a:endParaRPr lang="tr-TR" dirty="0"/>
          </a:p>
        </p:txBody>
      </p:sp>
      <p:sp>
        <p:nvSpPr>
          <p:cNvPr id="3" name="2 İçerik Yer Tutucusu"/>
          <p:cNvSpPr>
            <a:spLocks noGrp="1"/>
          </p:cNvSpPr>
          <p:nvPr>
            <p:ph idx="1"/>
          </p:nvPr>
        </p:nvSpPr>
        <p:spPr/>
        <p:txBody>
          <a:bodyPr>
            <a:normAutofit/>
          </a:bodyPr>
          <a:lstStyle/>
          <a:p>
            <a:pPr>
              <a:buNone/>
            </a:pPr>
            <a:r>
              <a:rPr lang="tr-TR" u="sng" dirty="0" err="1">
                <a:solidFill>
                  <a:srgbClr val="FF0000"/>
                </a:solidFill>
              </a:rPr>
              <a:t>Advers</a:t>
            </a:r>
            <a:r>
              <a:rPr lang="tr-TR" u="sng" dirty="0">
                <a:solidFill>
                  <a:srgbClr val="FF0000"/>
                </a:solidFill>
              </a:rPr>
              <a:t> </a:t>
            </a:r>
            <a:r>
              <a:rPr lang="tr-TR" u="sng" dirty="0" err="1">
                <a:solidFill>
                  <a:srgbClr val="FF0000"/>
                </a:solidFill>
              </a:rPr>
              <a:t>effects</a:t>
            </a:r>
            <a:r>
              <a:rPr lang="tr-TR" dirty="0">
                <a:solidFill>
                  <a:srgbClr val="FF0000"/>
                </a:solidFill>
              </a:rPr>
              <a:t>:</a:t>
            </a:r>
          </a:p>
          <a:p>
            <a:pPr>
              <a:buNone/>
            </a:pPr>
            <a:r>
              <a:rPr lang="tr-TR" dirty="0" err="1"/>
              <a:t>Hyponatremia</a:t>
            </a:r>
            <a:endParaRPr lang="tr-TR" dirty="0"/>
          </a:p>
          <a:p>
            <a:pPr>
              <a:buNone/>
            </a:pPr>
            <a:r>
              <a:rPr lang="tr-TR" dirty="0" err="1"/>
              <a:t>Hyperlipidemia</a:t>
            </a:r>
            <a:endParaRPr lang="tr-TR" dirty="0"/>
          </a:p>
          <a:p>
            <a:pPr>
              <a:buNone/>
            </a:pPr>
            <a:r>
              <a:rPr lang="tr-TR" dirty="0" err="1"/>
              <a:t>Impaired</a:t>
            </a:r>
            <a:r>
              <a:rPr lang="tr-TR" dirty="0"/>
              <a:t> </a:t>
            </a:r>
            <a:r>
              <a:rPr lang="tr-TR" dirty="0" err="1"/>
              <a:t>glucose</a:t>
            </a:r>
            <a:r>
              <a:rPr lang="tr-TR" dirty="0"/>
              <a:t> </a:t>
            </a:r>
            <a:r>
              <a:rPr lang="tr-TR" dirty="0" err="1"/>
              <a:t>tolerance</a:t>
            </a:r>
            <a:endParaRPr lang="tr-TR" dirty="0"/>
          </a:p>
          <a:p>
            <a:pPr>
              <a:buNone/>
            </a:pPr>
            <a:r>
              <a:rPr lang="tr-TR" dirty="0" err="1"/>
              <a:t>Hyperuricemia</a:t>
            </a:r>
            <a:endParaRPr lang="tr-TR" dirty="0"/>
          </a:p>
          <a:p>
            <a:pPr>
              <a:buNone/>
            </a:pPr>
            <a:r>
              <a:rPr lang="tr-TR" dirty="0" err="1"/>
              <a:t>Hypokalemic</a:t>
            </a:r>
            <a:r>
              <a:rPr lang="tr-TR" dirty="0"/>
              <a:t> </a:t>
            </a:r>
            <a:r>
              <a:rPr lang="tr-TR" dirty="0" err="1"/>
              <a:t>metabolic</a:t>
            </a:r>
            <a:r>
              <a:rPr lang="tr-TR" dirty="0"/>
              <a:t> </a:t>
            </a:r>
            <a:r>
              <a:rPr lang="tr-TR" dirty="0" err="1"/>
              <a:t>alkalosis</a:t>
            </a:r>
            <a:endParaRPr lang="tr-TR" dirty="0"/>
          </a:p>
          <a:p>
            <a:pPr>
              <a:buNone/>
            </a:pPr>
            <a:r>
              <a:rPr lang="tr-TR" dirty="0" err="1"/>
              <a:t>Alergic</a:t>
            </a:r>
            <a:r>
              <a:rPr lang="tr-TR" dirty="0"/>
              <a:t> </a:t>
            </a:r>
            <a:r>
              <a:rPr lang="tr-TR" dirty="0" err="1"/>
              <a:t>reactions</a:t>
            </a:r>
            <a:endParaRPr lang="tr-TR" dirty="0"/>
          </a:p>
          <a:p>
            <a:pPr>
              <a:buNone/>
            </a:pPr>
            <a:endParaRPr lang="tr-T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pulmonary and systemic circulation"/>
          <p:cNvPicPr>
            <a:picLocks noChangeAspect="1" noChangeArrowheads="1"/>
          </p:cNvPicPr>
          <p:nvPr/>
        </p:nvPicPr>
        <p:blipFill>
          <a:blip r:embed="rId2" cstate="print"/>
          <a:srcRect/>
          <a:stretch>
            <a:fillRect/>
          </a:stretch>
        </p:blipFill>
        <p:spPr bwMode="auto">
          <a:xfrm>
            <a:off x="611560" y="187795"/>
            <a:ext cx="4762500" cy="5905501"/>
          </a:xfrm>
          <a:prstGeom prst="rect">
            <a:avLst/>
          </a:prstGeom>
          <a:noFill/>
        </p:spPr>
      </p:pic>
      <p:sp>
        <p:nvSpPr>
          <p:cNvPr id="4" name="3 Dikdörtgen"/>
          <p:cNvSpPr/>
          <p:nvPr/>
        </p:nvSpPr>
        <p:spPr>
          <a:xfrm>
            <a:off x="4355976" y="5949280"/>
            <a:ext cx="4572000" cy="646331"/>
          </a:xfrm>
          <a:prstGeom prst="rect">
            <a:avLst/>
          </a:prstGeom>
        </p:spPr>
        <p:txBody>
          <a:bodyPr>
            <a:spAutoFit/>
          </a:bodyPr>
          <a:lstStyle/>
          <a:p>
            <a:r>
              <a:rPr lang="tr-TR" dirty="0" smtClean="0"/>
              <a:t>https://difference.guru/difference-between-pulmonary-and-systemic-circulation/</a:t>
            </a:r>
            <a:endParaRPr lang="tr-T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a:t>Thiazides</a:t>
            </a:r>
            <a:endParaRPr lang="tr-TR" dirty="0"/>
          </a:p>
        </p:txBody>
      </p:sp>
      <p:sp>
        <p:nvSpPr>
          <p:cNvPr id="3" name="2 İçerik Yer Tutucusu"/>
          <p:cNvSpPr>
            <a:spLocks noGrp="1"/>
          </p:cNvSpPr>
          <p:nvPr>
            <p:ph idx="1"/>
          </p:nvPr>
        </p:nvSpPr>
        <p:spPr/>
        <p:txBody>
          <a:bodyPr>
            <a:normAutofit fontScale="92500" lnSpcReduction="10000"/>
          </a:bodyPr>
          <a:lstStyle/>
          <a:p>
            <a:pPr>
              <a:buNone/>
            </a:pPr>
            <a:r>
              <a:rPr lang="tr-TR" u="sng" dirty="0" err="1">
                <a:solidFill>
                  <a:srgbClr val="FF0000"/>
                </a:solidFill>
              </a:rPr>
              <a:t>Advantages</a:t>
            </a:r>
            <a:r>
              <a:rPr lang="tr-TR" dirty="0"/>
              <a:t>:</a:t>
            </a:r>
            <a:br>
              <a:rPr lang="tr-TR" dirty="0"/>
            </a:br>
            <a:endParaRPr lang="tr-TR" dirty="0"/>
          </a:p>
          <a:p>
            <a:r>
              <a:rPr lang="tr-TR" dirty="0" err="1"/>
              <a:t>Once</a:t>
            </a:r>
            <a:r>
              <a:rPr lang="tr-TR" dirty="0"/>
              <a:t> a </a:t>
            </a:r>
            <a:r>
              <a:rPr lang="tr-TR" dirty="0" err="1"/>
              <a:t>day</a:t>
            </a:r>
            <a:endParaRPr lang="tr-TR" dirty="0"/>
          </a:p>
          <a:p>
            <a:r>
              <a:rPr lang="tr-TR" dirty="0" err="1"/>
              <a:t>Cheap</a:t>
            </a:r>
            <a:endParaRPr lang="tr-TR" dirty="0"/>
          </a:p>
          <a:p>
            <a:r>
              <a:rPr lang="tr-TR" dirty="0" err="1"/>
              <a:t>Decreases</a:t>
            </a:r>
            <a:r>
              <a:rPr lang="tr-TR" dirty="0"/>
              <a:t> </a:t>
            </a:r>
            <a:r>
              <a:rPr lang="tr-TR" dirty="0" err="1"/>
              <a:t>the</a:t>
            </a:r>
            <a:r>
              <a:rPr lang="tr-TR" dirty="0"/>
              <a:t> risk </a:t>
            </a:r>
            <a:r>
              <a:rPr lang="tr-TR" dirty="0" err="1"/>
              <a:t>for</a:t>
            </a:r>
            <a:r>
              <a:rPr lang="tr-TR" dirty="0"/>
              <a:t> </a:t>
            </a:r>
            <a:r>
              <a:rPr lang="tr-TR" dirty="0" err="1"/>
              <a:t>stroke</a:t>
            </a:r>
            <a:r>
              <a:rPr lang="tr-TR" dirty="0"/>
              <a:t>, HF </a:t>
            </a:r>
            <a:r>
              <a:rPr lang="tr-TR" dirty="0" err="1"/>
              <a:t>or</a:t>
            </a:r>
            <a:r>
              <a:rPr lang="tr-TR" dirty="0"/>
              <a:t> RF</a:t>
            </a:r>
          </a:p>
          <a:p>
            <a:r>
              <a:rPr lang="tr-TR" dirty="0" err="1"/>
              <a:t>Less</a:t>
            </a:r>
            <a:r>
              <a:rPr lang="tr-TR" dirty="0"/>
              <a:t> </a:t>
            </a:r>
            <a:r>
              <a:rPr lang="tr-TR" dirty="0" err="1"/>
              <a:t>adverse</a:t>
            </a:r>
            <a:r>
              <a:rPr lang="tr-TR" dirty="0"/>
              <a:t> </a:t>
            </a:r>
            <a:r>
              <a:rPr lang="tr-TR" dirty="0" err="1"/>
              <a:t>effects</a:t>
            </a:r>
            <a:endParaRPr lang="tr-TR" dirty="0"/>
          </a:p>
          <a:p>
            <a:r>
              <a:rPr lang="tr-TR" dirty="0" err="1"/>
              <a:t>Increases</a:t>
            </a:r>
            <a:r>
              <a:rPr lang="tr-TR" dirty="0"/>
              <a:t> </a:t>
            </a:r>
            <a:r>
              <a:rPr lang="tr-TR" dirty="0" err="1"/>
              <a:t>the</a:t>
            </a:r>
            <a:r>
              <a:rPr lang="tr-TR" dirty="0"/>
              <a:t> </a:t>
            </a:r>
            <a:r>
              <a:rPr lang="tr-TR" dirty="0" err="1"/>
              <a:t>efficacy</a:t>
            </a:r>
            <a:r>
              <a:rPr lang="tr-TR" dirty="0"/>
              <a:t> of </a:t>
            </a:r>
            <a:r>
              <a:rPr lang="tr-TR" dirty="0" err="1"/>
              <a:t>the</a:t>
            </a:r>
            <a:r>
              <a:rPr lang="tr-TR" dirty="0"/>
              <a:t> </a:t>
            </a:r>
            <a:r>
              <a:rPr lang="tr-TR" dirty="0" err="1"/>
              <a:t>other</a:t>
            </a:r>
            <a:r>
              <a:rPr lang="tr-TR" dirty="0"/>
              <a:t> </a:t>
            </a:r>
            <a:r>
              <a:rPr lang="tr-TR" dirty="0" err="1"/>
              <a:t>antihypertensive</a:t>
            </a:r>
            <a:r>
              <a:rPr lang="tr-TR" dirty="0"/>
              <a:t> </a:t>
            </a:r>
            <a:r>
              <a:rPr lang="tr-TR" dirty="0" err="1"/>
              <a:t>groups</a:t>
            </a:r>
            <a:r>
              <a:rPr lang="tr-TR" dirty="0"/>
              <a:t> as it </a:t>
            </a:r>
            <a:r>
              <a:rPr lang="tr-TR" dirty="0" err="1"/>
              <a:t>prevents</a:t>
            </a:r>
            <a:r>
              <a:rPr lang="tr-TR" dirty="0"/>
              <a:t> </a:t>
            </a:r>
            <a:r>
              <a:rPr lang="tr-TR" dirty="0" err="1"/>
              <a:t>sodium</a:t>
            </a:r>
            <a:r>
              <a:rPr lang="tr-TR" dirty="0"/>
              <a:t> –salt </a:t>
            </a:r>
            <a:r>
              <a:rPr lang="tr-TR" dirty="0" err="1"/>
              <a:t>retention</a:t>
            </a:r>
            <a:r>
              <a:rPr lang="tr-TR" dirty="0"/>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err="1"/>
              <a:t>Loop</a:t>
            </a:r>
            <a:r>
              <a:rPr lang="tr-TR" dirty="0"/>
              <a:t> </a:t>
            </a:r>
            <a:r>
              <a:rPr lang="tr-TR" dirty="0" err="1" smtClean="0"/>
              <a:t>diuretics</a:t>
            </a:r>
            <a:r>
              <a:rPr lang="tr-TR" dirty="0" smtClean="0"/>
              <a:t> ( </a:t>
            </a:r>
            <a:r>
              <a:rPr lang="tr-TR" dirty="0" err="1" smtClean="0"/>
              <a:t>Na</a:t>
            </a:r>
            <a:r>
              <a:rPr lang="tr-TR" dirty="0" smtClean="0"/>
              <a:t>+ K+ 2Cl- </a:t>
            </a:r>
            <a:r>
              <a:rPr lang="tr-TR" dirty="0" err="1" smtClean="0"/>
              <a:t>simport</a:t>
            </a:r>
            <a:r>
              <a:rPr lang="tr-TR" dirty="0" smtClean="0"/>
              <a:t> </a:t>
            </a:r>
            <a:r>
              <a:rPr lang="tr-TR" dirty="0" err="1" smtClean="0"/>
              <a:t>inhibitor</a:t>
            </a:r>
            <a:r>
              <a:rPr lang="tr-TR" dirty="0" smtClean="0"/>
              <a:t>)</a:t>
            </a:r>
            <a:endParaRPr lang="tr-TR" dirty="0"/>
          </a:p>
        </p:txBody>
      </p:sp>
      <p:sp>
        <p:nvSpPr>
          <p:cNvPr id="3" name="2 İçerik Yer Tutucusu"/>
          <p:cNvSpPr>
            <a:spLocks noGrp="1"/>
          </p:cNvSpPr>
          <p:nvPr>
            <p:ph idx="1"/>
          </p:nvPr>
        </p:nvSpPr>
        <p:spPr/>
        <p:txBody>
          <a:bodyPr>
            <a:normAutofit/>
          </a:bodyPr>
          <a:lstStyle/>
          <a:p>
            <a:pPr>
              <a:buNone/>
            </a:pPr>
            <a:endParaRPr lang="tr-TR" dirty="0"/>
          </a:p>
          <a:p>
            <a:r>
              <a:rPr lang="tr-TR" dirty="0" err="1"/>
              <a:t>Affects</a:t>
            </a:r>
            <a:r>
              <a:rPr lang="tr-TR" dirty="0"/>
              <a:t> </a:t>
            </a:r>
            <a:r>
              <a:rPr lang="tr-TR" dirty="0" err="1"/>
              <a:t>loop</a:t>
            </a:r>
            <a:r>
              <a:rPr lang="tr-TR" dirty="0"/>
              <a:t> of </a:t>
            </a:r>
            <a:r>
              <a:rPr lang="tr-TR" dirty="0" err="1"/>
              <a:t>henle</a:t>
            </a:r>
            <a:endParaRPr lang="tr-TR" dirty="0"/>
          </a:p>
          <a:p>
            <a:r>
              <a:rPr lang="tr-TR" dirty="0" err="1"/>
              <a:t>In</a:t>
            </a:r>
            <a:r>
              <a:rPr lang="tr-TR" dirty="0"/>
              <a:t> severe </a:t>
            </a:r>
            <a:r>
              <a:rPr lang="tr-TR" dirty="0" err="1"/>
              <a:t>hypertension</a:t>
            </a:r>
            <a:endParaRPr lang="tr-TR" dirty="0"/>
          </a:p>
          <a:p>
            <a:r>
              <a:rPr lang="tr-TR" dirty="0" err="1"/>
              <a:t>In</a:t>
            </a:r>
            <a:r>
              <a:rPr lang="tr-TR" dirty="0"/>
              <a:t> </a:t>
            </a:r>
            <a:r>
              <a:rPr lang="tr-TR" dirty="0" err="1"/>
              <a:t>case</a:t>
            </a:r>
            <a:r>
              <a:rPr lang="tr-TR" dirty="0"/>
              <a:t> of </a:t>
            </a:r>
            <a:r>
              <a:rPr lang="tr-TR" dirty="0" err="1"/>
              <a:t>renal</a:t>
            </a:r>
            <a:r>
              <a:rPr lang="tr-TR" dirty="0"/>
              <a:t> </a:t>
            </a:r>
            <a:r>
              <a:rPr lang="tr-TR" dirty="0" err="1"/>
              <a:t>failure</a:t>
            </a:r>
            <a:r>
              <a:rPr lang="tr-TR" dirty="0"/>
              <a:t> (</a:t>
            </a:r>
            <a:r>
              <a:rPr lang="tr-TR" dirty="0" smtClean="0"/>
              <a:t>GFR&lt;30-40 mL/</a:t>
            </a:r>
            <a:r>
              <a:rPr lang="tr-TR" dirty="0" err="1" smtClean="0"/>
              <a:t>min</a:t>
            </a:r>
            <a:r>
              <a:rPr lang="tr-TR" dirty="0"/>
              <a:t>)</a:t>
            </a:r>
          </a:p>
          <a:p>
            <a:r>
              <a:rPr lang="tr-TR" dirty="0" err="1"/>
              <a:t>In</a:t>
            </a:r>
            <a:r>
              <a:rPr lang="tr-TR" dirty="0"/>
              <a:t> </a:t>
            </a:r>
            <a:r>
              <a:rPr lang="tr-TR" dirty="0" err="1"/>
              <a:t>case</a:t>
            </a:r>
            <a:r>
              <a:rPr lang="tr-TR" dirty="0"/>
              <a:t> of </a:t>
            </a:r>
            <a:r>
              <a:rPr lang="tr-TR" dirty="0" err="1"/>
              <a:t>heart</a:t>
            </a:r>
            <a:r>
              <a:rPr lang="tr-TR" dirty="0"/>
              <a:t> </a:t>
            </a:r>
            <a:r>
              <a:rPr lang="tr-TR" dirty="0" err="1"/>
              <a:t>failure</a:t>
            </a:r>
            <a:endParaRPr lang="tr-TR" dirty="0"/>
          </a:p>
          <a:p>
            <a:r>
              <a:rPr lang="tr-TR" dirty="0" err="1"/>
              <a:t>In</a:t>
            </a:r>
            <a:r>
              <a:rPr lang="tr-TR" dirty="0"/>
              <a:t> </a:t>
            </a:r>
            <a:r>
              <a:rPr lang="tr-TR" dirty="0" err="1"/>
              <a:t>case</a:t>
            </a:r>
            <a:r>
              <a:rPr lang="tr-TR" dirty="0"/>
              <a:t> of </a:t>
            </a:r>
            <a:r>
              <a:rPr lang="tr-TR" dirty="0" err="1"/>
              <a:t>cirrhosis</a:t>
            </a:r>
            <a:endParaRPr lang="tr-TR" dirty="0"/>
          </a:p>
          <a:p>
            <a:endParaRPr lang="tr-TR" dirty="0"/>
          </a:p>
          <a:p>
            <a:endParaRPr lang="tr-TR" dirty="0"/>
          </a:p>
          <a:p>
            <a:endParaRPr lang="tr-TR" dirty="0"/>
          </a:p>
          <a:p>
            <a:pPr>
              <a:buNone/>
            </a:pPr>
            <a:endParaRPr lang="tr-T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a:t>Loop</a:t>
            </a:r>
            <a:r>
              <a:rPr lang="tr-TR" dirty="0"/>
              <a:t> </a:t>
            </a:r>
            <a:r>
              <a:rPr lang="tr-TR" dirty="0" err="1"/>
              <a:t>diuretics</a:t>
            </a:r>
            <a:endParaRPr lang="tr-TR" dirty="0"/>
          </a:p>
        </p:txBody>
      </p:sp>
      <p:sp>
        <p:nvSpPr>
          <p:cNvPr id="3" name="2 İçerik Yer Tutucusu"/>
          <p:cNvSpPr>
            <a:spLocks noGrp="1"/>
          </p:cNvSpPr>
          <p:nvPr>
            <p:ph idx="1"/>
          </p:nvPr>
        </p:nvSpPr>
        <p:spPr/>
        <p:txBody>
          <a:bodyPr>
            <a:normAutofit/>
          </a:bodyPr>
          <a:lstStyle/>
          <a:p>
            <a:pPr>
              <a:buNone/>
            </a:pPr>
            <a:r>
              <a:rPr lang="tr-TR" u="sng" dirty="0" err="1">
                <a:solidFill>
                  <a:srgbClr val="FF0000"/>
                </a:solidFill>
              </a:rPr>
              <a:t>Advers</a:t>
            </a:r>
            <a:r>
              <a:rPr lang="tr-TR" u="sng" dirty="0">
                <a:solidFill>
                  <a:srgbClr val="FF0000"/>
                </a:solidFill>
              </a:rPr>
              <a:t> </a:t>
            </a:r>
            <a:r>
              <a:rPr lang="tr-TR" u="sng" dirty="0" err="1">
                <a:solidFill>
                  <a:srgbClr val="FF0000"/>
                </a:solidFill>
              </a:rPr>
              <a:t>effects</a:t>
            </a:r>
            <a:r>
              <a:rPr lang="tr-TR" dirty="0">
                <a:solidFill>
                  <a:srgbClr val="FF0000"/>
                </a:solidFill>
              </a:rPr>
              <a:t>:</a:t>
            </a:r>
          </a:p>
          <a:p>
            <a:pPr>
              <a:buNone/>
            </a:pPr>
            <a:r>
              <a:rPr lang="tr-TR" dirty="0" err="1"/>
              <a:t>Hypokalemic</a:t>
            </a:r>
            <a:r>
              <a:rPr lang="tr-TR" dirty="0"/>
              <a:t> </a:t>
            </a:r>
            <a:r>
              <a:rPr lang="tr-TR" dirty="0" err="1"/>
              <a:t>metabolic</a:t>
            </a:r>
            <a:r>
              <a:rPr lang="tr-TR" dirty="0"/>
              <a:t> </a:t>
            </a:r>
            <a:r>
              <a:rPr lang="tr-TR" dirty="0" err="1"/>
              <a:t>alkalosis</a:t>
            </a:r>
            <a:endParaRPr lang="tr-TR" dirty="0"/>
          </a:p>
          <a:p>
            <a:pPr>
              <a:buNone/>
            </a:pPr>
            <a:r>
              <a:rPr lang="tr-TR" dirty="0" err="1"/>
              <a:t>Ototoxicity</a:t>
            </a:r>
            <a:endParaRPr lang="tr-TR" dirty="0"/>
          </a:p>
          <a:p>
            <a:pPr>
              <a:buNone/>
            </a:pPr>
            <a:r>
              <a:rPr lang="tr-TR" dirty="0" err="1"/>
              <a:t>Hyperuricemia</a:t>
            </a:r>
            <a:endParaRPr lang="tr-TR" dirty="0"/>
          </a:p>
          <a:p>
            <a:pPr>
              <a:buNone/>
            </a:pPr>
            <a:r>
              <a:rPr lang="tr-TR" dirty="0" err="1"/>
              <a:t>Hypomagnesemia</a:t>
            </a:r>
            <a:endParaRPr lang="tr-TR" dirty="0"/>
          </a:p>
          <a:p>
            <a:pPr>
              <a:buNone/>
            </a:pPr>
            <a:r>
              <a:rPr lang="tr-TR" dirty="0" err="1"/>
              <a:t>Alergy</a:t>
            </a:r>
            <a:endParaRPr lang="tr-TR" dirty="0"/>
          </a:p>
          <a:p>
            <a:pPr>
              <a:buNone/>
            </a:pPr>
            <a:endParaRPr lang="tr-T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normAutofit/>
          </a:bodyPr>
          <a:lstStyle/>
          <a:p>
            <a:pPr>
              <a:buNone/>
            </a:pPr>
            <a:endParaRPr lang="tr-TR" dirty="0"/>
          </a:p>
          <a:p>
            <a:pPr>
              <a:buNone/>
            </a:pPr>
            <a:r>
              <a:rPr lang="tr-TR" i="1" u="sng" dirty="0" err="1"/>
              <a:t>Hypokalemia</a:t>
            </a:r>
            <a:r>
              <a:rPr lang="tr-TR" dirty="0"/>
              <a:t>;</a:t>
            </a:r>
          </a:p>
          <a:p>
            <a:r>
              <a:rPr lang="tr-TR" dirty="0" err="1"/>
              <a:t>In</a:t>
            </a:r>
            <a:r>
              <a:rPr lang="tr-TR" dirty="0"/>
              <a:t> </a:t>
            </a:r>
            <a:r>
              <a:rPr lang="tr-TR" dirty="0" err="1"/>
              <a:t>patients</a:t>
            </a:r>
            <a:r>
              <a:rPr lang="tr-TR" dirty="0"/>
              <a:t> </a:t>
            </a:r>
            <a:r>
              <a:rPr lang="tr-TR" dirty="0" err="1"/>
              <a:t>with</a:t>
            </a:r>
            <a:r>
              <a:rPr lang="tr-TR" dirty="0"/>
              <a:t> </a:t>
            </a:r>
            <a:r>
              <a:rPr lang="tr-TR" dirty="0" err="1"/>
              <a:t>digitalis</a:t>
            </a:r>
            <a:r>
              <a:rPr lang="tr-TR" dirty="0"/>
              <a:t> </a:t>
            </a:r>
            <a:r>
              <a:rPr lang="tr-TR" dirty="0" err="1"/>
              <a:t>treatments</a:t>
            </a:r>
            <a:endParaRPr lang="tr-TR" dirty="0"/>
          </a:p>
          <a:p>
            <a:r>
              <a:rPr lang="tr-TR" dirty="0" err="1"/>
              <a:t>In</a:t>
            </a:r>
            <a:r>
              <a:rPr lang="tr-TR" dirty="0"/>
              <a:t> </a:t>
            </a:r>
            <a:r>
              <a:rPr lang="tr-TR" dirty="0" err="1"/>
              <a:t>patients</a:t>
            </a:r>
            <a:r>
              <a:rPr lang="tr-TR" dirty="0"/>
              <a:t> </a:t>
            </a:r>
            <a:r>
              <a:rPr lang="tr-TR" dirty="0" err="1"/>
              <a:t>with</a:t>
            </a:r>
            <a:r>
              <a:rPr lang="tr-TR" dirty="0"/>
              <a:t> </a:t>
            </a:r>
            <a:r>
              <a:rPr lang="tr-TR" dirty="0" err="1"/>
              <a:t>chronic</a:t>
            </a:r>
            <a:r>
              <a:rPr lang="tr-TR" dirty="0"/>
              <a:t> </a:t>
            </a:r>
            <a:r>
              <a:rPr lang="tr-TR" dirty="0" err="1"/>
              <a:t>arrhytmia</a:t>
            </a:r>
            <a:endParaRPr lang="tr-TR" dirty="0"/>
          </a:p>
          <a:p>
            <a:r>
              <a:rPr lang="tr-TR" dirty="0" err="1"/>
              <a:t>In</a:t>
            </a:r>
            <a:r>
              <a:rPr lang="tr-TR" dirty="0"/>
              <a:t> </a:t>
            </a:r>
            <a:r>
              <a:rPr lang="tr-TR" dirty="0" err="1"/>
              <a:t>patinets</a:t>
            </a:r>
            <a:r>
              <a:rPr lang="tr-TR" dirty="0"/>
              <a:t> </a:t>
            </a:r>
            <a:r>
              <a:rPr lang="tr-TR" dirty="0" err="1"/>
              <a:t>with</a:t>
            </a:r>
            <a:r>
              <a:rPr lang="tr-TR" dirty="0"/>
              <a:t> </a:t>
            </a:r>
            <a:r>
              <a:rPr lang="tr-TR" dirty="0" err="1"/>
              <a:t>acute</a:t>
            </a:r>
            <a:r>
              <a:rPr lang="tr-TR" dirty="0"/>
              <a:t> MI </a:t>
            </a:r>
            <a:r>
              <a:rPr lang="tr-TR" dirty="0" err="1"/>
              <a:t>or</a:t>
            </a:r>
            <a:r>
              <a:rPr lang="tr-TR" dirty="0"/>
              <a:t> LV </a:t>
            </a:r>
            <a:r>
              <a:rPr lang="tr-TR" dirty="0" err="1"/>
              <a:t>dysfunction</a:t>
            </a:r>
            <a:endParaRPr lang="tr-TR" dirty="0"/>
          </a:p>
          <a:p>
            <a:pPr>
              <a:buNone/>
            </a:pPr>
            <a:r>
              <a:rPr lang="tr-TR" dirty="0" err="1"/>
              <a:t>Could</a:t>
            </a:r>
            <a:r>
              <a:rPr lang="tr-TR" dirty="0"/>
              <a:t> be </a:t>
            </a:r>
            <a:r>
              <a:rPr lang="tr-TR" dirty="0" err="1"/>
              <a:t>dangerous</a:t>
            </a:r>
            <a:r>
              <a:rPr lang="tr-TR" dirty="0"/>
              <a:t>!!!</a:t>
            </a:r>
          </a:p>
          <a:p>
            <a:pPr>
              <a:buNone/>
            </a:pPr>
            <a:endParaRPr lang="tr-T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260648"/>
            <a:ext cx="8229600" cy="1143000"/>
          </a:xfrm>
        </p:spPr>
        <p:txBody>
          <a:bodyPr>
            <a:normAutofit fontScale="90000"/>
          </a:bodyPr>
          <a:lstStyle/>
          <a:p>
            <a:r>
              <a:rPr lang="tr-TR" dirty="0"/>
              <a:t>K+ </a:t>
            </a:r>
            <a:r>
              <a:rPr lang="tr-TR" dirty="0" err="1"/>
              <a:t>sparing</a:t>
            </a:r>
            <a:r>
              <a:rPr lang="tr-TR" dirty="0"/>
              <a:t> </a:t>
            </a:r>
            <a:r>
              <a:rPr lang="tr-TR" dirty="0" err="1" smtClean="0"/>
              <a:t>diuretics</a:t>
            </a:r>
            <a:r>
              <a:rPr lang="tr-TR" dirty="0" smtClean="0"/>
              <a:t> (</a:t>
            </a:r>
            <a:r>
              <a:rPr lang="tr-TR" dirty="0" err="1" smtClean="0"/>
              <a:t>renal</a:t>
            </a:r>
            <a:r>
              <a:rPr lang="tr-TR" dirty="0" smtClean="0"/>
              <a:t> </a:t>
            </a:r>
            <a:r>
              <a:rPr lang="tr-TR" dirty="0" err="1" smtClean="0"/>
              <a:t>epithelial</a:t>
            </a:r>
            <a:r>
              <a:rPr lang="tr-TR" dirty="0" smtClean="0"/>
              <a:t> </a:t>
            </a:r>
            <a:r>
              <a:rPr lang="tr-TR" dirty="0" err="1" smtClean="0"/>
              <a:t>Na</a:t>
            </a:r>
            <a:r>
              <a:rPr lang="tr-TR" dirty="0" smtClean="0"/>
              <a:t>+ </a:t>
            </a:r>
            <a:r>
              <a:rPr lang="tr-TR" dirty="0" err="1" smtClean="0"/>
              <a:t>channel</a:t>
            </a:r>
            <a:r>
              <a:rPr lang="tr-TR" dirty="0" smtClean="0"/>
              <a:t> </a:t>
            </a:r>
            <a:r>
              <a:rPr lang="tr-TR" dirty="0" err="1" smtClean="0"/>
              <a:t>inhibitor</a:t>
            </a:r>
            <a:r>
              <a:rPr lang="tr-TR" dirty="0" smtClean="0"/>
              <a:t>)</a:t>
            </a:r>
            <a:endParaRPr lang="tr-TR" dirty="0"/>
          </a:p>
        </p:txBody>
      </p:sp>
      <p:sp>
        <p:nvSpPr>
          <p:cNvPr id="3" name="2 İçerik Yer Tutucusu"/>
          <p:cNvSpPr>
            <a:spLocks noGrp="1"/>
          </p:cNvSpPr>
          <p:nvPr>
            <p:ph idx="1"/>
          </p:nvPr>
        </p:nvSpPr>
        <p:spPr/>
        <p:txBody>
          <a:bodyPr>
            <a:normAutofit/>
          </a:bodyPr>
          <a:lstStyle/>
          <a:p>
            <a:r>
              <a:rPr lang="tr-TR" dirty="0" err="1"/>
              <a:t>Useful</a:t>
            </a:r>
            <a:r>
              <a:rPr lang="tr-TR" dirty="0"/>
              <a:t> </a:t>
            </a:r>
            <a:r>
              <a:rPr lang="tr-TR" dirty="0" err="1"/>
              <a:t>to</a:t>
            </a:r>
            <a:r>
              <a:rPr lang="tr-TR" dirty="0"/>
              <a:t> </a:t>
            </a:r>
            <a:r>
              <a:rPr lang="tr-TR" dirty="0" err="1"/>
              <a:t>prevent</a:t>
            </a:r>
            <a:r>
              <a:rPr lang="tr-TR" dirty="0"/>
              <a:t> </a:t>
            </a:r>
            <a:r>
              <a:rPr lang="tr-TR" dirty="0" err="1"/>
              <a:t>excessive</a:t>
            </a:r>
            <a:r>
              <a:rPr lang="tr-TR" dirty="0"/>
              <a:t> </a:t>
            </a:r>
            <a:r>
              <a:rPr lang="tr-TR" dirty="0" err="1" smtClean="0"/>
              <a:t>potasium</a:t>
            </a:r>
            <a:r>
              <a:rPr lang="tr-TR" dirty="0" smtClean="0"/>
              <a:t> </a:t>
            </a:r>
            <a:r>
              <a:rPr lang="tr-TR" dirty="0" err="1"/>
              <a:t>depletion</a:t>
            </a:r>
            <a:endParaRPr lang="tr-TR" dirty="0"/>
          </a:p>
          <a:p>
            <a:r>
              <a:rPr lang="tr-TR" dirty="0" err="1"/>
              <a:t>To</a:t>
            </a:r>
            <a:r>
              <a:rPr lang="tr-TR" dirty="0"/>
              <a:t> </a:t>
            </a:r>
            <a:r>
              <a:rPr lang="tr-TR" dirty="0" err="1"/>
              <a:t>increase</a:t>
            </a:r>
            <a:r>
              <a:rPr lang="tr-TR" dirty="0"/>
              <a:t> </a:t>
            </a:r>
            <a:r>
              <a:rPr lang="tr-TR" dirty="0" err="1"/>
              <a:t>effect</a:t>
            </a:r>
            <a:r>
              <a:rPr lang="tr-TR" dirty="0"/>
              <a:t> of </a:t>
            </a:r>
            <a:r>
              <a:rPr lang="tr-TR" dirty="0" err="1"/>
              <a:t>other</a:t>
            </a:r>
            <a:r>
              <a:rPr lang="tr-TR" dirty="0"/>
              <a:t> </a:t>
            </a:r>
            <a:r>
              <a:rPr lang="tr-TR" dirty="0" err="1"/>
              <a:t>diuretics</a:t>
            </a:r>
            <a:endParaRPr lang="tr-TR" dirty="0"/>
          </a:p>
          <a:p>
            <a:r>
              <a:rPr lang="tr-TR" dirty="0" err="1"/>
              <a:t>Aldosteron</a:t>
            </a:r>
            <a:r>
              <a:rPr lang="tr-TR" dirty="0"/>
              <a:t> </a:t>
            </a:r>
            <a:r>
              <a:rPr lang="tr-TR" dirty="0" err="1"/>
              <a:t>antagonists</a:t>
            </a:r>
            <a:r>
              <a:rPr lang="tr-TR" dirty="0"/>
              <a:t> </a:t>
            </a:r>
            <a:r>
              <a:rPr lang="tr-TR" dirty="0" err="1"/>
              <a:t>are</a:t>
            </a:r>
            <a:r>
              <a:rPr lang="tr-TR" dirty="0"/>
              <a:t> </a:t>
            </a:r>
            <a:r>
              <a:rPr lang="tr-TR" dirty="0" err="1"/>
              <a:t>beneficial</a:t>
            </a:r>
            <a:r>
              <a:rPr lang="tr-TR" dirty="0"/>
              <a:t> in </a:t>
            </a:r>
            <a:r>
              <a:rPr lang="tr-TR" dirty="0" err="1"/>
              <a:t>patients</a:t>
            </a:r>
            <a:r>
              <a:rPr lang="tr-TR" dirty="0"/>
              <a:t> </a:t>
            </a:r>
            <a:r>
              <a:rPr lang="tr-TR" dirty="0" err="1"/>
              <a:t>with</a:t>
            </a:r>
            <a:r>
              <a:rPr lang="tr-TR" dirty="0"/>
              <a:t> </a:t>
            </a:r>
            <a:r>
              <a:rPr lang="tr-TR" dirty="0" err="1"/>
              <a:t>heart</a:t>
            </a:r>
            <a:r>
              <a:rPr lang="tr-TR" dirty="0"/>
              <a:t> </a:t>
            </a:r>
            <a:r>
              <a:rPr lang="tr-TR" dirty="0" err="1"/>
              <a:t>failure</a:t>
            </a:r>
            <a:endParaRPr lang="tr-TR" dirty="0"/>
          </a:p>
          <a:p>
            <a:pPr>
              <a:buNone/>
            </a:pPr>
            <a:endParaRPr lang="tr-T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K+ </a:t>
            </a:r>
            <a:r>
              <a:rPr lang="tr-TR" dirty="0" err="1" smtClean="0"/>
              <a:t>sparing</a:t>
            </a:r>
            <a:r>
              <a:rPr lang="tr-TR" dirty="0" smtClean="0"/>
              <a:t> </a:t>
            </a:r>
            <a:r>
              <a:rPr lang="tr-TR" dirty="0" err="1" smtClean="0"/>
              <a:t>diuretics</a:t>
            </a:r>
            <a:r>
              <a:rPr lang="tr-TR" dirty="0" smtClean="0"/>
              <a:t> (</a:t>
            </a:r>
            <a:r>
              <a:rPr lang="tr-TR" dirty="0" err="1" smtClean="0"/>
              <a:t>renal</a:t>
            </a:r>
            <a:r>
              <a:rPr lang="tr-TR" dirty="0" smtClean="0"/>
              <a:t> </a:t>
            </a:r>
            <a:r>
              <a:rPr lang="tr-TR" dirty="0" err="1" smtClean="0"/>
              <a:t>epithelial</a:t>
            </a:r>
            <a:r>
              <a:rPr lang="tr-TR" dirty="0" smtClean="0"/>
              <a:t> </a:t>
            </a:r>
            <a:r>
              <a:rPr lang="tr-TR" dirty="0" err="1" smtClean="0"/>
              <a:t>Na</a:t>
            </a:r>
            <a:r>
              <a:rPr lang="tr-TR" dirty="0" smtClean="0"/>
              <a:t>+ </a:t>
            </a:r>
            <a:r>
              <a:rPr lang="tr-TR" dirty="0" err="1" smtClean="0"/>
              <a:t>channel</a:t>
            </a:r>
            <a:r>
              <a:rPr lang="tr-TR" dirty="0" smtClean="0"/>
              <a:t> </a:t>
            </a:r>
            <a:r>
              <a:rPr lang="tr-TR" dirty="0" err="1" smtClean="0"/>
              <a:t>inhibitor</a:t>
            </a:r>
            <a:r>
              <a:rPr lang="tr-TR" dirty="0" smtClean="0"/>
              <a:t>)</a:t>
            </a:r>
            <a:endParaRPr lang="tr-TR" dirty="0"/>
          </a:p>
        </p:txBody>
      </p:sp>
      <p:sp>
        <p:nvSpPr>
          <p:cNvPr id="3" name="2 İçerik Yer Tutucusu"/>
          <p:cNvSpPr>
            <a:spLocks noGrp="1"/>
          </p:cNvSpPr>
          <p:nvPr>
            <p:ph idx="1"/>
          </p:nvPr>
        </p:nvSpPr>
        <p:spPr/>
        <p:txBody>
          <a:bodyPr/>
          <a:lstStyle/>
          <a:p>
            <a:r>
              <a:rPr lang="tr-TR" dirty="0" err="1" smtClean="0"/>
              <a:t>Triamterene</a:t>
            </a:r>
            <a:endParaRPr lang="tr-TR" dirty="0" smtClean="0"/>
          </a:p>
          <a:p>
            <a:r>
              <a:rPr lang="tr-TR" dirty="0" err="1" smtClean="0"/>
              <a:t>Amiloride</a:t>
            </a:r>
            <a:endParaRPr lang="tr-T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K+ </a:t>
            </a:r>
            <a:r>
              <a:rPr lang="tr-TR" dirty="0" err="1"/>
              <a:t>sparing</a:t>
            </a:r>
            <a:r>
              <a:rPr lang="tr-TR" dirty="0"/>
              <a:t> </a:t>
            </a:r>
            <a:r>
              <a:rPr lang="tr-TR" dirty="0" err="1"/>
              <a:t>diuretics</a:t>
            </a:r>
            <a:endParaRPr lang="tr-TR" dirty="0"/>
          </a:p>
        </p:txBody>
      </p:sp>
      <p:sp>
        <p:nvSpPr>
          <p:cNvPr id="3" name="2 İçerik Yer Tutucusu"/>
          <p:cNvSpPr>
            <a:spLocks noGrp="1"/>
          </p:cNvSpPr>
          <p:nvPr>
            <p:ph idx="1"/>
          </p:nvPr>
        </p:nvSpPr>
        <p:spPr/>
        <p:txBody>
          <a:bodyPr>
            <a:normAutofit/>
          </a:bodyPr>
          <a:lstStyle/>
          <a:p>
            <a:pPr>
              <a:buNone/>
            </a:pPr>
            <a:r>
              <a:rPr lang="tr-TR" dirty="0" err="1">
                <a:solidFill>
                  <a:srgbClr val="FF0000"/>
                </a:solidFill>
              </a:rPr>
              <a:t>Advers</a:t>
            </a:r>
            <a:r>
              <a:rPr lang="tr-TR" dirty="0">
                <a:solidFill>
                  <a:srgbClr val="FF0000"/>
                </a:solidFill>
              </a:rPr>
              <a:t> </a:t>
            </a:r>
            <a:r>
              <a:rPr lang="tr-TR" dirty="0" err="1">
                <a:solidFill>
                  <a:srgbClr val="FF0000"/>
                </a:solidFill>
              </a:rPr>
              <a:t>effects</a:t>
            </a:r>
            <a:r>
              <a:rPr lang="tr-TR" dirty="0">
                <a:solidFill>
                  <a:srgbClr val="FF0000"/>
                </a:solidFill>
              </a:rPr>
              <a:t>:</a:t>
            </a:r>
          </a:p>
          <a:p>
            <a:pPr>
              <a:buNone/>
            </a:pPr>
            <a:r>
              <a:rPr lang="tr-TR" dirty="0" err="1"/>
              <a:t>Hyperkalemia</a:t>
            </a:r>
            <a:endParaRPr lang="tr-TR" dirty="0"/>
          </a:p>
          <a:p>
            <a:pPr>
              <a:buNone/>
            </a:pPr>
            <a:r>
              <a:rPr lang="tr-TR" dirty="0" err="1"/>
              <a:t>Hyperchloremic</a:t>
            </a:r>
            <a:r>
              <a:rPr lang="tr-TR" dirty="0"/>
              <a:t> </a:t>
            </a:r>
            <a:r>
              <a:rPr lang="tr-TR" dirty="0" err="1"/>
              <a:t>metabolic</a:t>
            </a:r>
            <a:r>
              <a:rPr lang="tr-TR" dirty="0"/>
              <a:t> </a:t>
            </a:r>
            <a:r>
              <a:rPr lang="tr-TR" dirty="0" err="1"/>
              <a:t>alkalosis</a:t>
            </a:r>
            <a:endParaRPr lang="tr-TR" dirty="0"/>
          </a:p>
          <a:p>
            <a:pPr>
              <a:buNone/>
            </a:pPr>
            <a:r>
              <a:rPr lang="tr-TR" dirty="0" err="1"/>
              <a:t>Gynecomastia</a:t>
            </a:r>
            <a:endParaRPr lang="tr-TR" dirty="0"/>
          </a:p>
          <a:p>
            <a:pPr>
              <a:buNone/>
            </a:pPr>
            <a:r>
              <a:rPr lang="tr-TR" dirty="0" err="1"/>
              <a:t>Acute</a:t>
            </a:r>
            <a:r>
              <a:rPr lang="tr-TR" dirty="0"/>
              <a:t> </a:t>
            </a:r>
            <a:r>
              <a:rPr lang="tr-TR" dirty="0" err="1"/>
              <a:t>kidney</a:t>
            </a:r>
            <a:r>
              <a:rPr lang="tr-TR" dirty="0"/>
              <a:t> </a:t>
            </a:r>
            <a:r>
              <a:rPr lang="tr-TR" dirty="0" err="1"/>
              <a:t>failure</a:t>
            </a:r>
            <a:endParaRPr lang="tr-TR" dirty="0"/>
          </a:p>
          <a:p>
            <a:pPr>
              <a:buNone/>
            </a:pPr>
            <a:r>
              <a:rPr lang="tr-TR" dirty="0" err="1"/>
              <a:t>Kidney</a:t>
            </a:r>
            <a:r>
              <a:rPr lang="tr-TR" dirty="0"/>
              <a:t> </a:t>
            </a:r>
            <a:r>
              <a:rPr lang="tr-TR" dirty="0" err="1"/>
              <a:t>stone</a:t>
            </a:r>
            <a:endParaRPr lang="tr-T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Aldosterone</a:t>
            </a:r>
            <a:r>
              <a:rPr lang="tr-TR" dirty="0" smtClean="0"/>
              <a:t> </a:t>
            </a:r>
            <a:r>
              <a:rPr lang="tr-TR" dirty="0" err="1" smtClean="0"/>
              <a:t>receptor</a:t>
            </a:r>
            <a:r>
              <a:rPr lang="tr-TR" dirty="0" smtClean="0"/>
              <a:t> </a:t>
            </a:r>
            <a:r>
              <a:rPr lang="tr-TR" dirty="0" err="1" smtClean="0"/>
              <a:t>antagonists</a:t>
            </a:r>
            <a:endParaRPr lang="tr-TR" dirty="0"/>
          </a:p>
        </p:txBody>
      </p:sp>
      <p:sp>
        <p:nvSpPr>
          <p:cNvPr id="3" name="2 İçerik Yer Tutucusu"/>
          <p:cNvSpPr>
            <a:spLocks noGrp="1"/>
          </p:cNvSpPr>
          <p:nvPr>
            <p:ph idx="1"/>
          </p:nvPr>
        </p:nvSpPr>
        <p:spPr/>
        <p:txBody>
          <a:bodyPr>
            <a:normAutofit fontScale="92500"/>
          </a:bodyPr>
          <a:lstStyle/>
          <a:p>
            <a:r>
              <a:rPr lang="tr-TR" dirty="0" err="1" smtClean="0"/>
              <a:t>Spirinolactone</a:t>
            </a:r>
            <a:r>
              <a:rPr lang="tr-TR" dirty="0" smtClean="0"/>
              <a:t>, </a:t>
            </a:r>
            <a:r>
              <a:rPr lang="tr-TR" dirty="0" err="1" smtClean="0"/>
              <a:t>Eplerenone</a:t>
            </a:r>
            <a:endParaRPr lang="tr-TR" dirty="0" smtClean="0"/>
          </a:p>
          <a:p>
            <a:r>
              <a:rPr lang="tr-TR" dirty="0" smtClean="0"/>
              <a:t>K+ </a:t>
            </a:r>
            <a:r>
              <a:rPr lang="tr-TR" dirty="0" err="1" smtClean="0"/>
              <a:t>sparing</a:t>
            </a:r>
            <a:r>
              <a:rPr lang="tr-TR" dirty="0" smtClean="0"/>
              <a:t> </a:t>
            </a:r>
            <a:r>
              <a:rPr lang="tr-TR" dirty="0" err="1" smtClean="0"/>
              <a:t>effect</a:t>
            </a:r>
            <a:endParaRPr lang="tr-TR" dirty="0" smtClean="0"/>
          </a:p>
          <a:p>
            <a:r>
              <a:rPr lang="tr-TR" dirty="0" err="1" smtClean="0"/>
              <a:t>Hiperkalemia</a:t>
            </a:r>
            <a:r>
              <a:rPr lang="tr-TR" dirty="0" smtClean="0"/>
              <a:t> risk!</a:t>
            </a:r>
          </a:p>
          <a:p>
            <a:r>
              <a:rPr lang="tr-TR" dirty="0" err="1" smtClean="0"/>
              <a:t>Beneficial</a:t>
            </a:r>
            <a:r>
              <a:rPr lang="tr-TR" dirty="0" smtClean="0"/>
              <a:t> </a:t>
            </a:r>
            <a:r>
              <a:rPr lang="tr-TR" dirty="0" err="1" smtClean="0"/>
              <a:t>for</a:t>
            </a:r>
            <a:r>
              <a:rPr lang="tr-TR" dirty="0" smtClean="0"/>
              <a:t> </a:t>
            </a:r>
            <a:r>
              <a:rPr lang="tr-TR" dirty="0" err="1" smtClean="0"/>
              <a:t>the</a:t>
            </a:r>
            <a:r>
              <a:rPr lang="tr-TR" dirty="0" smtClean="0"/>
              <a:t> </a:t>
            </a:r>
            <a:r>
              <a:rPr lang="tr-TR" dirty="0" err="1" smtClean="0"/>
              <a:t>treatment</a:t>
            </a:r>
            <a:r>
              <a:rPr lang="tr-TR" dirty="0" smtClean="0"/>
              <a:t> of </a:t>
            </a:r>
            <a:r>
              <a:rPr lang="tr-TR" dirty="0" err="1" smtClean="0"/>
              <a:t>resistant</a:t>
            </a:r>
            <a:r>
              <a:rPr lang="tr-TR" dirty="0" smtClean="0"/>
              <a:t> </a:t>
            </a:r>
            <a:r>
              <a:rPr lang="tr-TR" dirty="0" err="1" smtClean="0"/>
              <a:t>hypertension</a:t>
            </a:r>
            <a:r>
              <a:rPr lang="tr-TR" dirty="0" smtClean="0"/>
              <a:t> </a:t>
            </a:r>
            <a:r>
              <a:rPr lang="tr-TR" dirty="0" err="1" smtClean="0"/>
              <a:t>due</a:t>
            </a:r>
            <a:r>
              <a:rPr lang="tr-TR" dirty="0" smtClean="0"/>
              <a:t> </a:t>
            </a:r>
            <a:r>
              <a:rPr lang="tr-TR" dirty="0" err="1" smtClean="0"/>
              <a:t>to</a:t>
            </a:r>
            <a:r>
              <a:rPr lang="tr-TR" dirty="0" smtClean="0"/>
              <a:t> </a:t>
            </a:r>
            <a:r>
              <a:rPr lang="tr-TR" dirty="0" err="1" smtClean="0"/>
              <a:t>primary</a:t>
            </a:r>
            <a:r>
              <a:rPr lang="tr-TR" dirty="0" smtClean="0"/>
              <a:t> </a:t>
            </a:r>
            <a:r>
              <a:rPr lang="tr-TR" dirty="0" err="1" smtClean="0"/>
              <a:t>hyperaldosteronism</a:t>
            </a:r>
            <a:endParaRPr lang="tr-TR" dirty="0" smtClean="0"/>
          </a:p>
          <a:p>
            <a:r>
              <a:rPr lang="tr-TR" dirty="0" err="1" smtClean="0"/>
              <a:t>Drug</a:t>
            </a:r>
            <a:r>
              <a:rPr lang="tr-TR" dirty="0" smtClean="0"/>
              <a:t> of </a:t>
            </a:r>
            <a:r>
              <a:rPr lang="tr-TR" dirty="0" err="1" smtClean="0"/>
              <a:t>choice</a:t>
            </a:r>
            <a:r>
              <a:rPr lang="tr-TR" dirty="0" smtClean="0"/>
              <a:t> </a:t>
            </a:r>
            <a:r>
              <a:rPr lang="tr-TR" dirty="0" err="1" smtClean="0"/>
              <a:t>for</a:t>
            </a:r>
            <a:r>
              <a:rPr lang="tr-TR" dirty="0" smtClean="0"/>
              <a:t> </a:t>
            </a:r>
            <a:r>
              <a:rPr lang="tr-TR" dirty="0" err="1" smtClean="0"/>
              <a:t>the</a:t>
            </a:r>
            <a:r>
              <a:rPr lang="tr-TR" dirty="0" smtClean="0"/>
              <a:t> </a:t>
            </a:r>
            <a:r>
              <a:rPr lang="tr-TR" dirty="0" err="1" smtClean="0"/>
              <a:t>patients</a:t>
            </a:r>
            <a:r>
              <a:rPr lang="tr-TR" dirty="0" smtClean="0"/>
              <a:t> </a:t>
            </a:r>
            <a:r>
              <a:rPr lang="tr-TR" dirty="0" err="1" smtClean="0"/>
              <a:t>with</a:t>
            </a:r>
            <a:r>
              <a:rPr lang="tr-TR" dirty="0" smtClean="0"/>
              <a:t> </a:t>
            </a:r>
            <a:r>
              <a:rPr lang="tr-TR" dirty="0" err="1" smtClean="0"/>
              <a:t>hepatic</a:t>
            </a:r>
            <a:r>
              <a:rPr lang="tr-TR" dirty="0" smtClean="0"/>
              <a:t> </a:t>
            </a:r>
            <a:r>
              <a:rPr lang="tr-TR" dirty="0" err="1" smtClean="0"/>
              <a:t>cirrhosis</a:t>
            </a:r>
            <a:endParaRPr lang="tr-TR" dirty="0" smtClean="0"/>
          </a:p>
          <a:p>
            <a:r>
              <a:rPr lang="tr-TR" dirty="0" err="1" smtClean="0"/>
              <a:t>Used</a:t>
            </a:r>
            <a:r>
              <a:rPr lang="tr-TR" dirty="0" smtClean="0"/>
              <a:t> </a:t>
            </a:r>
            <a:r>
              <a:rPr lang="tr-TR" dirty="0" err="1" smtClean="0"/>
              <a:t>also</a:t>
            </a:r>
            <a:r>
              <a:rPr lang="tr-TR" dirty="0" smtClean="0"/>
              <a:t> in HF</a:t>
            </a:r>
            <a:endParaRPr lang="tr-T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The </a:t>
            </a:r>
            <a:r>
              <a:rPr lang="tr-TR" dirty="0" err="1"/>
              <a:t>drugs</a:t>
            </a:r>
            <a:r>
              <a:rPr lang="tr-TR" dirty="0"/>
              <a:t> </a:t>
            </a:r>
            <a:r>
              <a:rPr lang="tr-TR" dirty="0" err="1"/>
              <a:t>that</a:t>
            </a:r>
            <a:r>
              <a:rPr lang="tr-TR" dirty="0"/>
              <a:t> </a:t>
            </a:r>
            <a:r>
              <a:rPr lang="tr-TR" dirty="0" err="1"/>
              <a:t>target</a:t>
            </a:r>
            <a:r>
              <a:rPr lang="tr-TR" dirty="0"/>
              <a:t> RAAS</a:t>
            </a:r>
          </a:p>
        </p:txBody>
      </p:sp>
      <p:sp>
        <p:nvSpPr>
          <p:cNvPr id="3" name="2 İçerik Yer Tutucusu"/>
          <p:cNvSpPr>
            <a:spLocks noGrp="1"/>
          </p:cNvSpPr>
          <p:nvPr>
            <p:ph idx="1"/>
          </p:nvPr>
        </p:nvSpPr>
        <p:spPr/>
        <p:txBody>
          <a:bodyPr/>
          <a:lstStyle/>
          <a:p>
            <a:r>
              <a:rPr lang="tr-TR" dirty="0"/>
              <a:t>ACE </a:t>
            </a:r>
            <a:r>
              <a:rPr lang="tr-TR" dirty="0" err="1"/>
              <a:t>inhibitors</a:t>
            </a:r>
            <a:endParaRPr lang="tr-TR" dirty="0"/>
          </a:p>
          <a:p>
            <a:r>
              <a:rPr lang="tr-TR" dirty="0" err="1"/>
              <a:t>ARBs</a:t>
            </a:r>
            <a:endParaRPr lang="tr-TR" dirty="0"/>
          </a:p>
          <a:p>
            <a:r>
              <a:rPr lang="tr-TR" dirty="0" err="1"/>
              <a:t>Renin</a:t>
            </a:r>
            <a:r>
              <a:rPr lang="tr-TR" dirty="0"/>
              <a:t> </a:t>
            </a:r>
            <a:r>
              <a:rPr lang="tr-TR" dirty="0" err="1"/>
              <a:t>inhibitors</a:t>
            </a:r>
            <a:endParaRPr lang="tr-TR" dirty="0"/>
          </a:p>
          <a:p>
            <a:pPr>
              <a:buNone/>
            </a:pPr>
            <a:endParaRPr lang="tr-TR" dirty="0"/>
          </a:p>
          <a:p>
            <a:endParaRPr lang="tr-T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sp>
        <p:nvSpPr>
          <p:cNvPr id="3" name="2 İçerik Yer Tutucusu"/>
          <p:cNvSpPr>
            <a:spLocks noGrp="1"/>
          </p:cNvSpPr>
          <p:nvPr>
            <p:ph idx="1"/>
          </p:nvPr>
        </p:nvSpPr>
        <p:spPr/>
        <p:txBody>
          <a:bodyPr/>
          <a:lstStyle/>
          <a:p>
            <a:r>
              <a:rPr lang="tr-TR" dirty="0" err="1"/>
              <a:t>Angiotensin</a:t>
            </a:r>
            <a:r>
              <a:rPr lang="tr-TR" dirty="0"/>
              <a:t> II, </a:t>
            </a:r>
            <a:r>
              <a:rPr lang="tr-TR" dirty="0" err="1"/>
              <a:t>one</a:t>
            </a:r>
            <a:r>
              <a:rPr lang="tr-TR" dirty="0"/>
              <a:t> of </a:t>
            </a:r>
            <a:r>
              <a:rPr lang="tr-TR" dirty="0" err="1"/>
              <a:t>the</a:t>
            </a:r>
            <a:r>
              <a:rPr lang="tr-TR" dirty="0"/>
              <a:t> </a:t>
            </a:r>
            <a:r>
              <a:rPr lang="tr-TR" dirty="0" err="1"/>
              <a:t>strongest</a:t>
            </a:r>
            <a:r>
              <a:rPr lang="tr-TR" dirty="0"/>
              <a:t> </a:t>
            </a:r>
            <a:r>
              <a:rPr lang="tr-TR" dirty="0" err="1"/>
              <a:t>vasoconstrictors</a:t>
            </a:r>
            <a:endParaRPr lang="tr-TR" dirty="0"/>
          </a:p>
          <a:p>
            <a:r>
              <a:rPr lang="tr-TR" dirty="0" err="1"/>
              <a:t>Na</a:t>
            </a:r>
            <a:r>
              <a:rPr lang="tr-TR" dirty="0"/>
              <a:t>+ </a:t>
            </a:r>
            <a:r>
              <a:rPr lang="tr-TR" dirty="0" err="1"/>
              <a:t>sparing</a:t>
            </a:r>
            <a:r>
              <a:rPr lang="tr-TR" dirty="0"/>
              <a:t> </a:t>
            </a:r>
            <a:r>
              <a:rPr lang="tr-TR" dirty="0" err="1"/>
              <a:t>effect</a:t>
            </a:r>
            <a:endParaRPr lang="tr-TR" dirty="0"/>
          </a:p>
          <a:p>
            <a:r>
              <a:rPr lang="tr-TR" dirty="0" err="1"/>
              <a:t>Stimulates</a:t>
            </a:r>
            <a:r>
              <a:rPr lang="tr-TR" dirty="0"/>
              <a:t> </a:t>
            </a:r>
            <a:r>
              <a:rPr lang="tr-TR" dirty="0" err="1"/>
              <a:t>aldosteron</a:t>
            </a:r>
            <a:r>
              <a:rPr lang="tr-TR" dirty="0"/>
              <a:t> </a:t>
            </a:r>
            <a:r>
              <a:rPr lang="tr-TR" dirty="0" err="1"/>
              <a:t>secretion</a:t>
            </a:r>
            <a:endParaRPr lang="tr-T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44624"/>
            <a:ext cx="8229600" cy="1143000"/>
          </a:xfrm>
        </p:spPr>
        <p:txBody>
          <a:bodyPr/>
          <a:lstStyle/>
          <a:p>
            <a:r>
              <a:rPr lang="tr-TR" u="sng" dirty="0" err="1">
                <a:latin typeface="Calibri" pitchFamily="34" charset="0"/>
                <a:cs typeface="Calibri" pitchFamily="34" charset="0"/>
              </a:rPr>
              <a:t>Cardiac</a:t>
            </a:r>
            <a:r>
              <a:rPr lang="tr-TR" u="sng" dirty="0">
                <a:latin typeface="Calibri" pitchFamily="34" charset="0"/>
                <a:cs typeface="Calibri" pitchFamily="34" charset="0"/>
              </a:rPr>
              <a:t> </a:t>
            </a:r>
            <a:r>
              <a:rPr lang="tr-TR" u="sng" dirty="0" err="1" smtClean="0">
                <a:latin typeface="Calibri" pitchFamily="34" charset="0"/>
                <a:cs typeface="Calibri" pitchFamily="34" charset="0"/>
              </a:rPr>
              <a:t>conduction</a:t>
            </a:r>
            <a:r>
              <a:rPr lang="tr-TR" u="sng" dirty="0" smtClean="0">
                <a:latin typeface="Calibri" pitchFamily="34" charset="0"/>
                <a:cs typeface="Calibri" pitchFamily="34" charset="0"/>
              </a:rPr>
              <a:t> </a:t>
            </a:r>
            <a:r>
              <a:rPr lang="tr-TR" u="sng" dirty="0" err="1">
                <a:latin typeface="Calibri" pitchFamily="34" charset="0"/>
                <a:cs typeface="Calibri" pitchFamily="34" charset="0"/>
              </a:rPr>
              <a:t>system</a:t>
            </a:r>
            <a:r>
              <a:rPr lang="tr-TR" u="sng" dirty="0">
                <a:latin typeface="Calibri" pitchFamily="34" charset="0"/>
                <a:cs typeface="Calibri" pitchFamily="34" charset="0"/>
              </a:rPr>
              <a:t>:</a:t>
            </a:r>
            <a:endParaRPr lang="tr-TR" dirty="0"/>
          </a:p>
        </p:txBody>
      </p:sp>
      <p:sp>
        <p:nvSpPr>
          <p:cNvPr id="3" name="2 İçerik Yer Tutucusu"/>
          <p:cNvSpPr>
            <a:spLocks noGrp="1"/>
          </p:cNvSpPr>
          <p:nvPr>
            <p:ph idx="1"/>
          </p:nvPr>
        </p:nvSpPr>
        <p:spPr>
          <a:xfrm>
            <a:off x="323528" y="1124744"/>
            <a:ext cx="8229600" cy="4525963"/>
          </a:xfrm>
        </p:spPr>
        <p:txBody>
          <a:bodyPr>
            <a:normAutofit/>
          </a:bodyPr>
          <a:lstStyle/>
          <a:p>
            <a:pPr>
              <a:buNone/>
            </a:pPr>
            <a:r>
              <a:rPr lang="tr-TR" dirty="0"/>
              <a:t>    SA </a:t>
            </a:r>
            <a:r>
              <a:rPr lang="tr-TR" dirty="0" err="1"/>
              <a:t>node</a:t>
            </a:r>
            <a:endParaRPr lang="tr-TR" dirty="0">
              <a:latin typeface="Calibri" pitchFamily="34" charset="0"/>
              <a:cs typeface="Calibri" pitchFamily="34" charset="0"/>
            </a:endParaRPr>
          </a:p>
          <a:p>
            <a:pPr lvl="1">
              <a:buNone/>
            </a:pPr>
            <a:endParaRPr lang="tr-TR" dirty="0">
              <a:latin typeface="Calibri" pitchFamily="34" charset="0"/>
              <a:cs typeface="Calibri" pitchFamily="34" charset="0"/>
            </a:endParaRPr>
          </a:p>
          <a:p>
            <a:pPr lvl="1">
              <a:buNone/>
            </a:pPr>
            <a:r>
              <a:rPr lang="tr-TR" dirty="0">
                <a:latin typeface="Calibri" pitchFamily="34" charset="0"/>
                <a:cs typeface="Calibri" pitchFamily="34" charset="0"/>
              </a:rPr>
              <a:t>AV </a:t>
            </a:r>
            <a:r>
              <a:rPr lang="tr-TR" dirty="0" err="1">
                <a:latin typeface="Calibri" pitchFamily="34" charset="0"/>
                <a:cs typeface="Calibri" pitchFamily="34" charset="0"/>
              </a:rPr>
              <a:t>node</a:t>
            </a:r>
            <a:r>
              <a:rPr lang="tr-TR" dirty="0">
                <a:latin typeface="Calibri" pitchFamily="34" charset="0"/>
                <a:cs typeface="Calibri" pitchFamily="34" charset="0"/>
              </a:rPr>
              <a:t> </a:t>
            </a:r>
          </a:p>
          <a:p>
            <a:pPr lvl="1"/>
            <a:endParaRPr lang="tr-TR" dirty="0">
              <a:latin typeface="Calibri" pitchFamily="34" charset="0"/>
              <a:cs typeface="Calibri" pitchFamily="34" charset="0"/>
            </a:endParaRPr>
          </a:p>
          <a:p>
            <a:pPr lvl="1">
              <a:buNone/>
            </a:pPr>
            <a:r>
              <a:rPr lang="tr-TR" dirty="0">
                <a:latin typeface="Calibri" pitchFamily="34" charset="0"/>
                <a:cs typeface="Calibri" pitchFamily="34" charset="0"/>
              </a:rPr>
              <a:t>AV </a:t>
            </a:r>
            <a:r>
              <a:rPr lang="tr-TR" dirty="0" err="1">
                <a:latin typeface="Calibri" pitchFamily="34" charset="0"/>
                <a:cs typeface="Calibri" pitchFamily="34" charset="0"/>
              </a:rPr>
              <a:t>bundle</a:t>
            </a:r>
            <a:r>
              <a:rPr lang="tr-TR" dirty="0">
                <a:latin typeface="Calibri" pitchFamily="34" charset="0"/>
                <a:cs typeface="Calibri" pitchFamily="34" charset="0"/>
              </a:rPr>
              <a:t> (</a:t>
            </a:r>
            <a:r>
              <a:rPr lang="tr-TR" dirty="0" err="1">
                <a:latin typeface="Calibri" pitchFamily="34" charset="0"/>
                <a:cs typeface="Calibri" pitchFamily="34" charset="0"/>
              </a:rPr>
              <a:t>Bundle</a:t>
            </a:r>
            <a:r>
              <a:rPr lang="tr-TR" dirty="0">
                <a:latin typeface="Calibri" pitchFamily="34" charset="0"/>
                <a:cs typeface="Calibri" pitchFamily="34" charset="0"/>
              </a:rPr>
              <a:t> of his)</a:t>
            </a:r>
          </a:p>
          <a:p>
            <a:pPr lvl="1"/>
            <a:endParaRPr lang="tr-TR" dirty="0">
              <a:latin typeface="Calibri" pitchFamily="34" charset="0"/>
              <a:cs typeface="Calibri" pitchFamily="34" charset="0"/>
            </a:endParaRPr>
          </a:p>
          <a:p>
            <a:pPr lvl="1">
              <a:buNone/>
            </a:pPr>
            <a:r>
              <a:rPr lang="tr-TR" dirty="0" err="1">
                <a:latin typeface="Calibri" pitchFamily="34" charset="0"/>
                <a:cs typeface="Calibri" pitchFamily="34" charset="0"/>
              </a:rPr>
              <a:t>Purkinje</a:t>
            </a:r>
            <a:r>
              <a:rPr lang="tr-TR" dirty="0">
                <a:latin typeface="Calibri" pitchFamily="34" charset="0"/>
                <a:cs typeface="Calibri" pitchFamily="34" charset="0"/>
              </a:rPr>
              <a:t> </a:t>
            </a:r>
            <a:r>
              <a:rPr lang="tr-TR" dirty="0" err="1">
                <a:latin typeface="Calibri" pitchFamily="34" charset="0"/>
                <a:cs typeface="Calibri" pitchFamily="34" charset="0"/>
              </a:rPr>
              <a:t>fibers</a:t>
            </a:r>
            <a:endParaRPr lang="tr-TR" dirty="0"/>
          </a:p>
        </p:txBody>
      </p:sp>
      <p:sp>
        <p:nvSpPr>
          <p:cNvPr id="4" name="3 Aşağı Ok"/>
          <p:cNvSpPr/>
          <p:nvPr/>
        </p:nvSpPr>
        <p:spPr>
          <a:xfrm>
            <a:off x="1331640" y="1700808"/>
            <a:ext cx="484632"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4 Aşağı Ok"/>
          <p:cNvSpPr/>
          <p:nvPr/>
        </p:nvSpPr>
        <p:spPr>
          <a:xfrm>
            <a:off x="1403648" y="2852936"/>
            <a:ext cx="484632"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5 Aşağı Ok"/>
          <p:cNvSpPr/>
          <p:nvPr/>
        </p:nvSpPr>
        <p:spPr>
          <a:xfrm>
            <a:off x="1403648" y="3933056"/>
            <a:ext cx="484632"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xmlns="" id="{CA5018D8-704B-9D48-9DCC-439D41D68672}"/>
              </a:ext>
            </a:extLst>
          </p:cNvPr>
          <p:cNvPicPr>
            <a:picLocks noChangeAspect="1"/>
          </p:cNvPicPr>
          <p:nvPr/>
        </p:nvPicPr>
        <p:blipFill>
          <a:blip r:embed="rId2" cstate="print"/>
          <a:stretch>
            <a:fillRect/>
          </a:stretch>
        </p:blipFill>
        <p:spPr>
          <a:xfrm>
            <a:off x="0" y="1851212"/>
            <a:ext cx="9144000" cy="3155576"/>
          </a:xfrm>
          <a:prstGeom prst="rect">
            <a:avLst/>
          </a:prstGeom>
        </p:spPr>
      </p:pic>
      <p:sp>
        <p:nvSpPr>
          <p:cNvPr id="4" name="3 Metin kutusu"/>
          <p:cNvSpPr txBox="1"/>
          <p:nvPr/>
        </p:nvSpPr>
        <p:spPr>
          <a:xfrm>
            <a:off x="3165697" y="6488668"/>
            <a:ext cx="5978303" cy="369332"/>
          </a:xfrm>
          <a:prstGeom prst="rect">
            <a:avLst/>
          </a:prstGeom>
          <a:noFill/>
        </p:spPr>
        <p:txBody>
          <a:bodyPr wrap="none" rtlCol="0">
            <a:spAutoFit/>
          </a:bodyPr>
          <a:lstStyle/>
          <a:p>
            <a:r>
              <a:rPr lang="tr-TR" dirty="0" err="1" smtClean="0"/>
              <a:t>Lippincott</a:t>
            </a:r>
            <a:r>
              <a:rPr lang="tr-TR" dirty="0" smtClean="0"/>
              <a:t> </a:t>
            </a:r>
            <a:r>
              <a:rPr lang="tr-TR" dirty="0" err="1" smtClean="0"/>
              <a:t>Illustrated</a:t>
            </a:r>
            <a:r>
              <a:rPr lang="tr-TR" dirty="0" smtClean="0"/>
              <a:t> </a:t>
            </a:r>
            <a:r>
              <a:rPr lang="tr-TR" dirty="0" err="1" smtClean="0"/>
              <a:t>reviews</a:t>
            </a:r>
            <a:r>
              <a:rPr lang="tr-TR" dirty="0" smtClean="0"/>
              <a:t> Pharmacology, 6th </a:t>
            </a:r>
            <a:r>
              <a:rPr lang="tr-TR" dirty="0" err="1" smtClean="0"/>
              <a:t>edition</a:t>
            </a:r>
            <a:r>
              <a:rPr lang="tr-TR" dirty="0" smtClean="0"/>
              <a:t>, 2015</a:t>
            </a:r>
            <a:endParaRPr lang="tr-TR" dirty="0"/>
          </a:p>
        </p:txBody>
      </p:sp>
    </p:spTree>
    <p:extLst>
      <p:ext uri="{BB962C8B-B14F-4D97-AF65-F5344CB8AC3E}">
        <p14:creationId xmlns:p14="http://schemas.microsoft.com/office/powerpoint/2010/main" xmlns="" val="18676357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xmlns="" id="{0422F44B-8BC5-504C-A701-00088F2B9D8F}"/>
              </a:ext>
            </a:extLst>
          </p:cNvPr>
          <p:cNvPicPr>
            <a:picLocks noChangeAspect="1"/>
          </p:cNvPicPr>
          <p:nvPr/>
        </p:nvPicPr>
        <p:blipFill>
          <a:blip r:embed="rId2" cstate="print"/>
          <a:stretch>
            <a:fillRect/>
          </a:stretch>
        </p:blipFill>
        <p:spPr>
          <a:xfrm>
            <a:off x="161764" y="240648"/>
            <a:ext cx="8820472" cy="6376704"/>
          </a:xfrm>
          <a:prstGeom prst="rect">
            <a:avLst/>
          </a:prstGeom>
        </p:spPr>
      </p:pic>
      <p:sp>
        <p:nvSpPr>
          <p:cNvPr id="3" name="2 Metin kutusu"/>
          <p:cNvSpPr txBox="1"/>
          <p:nvPr/>
        </p:nvSpPr>
        <p:spPr>
          <a:xfrm>
            <a:off x="2986993" y="6488668"/>
            <a:ext cx="6157007" cy="369332"/>
          </a:xfrm>
          <a:prstGeom prst="rect">
            <a:avLst/>
          </a:prstGeom>
          <a:noFill/>
        </p:spPr>
        <p:txBody>
          <a:bodyPr wrap="none" rtlCol="0">
            <a:spAutoFit/>
          </a:bodyPr>
          <a:lstStyle/>
          <a:p>
            <a:r>
              <a:rPr lang="tr-TR" dirty="0" err="1" smtClean="0"/>
              <a:t>Basic</a:t>
            </a:r>
            <a:r>
              <a:rPr lang="tr-TR" dirty="0" smtClean="0"/>
              <a:t> and Clinical  Pharmacology, </a:t>
            </a:r>
            <a:r>
              <a:rPr lang="tr-TR" dirty="0" err="1" smtClean="0"/>
              <a:t>Katzung</a:t>
            </a:r>
            <a:r>
              <a:rPr lang="tr-TR" dirty="0" smtClean="0"/>
              <a:t> &amp; </a:t>
            </a:r>
            <a:r>
              <a:rPr lang="tr-TR" dirty="0" err="1" smtClean="0"/>
              <a:t>Trevor</a:t>
            </a:r>
            <a:r>
              <a:rPr lang="tr-TR" dirty="0" smtClean="0"/>
              <a:t>, 13th </a:t>
            </a:r>
            <a:r>
              <a:rPr lang="tr-TR" dirty="0" err="1" smtClean="0"/>
              <a:t>edition</a:t>
            </a:r>
            <a:endParaRPr lang="tr-TR" dirty="0"/>
          </a:p>
        </p:txBody>
      </p:sp>
    </p:spTree>
    <p:extLst>
      <p:ext uri="{BB962C8B-B14F-4D97-AF65-F5344CB8AC3E}">
        <p14:creationId xmlns:p14="http://schemas.microsoft.com/office/powerpoint/2010/main" xmlns="" val="5199585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ACE </a:t>
            </a:r>
            <a:r>
              <a:rPr lang="tr-TR" dirty="0" err="1"/>
              <a:t>inhibitors</a:t>
            </a:r>
            <a:endParaRPr lang="tr-TR" dirty="0"/>
          </a:p>
        </p:txBody>
      </p:sp>
      <p:sp>
        <p:nvSpPr>
          <p:cNvPr id="3" name="2 İçerik Yer Tutucusu"/>
          <p:cNvSpPr>
            <a:spLocks noGrp="1"/>
          </p:cNvSpPr>
          <p:nvPr>
            <p:ph idx="1"/>
          </p:nvPr>
        </p:nvSpPr>
        <p:spPr/>
        <p:txBody>
          <a:bodyPr>
            <a:normAutofit/>
          </a:bodyPr>
          <a:lstStyle/>
          <a:p>
            <a:r>
              <a:rPr lang="tr-TR" dirty="0" err="1"/>
              <a:t>Inhibits</a:t>
            </a:r>
            <a:r>
              <a:rPr lang="tr-TR" dirty="0"/>
              <a:t> ACE </a:t>
            </a:r>
          </a:p>
          <a:p>
            <a:r>
              <a:rPr lang="tr-TR" dirty="0" err="1"/>
              <a:t>Angiotensin</a:t>
            </a:r>
            <a:r>
              <a:rPr lang="tr-TR" dirty="0"/>
              <a:t> II </a:t>
            </a:r>
            <a:r>
              <a:rPr lang="tr-TR" dirty="0" err="1"/>
              <a:t>production</a:t>
            </a:r>
            <a:r>
              <a:rPr lang="tr-TR" dirty="0"/>
              <a:t> is </a:t>
            </a:r>
            <a:r>
              <a:rPr lang="tr-TR" dirty="0" err="1"/>
              <a:t>blocked</a:t>
            </a:r>
            <a:endParaRPr lang="tr-TR" dirty="0"/>
          </a:p>
          <a:p>
            <a:r>
              <a:rPr lang="tr-TR" dirty="0" err="1"/>
              <a:t>Bradykinin</a:t>
            </a:r>
            <a:r>
              <a:rPr lang="tr-TR" dirty="0"/>
              <a:t> is not </a:t>
            </a:r>
            <a:r>
              <a:rPr lang="tr-TR" dirty="0" err="1"/>
              <a:t>inactivated</a:t>
            </a:r>
            <a:endParaRPr lang="tr-TR" dirty="0"/>
          </a:p>
          <a:p>
            <a:r>
              <a:rPr lang="tr-TR" dirty="0"/>
              <a:t>PVR is </a:t>
            </a:r>
            <a:r>
              <a:rPr lang="tr-TR" dirty="0" err="1"/>
              <a:t>decreased</a:t>
            </a:r>
            <a:r>
              <a:rPr lang="tr-TR" dirty="0"/>
              <a:t>, CO and HR </a:t>
            </a:r>
            <a:r>
              <a:rPr lang="tr-TR" dirty="0" err="1"/>
              <a:t>are</a:t>
            </a:r>
            <a:r>
              <a:rPr lang="tr-TR" dirty="0"/>
              <a:t> not </a:t>
            </a:r>
            <a:r>
              <a:rPr lang="tr-TR" dirty="0" err="1"/>
              <a:t>significantly</a:t>
            </a:r>
            <a:r>
              <a:rPr lang="tr-TR" dirty="0"/>
              <a:t> </a:t>
            </a:r>
            <a:r>
              <a:rPr lang="tr-TR" dirty="0" err="1"/>
              <a:t>changed</a:t>
            </a:r>
            <a:endParaRPr lang="tr-TR" dirty="0"/>
          </a:p>
          <a:p>
            <a:r>
              <a:rPr lang="tr-TR" dirty="0"/>
              <a:t>Do not </a:t>
            </a:r>
            <a:r>
              <a:rPr lang="tr-TR" dirty="0" err="1"/>
              <a:t>cause</a:t>
            </a:r>
            <a:r>
              <a:rPr lang="tr-TR" dirty="0"/>
              <a:t> </a:t>
            </a:r>
            <a:r>
              <a:rPr lang="tr-TR" dirty="0" err="1"/>
              <a:t>sympathetic</a:t>
            </a:r>
            <a:r>
              <a:rPr lang="tr-TR" dirty="0"/>
              <a:t> </a:t>
            </a:r>
            <a:r>
              <a:rPr lang="tr-TR" dirty="0" err="1"/>
              <a:t>activation</a:t>
            </a:r>
            <a:endParaRPr lang="tr-TR" dirty="0"/>
          </a:p>
          <a:p>
            <a:r>
              <a:rPr lang="tr-TR" dirty="0" err="1"/>
              <a:t>Pro</a:t>
            </a:r>
            <a:r>
              <a:rPr lang="tr-TR" dirty="0"/>
              <a:t> </a:t>
            </a:r>
            <a:r>
              <a:rPr lang="tr-TR" dirty="0" err="1"/>
              <a:t>drug</a:t>
            </a:r>
            <a:endParaRPr lang="tr-TR" dirty="0"/>
          </a:p>
          <a:p>
            <a:endParaRPr lang="tr-T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ACE </a:t>
            </a:r>
            <a:r>
              <a:rPr lang="tr-TR" dirty="0" err="1"/>
              <a:t>inhibitors</a:t>
            </a:r>
            <a:endParaRPr lang="tr-TR" dirty="0"/>
          </a:p>
        </p:txBody>
      </p:sp>
      <p:sp>
        <p:nvSpPr>
          <p:cNvPr id="3" name="2 İçerik Yer Tutucusu"/>
          <p:cNvSpPr>
            <a:spLocks noGrp="1"/>
          </p:cNvSpPr>
          <p:nvPr>
            <p:ph idx="1"/>
          </p:nvPr>
        </p:nvSpPr>
        <p:spPr/>
        <p:txBody>
          <a:bodyPr>
            <a:normAutofit/>
          </a:bodyPr>
          <a:lstStyle/>
          <a:p>
            <a:r>
              <a:rPr lang="tr-TR" dirty="0" err="1"/>
              <a:t>More</a:t>
            </a:r>
            <a:r>
              <a:rPr lang="tr-TR" dirty="0"/>
              <a:t> </a:t>
            </a:r>
            <a:r>
              <a:rPr lang="tr-TR" dirty="0" err="1"/>
              <a:t>effective</a:t>
            </a:r>
            <a:r>
              <a:rPr lang="tr-TR" dirty="0"/>
              <a:t> in </a:t>
            </a:r>
            <a:r>
              <a:rPr lang="tr-TR" dirty="0" err="1"/>
              <a:t>patients</a:t>
            </a:r>
            <a:r>
              <a:rPr lang="tr-TR" dirty="0"/>
              <a:t> </a:t>
            </a:r>
            <a:r>
              <a:rPr lang="tr-TR" dirty="0" err="1"/>
              <a:t>with</a:t>
            </a:r>
            <a:r>
              <a:rPr lang="tr-TR" dirty="0"/>
              <a:t> </a:t>
            </a:r>
            <a:r>
              <a:rPr lang="tr-TR" dirty="0" err="1"/>
              <a:t>high</a:t>
            </a:r>
            <a:r>
              <a:rPr lang="tr-TR" dirty="0"/>
              <a:t> </a:t>
            </a:r>
            <a:r>
              <a:rPr lang="tr-TR" dirty="0" err="1"/>
              <a:t>renin</a:t>
            </a:r>
            <a:r>
              <a:rPr lang="tr-TR" dirty="0"/>
              <a:t> </a:t>
            </a:r>
            <a:r>
              <a:rPr lang="tr-TR" dirty="0" err="1"/>
              <a:t>activity</a:t>
            </a:r>
            <a:endParaRPr lang="tr-TR" dirty="0"/>
          </a:p>
          <a:p>
            <a:r>
              <a:rPr lang="tr-TR" dirty="0" err="1"/>
              <a:t>Particularly</a:t>
            </a:r>
            <a:r>
              <a:rPr lang="tr-TR" dirty="0"/>
              <a:t> </a:t>
            </a:r>
            <a:r>
              <a:rPr lang="tr-TR" dirty="0" err="1"/>
              <a:t>useful</a:t>
            </a:r>
            <a:r>
              <a:rPr lang="tr-TR" dirty="0"/>
              <a:t> in </a:t>
            </a:r>
            <a:r>
              <a:rPr lang="tr-TR" dirty="0" err="1"/>
              <a:t>patients</a:t>
            </a:r>
            <a:r>
              <a:rPr lang="tr-TR" dirty="0"/>
              <a:t> </a:t>
            </a:r>
            <a:r>
              <a:rPr lang="tr-TR" dirty="0" err="1"/>
              <a:t>with</a:t>
            </a:r>
            <a:r>
              <a:rPr lang="tr-TR" dirty="0"/>
              <a:t> </a:t>
            </a:r>
            <a:r>
              <a:rPr lang="tr-TR" dirty="0" err="1"/>
              <a:t>chronic</a:t>
            </a:r>
            <a:r>
              <a:rPr lang="tr-TR" dirty="0"/>
              <a:t> </a:t>
            </a:r>
            <a:r>
              <a:rPr lang="tr-TR" dirty="0" err="1"/>
              <a:t>renal</a:t>
            </a:r>
            <a:r>
              <a:rPr lang="tr-TR" dirty="0"/>
              <a:t> </a:t>
            </a:r>
            <a:r>
              <a:rPr lang="tr-TR" dirty="0" err="1"/>
              <a:t>disease</a:t>
            </a:r>
            <a:r>
              <a:rPr lang="tr-TR" dirty="0"/>
              <a:t> (</a:t>
            </a:r>
            <a:r>
              <a:rPr lang="tr-TR" dirty="0" err="1"/>
              <a:t>decrease</a:t>
            </a:r>
            <a:r>
              <a:rPr lang="tr-TR" dirty="0"/>
              <a:t> </a:t>
            </a:r>
            <a:r>
              <a:rPr lang="tr-TR" dirty="0" err="1"/>
              <a:t>proteinuria</a:t>
            </a:r>
            <a:r>
              <a:rPr lang="tr-TR" dirty="0"/>
              <a:t>, stabilize </a:t>
            </a:r>
            <a:r>
              <a:rPr lang="tr-TR" dirty="0" err="1"/>
              <a:t>kidney</a:t>
            </a:r>
            <a:r>
              <a:rPr lang="tr-TR" dirty="0"/>
              <a:t> </a:t>
            </a:r>
            <a:r>
              <a:rPr lang="tr-TR" dirty="0" err="1"/>
              <a:t>function</a:t>
            </a:r>
            <a:endParaRPr lang="tr-TR" dirty="0"/>
          </a:p>
          <a:p>
            <a:r>
              <a:rPr lang="tr-TR" dirty="0" err="1"/>
              <a:t>Used</a:t>
            </a:r>
            <a:r>
              <a:rPr lang="tr-TR" dirty="0"/>
              <a:t> in </a:t>
            </a:r>
            <a:r>
              <a:rPr lang="tr-TR" dirty="0" err="1"/>
              <a:t>diabetic</a:t>
            </a:r>
            <a:r>
              <a:rPr lang="tr-TR" dirty="0"/>
              <a:t> </a:t>
            </a:r>
            <a:r>
              <a:rPr lang="tr-TR" dirty="0" err="1"/>
              <a:t>patients</a:t>
            </a:r>
            <a:r>
              <a:rPr lang="tr-TR" dirty="0"/>
              <a:t> (</a:t>
            </a:r>
            <a:r>
              <a:rPr lang="tr-TR" dirty="0" err="1"/>
              <a:t>even</a:t>
            </a:r>
            <a:r>
              <a:rPr lang="tr-TR" dirty="0"/>
              <a:t> </a:t>
            </a:r>
            <a:r>
              <a:rPr lang="tr-TR" dirty="0" err="1"/>
              <a:t>normotensive</a:t>
            </a:r>
            <a:r>
              <a:rPr lang="tr-TR" dirty="0"/>
              <a:t> </a:t>
            </a:r>
            <a:r>
              <a:rPr lang="tr-TR" dirty="0" err="1"/>
              <a:t>patients</a:t>
            </a:r>
            <a:r>
              <a:rPr lang="tr-TR" dirty="0"/>
              <a:t>) as </a:t>
            </a:r>
            <a:r>
              <a:rPr lang="tr-TR" dirty="0" err="1"/>
              <a:t>protects</a:t>
            </a:r>
            <a:r>
              <a:rPr lang="tr-TR" dirty="0"/>
              <a:t> </a:t>
            </a:r>
            <a:r>
              <a:rPr lang="tr-TR" dirty="0" err="1"/>
              <a:t>the</a:t>
            </a:r>
            <a:r>
              <a:rPr lang="tr-TR" dirty="0"/>
              <a:t> </a:t>
            </a:r>
            <a:r>
              <a:rPr lang="tr-TR" dirty="0" err="1"/>
              <a:t>kidneys</a:t>
            </a:r>
            <a:endParaRPr lang="tr-TR" dirty="0"/>
          </a:p>
          <a:p>
            <a:r>
              <a:rPr lang="tr-TR" dirty="0" err="1"/>
              <a:t>Beneficial</a:t>
            </a:r>
            <a:r>
              <a:rPr lang="tr-TR" dirty="0"/>
              <a:t> in HF </a:t>
            </a:r>
            <a:r>
              <a:rPr lang="tr-TR" dirty="0" err="1"/>
              <a:t>treatment</a:t>
            </a:r>
            <a:r>
              <a:rPr lang="tr-TR" dirty="0"/>
              <a:t> </a:t>
            </a:r>
            <a:r>
              <a:rPr lang="tr-TR" dirty="0" err="1"/>
              <a:t>after</a:t>
            </a:r>
            <a:r>
              <a:rPr lang="tr-TR" dirty="0"/>
              <a:t> MI</a:t>
            </a:r>
          </a:p>
          <a:p>
            <a:endParaRPr lang="tr-TR" dirty="0"/>
          </a:p>
          <a:p>
            <a:endParaRPr lang="tr-T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ACE </a:t>
            </a:r>
            <a:r>
              <a:rPr lang="tr-TR" dirty="0" err="1"/>
              <a:t>inhibitors</a:t>
            </a:r>
            <a:endParaRPr lang="tr-TR" dirty="0"/>
          </a:p>
        </p:txBody>
      </p:sp>
      <p:sp>
        <p:nvSpPr>
          <p:cNvPr id="3" name="2 İçerik Yer Tutucusu"/>
          <p:cNvSpPr>
            <a:spLocks noGrp="1"/>
          </p:cNvSpPr>
          <p:nvPr>
            <p:ph idx="1"/>
          </p:nvPr>
        </p:nvSpPr>
        <p:spPr/>
        <p:txBody>
          <a:bodyPr/>
          <a:lstStyle/>
          <a:p>
            <a:pPr>
              <a:buNone/>
            </a:pPr>
            <a:r>
              <a:rPr lang="tr-TR" dirty="0"/>
              <a:t>The </a:t>
            </a:r>
            <a:r>
              <a:rPr lang="tr-TR" dirty="0" err="1"/>
              <a:t>reason</a:t>
            </a:r>
            <a:r>
              <a:rPr lang="tr-TR" dirty="0"/>
              <a:t> </a:t>
            </a:r>
            <a:r>
              <a:rPr lang="tr-TR" dirty="0" err="1"/>
              <a:t>for</a:t>
            </a:r>
            <a:r>
              <a:rPr lang="tr-TR" dirty="0"/>
              <a:t> </a:t>
            </a:r>
            <a:r>
              <a:rPr lang="tr-TR" dirty="0" err="1"/>
              <a:t>their</a:t>
            </a:r>
            <a:r>
              <a:rPr lang="tr-TR" dirty="0"/>
              <a:t> </a:t>
            </a:r>
            <a:r>
              <a:rPr lang="tr-TR" dirty="0" err="1"/>
              <a:t>protective</a:t>
            </a:r>
            <a:r>
              <a:rPr lang="tr-TR" dirty="0"/>
              <a:t> </a:t>
            </a:r>
            <a:r>
              <a:rPr lang="tr-TR" dirty="0" err="1"/>
              <a:t>effect</a:t>
            </a:r>
            <a:r>
              <a:rPr lang="tr-TR" dirty="0"/>
              <a:t> on </a:t>
            </a:r>
            <a:r>
              <a:rPr lang="tr-TR" dirty="0" err="1"/>
              <a:t>kidney</a:t>
            </a:r>
            <a:r>
              <a:rPr lang="tr-TR" dirty="0"/>
              <a:t>;</a:t>
            </a:r>
          </a:p>
          <a:p>
            <a:r>
              <a:rPr lang="tr-TR" dirty="0" err="1"/>
              <a:t>Improve</a:t>
            </a:r>
            <a:r>
              <a:rPr lang="tr-TR" dirty="0"/>
              <a:t> </a:t>
            </a:r>
            <a:r>
              <a:rPr lang="tr-TR" dirty="0" err="1"/>
              <a:t>intrarenal</a:t>
            </a:r>
            <a:r>
              <a:rPr lang="tr-TR" dirty="0"/>
              <a:t> </a:t>
            </a:r>
            <a:r>
              <a:rPr lang="tr-TR" dirty="0" err="1"/>
              <a:t>hemodynamics</a:t>
            </a:r>
            <a:endParaRPr lang="tr-TR" dirty="0"/>
          </a:p>
          <a:p>
            <a:r>
              <a:rPr lang="tr-TR" dirty="0" err="1"/>
              <a:t>Decerase</a:t>
            </a:r>
            <a:r>
              <a:rPr lang="tr-TR" dirty="0"/>
              <a:t> </a:t>
            </a:r>
            <a:r>
              <a:rPr lang="tr-TR" dirty="0" err="1"/>
              <a:t>glomerular</a:t>
            </a:r>
            <a:r>
              <a:rPr lang="tr-TR" dirty="0"/>
              <a:t> </a:t>
            </a:r>
            <a:r>
              <a:rPr lang="tr-TR" dirty="0" err="1"/>
              <a:t>efferent</a:t>
            </a:r>
            <a:r>
              <a:rPr lang="tr-TR" dirty="0"/>
              <a:t> </a:t>
            </a:r>
            <a:r>
              <a:rPr lang="tr-TR" dirty="0" err="1"/>
              <a:t>arteriolar</a:t>
            </a:r>
            <a:r>
              <a:rPr lang="tr-TR" dirty="0"/>
              <a:t> </a:t>
            </a:r>
            <a:r>
              <a:rPr lang="tr-TR" dirty="0" err="1"/>
              <a:t>resistance</a:t>
            </a:r>
            <a:r>
              <a:rPr lang="tr-TR" dirty="0"/>
              <a:t> </a:t>
            </a:r>
          </a:p>
          <a:p>
            <a:r>
              <a:rPr lang="tr-TR" dirty="0" err="1"/>
              <a:t>Decrease</a:t>
            </a:r>
            <a:r>
              <a:rPr lang="tr-TR" dirty="0"/>
              <a:t> </a:t>
            </a:r>
            <a:r>
              <a:rPr lang="tr-TR" dirty="0" err="1"/>
              <a:t>intraglomerular</a:t>
            </a:r>
            <a:r>
              <a:rPr lang="tr-TR" dirty="0"/>
              <a:t> </a:t>
            </a:r>
            <a:r>
              <a:rPr lang="tr-TR" dirty="0" err="1"/>
              <a:t>capillary</a:t>
            </a:r>
            <a:r>
              <a:rPr lang="tr-TR" dirty="0"/>
              <a:t> </a:t>
            </a:r>
            <a:r>
              <a:rPr lang="tr-TR" dirty="0" err="1"/>
              <a:t>pressure</a:t>
            </a:r>
            <a:endParaRPr lang="tr-T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ACE </a:t>
            </a:r>
            <a:r>
              <a:rPr lang="tr-TR" dirty="0" err="1"/>
              <a:t>inhibitors</a:t>
            </a:r>
            <a:endParaRPr lang="tr-TR" dirty="0"/>
          </a:p>
        </p:txBody>
      </p:sp>
      <p:sp>
        <p:nvSpPr>
          <p:cNvPr id="3" name="2 İçerik Yer Tutucusu"/>
          <p:cNvSpPr>
            <a:spLocks noGrp="1"/>
          </p:cNvSpPr>
          <p:nvPr>
            <p:ph idx="1"/>
          </p:nvPr>
        </p:nvSpPr>
        <p:spPr/>
        <p:txBody>
          <a:bodyPr>
            <a:normAutofit fontScale="85000" lnSpcReduction="20000"/>
          </a:bodyPr>
          <a:lstStyle/>
          <a:p>
            <a:r>
              <a:rPr lang="tr-TR" dirty="0" err="1"/>
              <a:t>Captopril</a:t>
            </a:r>
            <a:endParaRPr lang="tr-TR" dirty="0"/>
          </a:p>
          <a:p>
            <a:r>
              <a:rPr lang="tr-TR" dirty="0" err="1"/>
              <a:t>Enalapril</a:t>
            </a:r>
            <a:endParaRPr lang="tr-TR" dirty="0"/>
          </a:p>
          <a:p>
            <a:r>
              <a:rPr lang="tr-TR" dirty="0" err="1"/>
              <a:t>Lizinopril</a:t>
            </a:r>
            <a:endParaRPr lang="tr-TR" dirty="0"/>
          </a:p>
          <a:p>
            <a:r>
              <a:rPr lang="tr-TR" dirty="0" err="1"/>
              <a:t>Benzapril</a:t>
            </a:r>
            <a:endParaRPr lang="tr-TR" dirty="0"/>
          </a:p>
          <a:p>
            <a:r>
              <a:rPr lang="tr-TR" dirty="0" err="1"/>
              <a:t>Fosinopril</a:t>
            </a:r>
            <a:endParaRPr lang="tr-TR" dirty="0"/>
          </a:p>
          <a:p>
            <a:r>
              <a:rPr lang="tr-TR" dirty="0" err="1"/>
              <a:t>Perindopril</a:t>
            </a:r>
            <a:endParaRPr lang="tr-TR" dirty="0"/>
          </a:p>
          <a:p>
            <a:r>
              <a:rPr lang="tr-TR" dirty="0" err="1"/>
              <a:t>Quinapril</a:t>
            </a:r>
            <a:endParaRPr lang="tr-TR" dirty="0"/>
          </a:p>
          <a:p>
            <a:r>
              <a:rPr lang="tr-TR" dirty="0" err="1"/>
              <a:t>Ramipril</a:t>
            </a:r>
            <a:endParaRPr lang="tr-TR" dirty="0"/>
          </a:p>
          <a:p>
            <a:r>
              <a:rPr lang="tr-TR" dirty="0" err="1"/>
              <a:t>Trandolapril</a:t>
            </a:r>
            <a:endParaRPr lang="tr-TR" dirty="0"/>
          </a:p>
          <a:p>
            <a:r>
              <a:rPr lang="tr-TR" dirty="0" err="1"/>
              <a:t>Moexipril</a:t>
            </a:r>
            <a:endParaRPr lang="tr-T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xmlns="" id="{80EC9BA2-F6CC-E044-9191-B41FD1C13694}"/>
              </a:ext>
            </a:extLst>
          </p:cNvPr>
          <p:cNvPicPr>
            <a:picLocks noChangeAspect="1"/>
          </p:cNvPicPr>
          <p:nvPr/>
        </p:nvPicPr>
        <p:blipFill>
          <a:blip r:embed="rId2" cstate="print"/>
          <a:stretch>
            <a:fillRect/>
          </a:stretch>
        </p:blipFill>
        <p:spPr>
          <a:xfrm>
            <a:off x="0" y="222756"/>
            <a:ext cx="9144000" cy="6606194"/>
          </a:xfrm>
          <a:prstGeom prst="rect">
            <a:avLst/>
          </a:prstGeom>
        </p:spPr>
      </p:pic>
      <p:sp>
        <p:nvSpPr>
          <p:cNvPr id="3" name="2 Metin kutusu"/>
          <p:cNvSpPr txBox="1"/>
          <p:nvPr/>
        </p:nvSpPr>
        <p:spPr>
          <a:xfrm>
            <a:off x="2986993" y="6488668"/>
            <a:ext cx="6157007" cy="369332"/>
          </a:xfrm>
          <a:prstGeom prst="rect">
            <a:avLst/>
          </a:prstGeom>
          <a:noFill/>
        </p:spPr>
        <p:txBody>
          <a:bodyPr wrap="none" rtlCol="0">
            <a:spAutoFit/>
          </a:bodyPr>
          <a:lstStyle/>
          <a:p>
            <a:r>
              <a:rPr lang="tr-TR" dirty="0" err="1" smtClean="0"/>
              <a:t>Basic</a:t>
            </a:r>
            <a:r>
              <a:rPr lang="tr-TR" dirty="0" smtClean="0"/>
              <a:t> and Clinical  Pharmacology, </a:t>
            </a:r>
            <a:r>
              <a:rPr lang="tr-TR" dirty="0" err="1" smtClean="0"/>
              <a:t>Katzung</a:t>
            </a:r>
            <a:r>
              <a:rPr lang="tr-TR" dirty="0" smtClean="0"/>
              <a:t> &amp; </a:t>
            </a:r>
            <a:r>
              <a:rPr lang="tr-TR" dirty="0" err="1" smtClean="0"/>
              <a:t>Trevor</a:t>
            </a:r>
            <a:r>
              <a:rPr lang="tr-TR" dirty="0" smtClean="0"/>
              <a:t>, 13th </a:t>
            </a:r>
            <a:r>
              <a:rPr lang="tr-TR" dirty="0" err="1" smtClean="0"/>
              <a:t>edition</a:t>
            </a:r>
            <a:endParaRPr lang="tr-TR" dirty="0"/>
          </a:p>
        </p:txBody>
      </p:sp>
    </p:spTree>
    <p:extLst>
      <p:ext uri="{BB962C8B-B14F-4D97-AF65-F5344CB8AC3E}">
        <p14:creationId xmlns:p14="http://schemas.microsoft.com/office/powerpoint/2010/main" xmlns="" val="39900668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ACE </a:t>
            </a:r>
            <a:r>
              <a:rPr lang="tr-TR" dirty="0" err="1"/>
              <a:t>inhibitors</a:t>
            </a:r>
            <a:endParaRPr lang="tr-TR" dirty="0"/>
          </a:p>
        </p:txBody>
      </p:sp>
      <p:sp>
        <p:nvSpPr>
          <p:cNvPr id="3" name="2 İçerik Yer Tutucusu"/>
          <p:cNvSpPr>
            <a:spLocks noGrp="1"/>
          </p:cNvSpPr>
          <p:nvPr>
            <p:ph idx="1"/>
          </p:nvPr>
        </p:nvSpPr>
        <p:spPr/>
        <p:txBody>
          <a:bodyPr>
            <a:normAutofit fontScale="92500" lnSpcReduction="10000"/>
          </a:bodyPr>
          <a:lstStyle/>
          <a:p>
            <a:r>
              <a:rPr lang="tr-TR" dirty="0"/>
              <a:t>Severe </a:t>
            </a:r>
            <a:r>
              <a:rPr lang="tr-TR" dirty="0" err="1"/>
              <a:t>hypotension</a:t>
            </a:r>
            <a:r>
              <a:rPr lang="tr-TR" dirty="0"/>
              <a:t> ( in </a:t>
            </a:r>
            <a:r>
              <a:rPr lang="tr-TR" dirty="0" err="1"/>
              <a:t>hypovolemic</a:t>
            </a:r>
            <a:r>
              <a:rPr lang="tr-TR" dirty="0"/>
              <a:t> </a:t>
            </a:r>
            <a:r>
              <a:rPr lang="tr-TR" dirty="0" err="1"/>
              <a:t>patients</a:t>
            </a:r>
            <a:r>
              <a:rPr lang="tr-TR" dirty="0"/>
              <a:t> </a:t>
            </a:r>
            <a:r>
              <a:rPr lang="tr-TR" dirty="0" err="1"/>
              <a:t>due</a:t>
            </a:r>
            <a:r>
              <a:rPr lang="tr-TR" dirty="0"/>
              <a:t> </a:t>
            </a:r>
            <a:r>
              <a:rPr lang="tr-TR" dirty="0" err="1"/>
              <a:t>to</a:t>
            </a:r>
            <a:r>
              <a:rPr lang="tr-TR" dirty="0"/>
              <a:t> </a:t>
            </a:r>
            <a:r>
              <a:rPr lang="tr-TR" dirty="0" err="1"/>
              <a:t>use</a:t>
            </a:r>
            <a:r>
              <a:rPr lang="tr-TR" dirty="0"/>
              <a:t> of </a:t>
            </a:r>
            <a:r>
              <a:rPr lang="tr-TR" dirty="0" err="1"/>
              <a:t>diuretics</a:t>
            </a:r>
            <a:r>
              <a:rPr lang="tr-TR" dirty="0"/>
              <a:t>, salt </a:t>
            </a:r>
            <a:r>
              <a:rPr lang="tr-TR" dirty="0" err="1"/>
              <a:t>restriction</a:t>
            </a:r>
            <a:r>
              <a:rPr lang="tr-TR" dirty="0"/>
              <a:t> </a:t>
            </a:r>
            <a:r>
              <a:rPr lang="tr-TR" dirty="0" err="1"/>
              <a:t>or</a:t>
            </a:r>
            <a:r>
              <a:rPr lang="tr-TR" dirty="0"/>
              <a:t> GI </a:t>
            </a:r>
            <a:r>
              <a:rPr lang="tr-TR" dirty="0" err="1"/>
              <a:t>fluid</a:t>
            </a:r>
            <a:r>
              <a:rPr lang="tr-TR" dirty="0"/>
              <a:t> </a:t>
            </a:r>
            <a:r>
              <a:rPr lang="tr-TR" dirty="0" err="1"/>
              <a:t>loss</a:t>
            </a:r>
            <a:r>
              <a:rPr lang="tr-TR" dirty="0"/>
              <a:t>)</a:t>
            </a:r>
          </a:p>
          <a:p>
            <a:r>
              <a:rPr lang="tr-TR" dirty="0" err="1"/>
              <a:t>Acute</a:t>
            </a:r>
            <a:r>
              <a:rPr lang="tr-TR" dirty="0"/>
              <a:t> </a:t>
            </a:r>
            <a:r>
              <a:rPr lang="tr-TR" dirty="0" err="1"/>
              <a:t>renal</a:t>
            </a:r>
            <a:r>
              <a:rPr lang="tr-TR" dirty="0"/>
              <a:t> </a:t>
            </a:r>
            <a:r>
              <a:rPr lang="tr-TR" dirty="0" err="1"/>
              <a:t>failure</a:t>
            </a:r>
            <a:r>
              <a:rPr lang="tr-TR" dirty="0"/>
              <a:t> (in </a:t>
            </a:r>
            <a:r>
              <a:rPr lang="tr-TR" dirty="0" err="1"/>
              <a:t>patients</a:t>
            </a:r>
            <a:r>
              <a:rPr lang="tr-TR" dirty="0"/>
              <a:t> </a:t>
            </a:r>
            <a:r>
              <a:rPr lang="tr-TR" dirty="0" err="1"/>
              <a:t>with</a:t>
            </a:r>
            <a:r>
              <a:rPr lang="tr-TR" dirty="0"/>
              <a:t> </a:t>
            </a:r>
            <a:r>
              <a:rPr lang="tr-TR" dirty="0" err="1"/>
              <a:t>bilateral</a:t>
            </a:r>
            <a:r>
              <a:rPr lang="tr-TR" dirty="0"/>
              <a:t> </a:t>
            </a:r>
            <a:r>
              <a:rPr lang="tr-TR" dirty="0" err="1"/>
              <a:t>renal</a:t>
            </a:r>
            <a:r>
              <a:rPr lang="tr-TR" dirty="0"/>
              <a:t> </a:t>
            </a:r>
            <a:r>
              <a:rPr lang="tr-TR" dirty="0" err="1"/>
              <a:t>artery</a:t>
            </a:r>
            <a:r>
              <a:rPr lang="tr-TR" dirty="0"/>
              <a:t> </a:t>
            </a:r>
            <a:r>
              <a:rPr lang="tr-TR" dirty="0" err="1"/>
              <a:t>stenosis</a:t>
            </a:r>
            <a:r>
              <a:rPr lang="tr-TR" dirty="0"/>
              <a:t>)</a:t>
            </a:r>
          </a:p>
          <a:p>
            <a:r>
              <a:rPr lang="tr-TR" dirty="0" err="1"/>
              <a:t>Hyperkalemia</a:t>
            </a:r>
            <a:r>
              <a:rPr lang="tr-TR" dirty="0"/>
              <a:t> (</a:t>
            </a:r>
            <a:r>
              <a:rPr lang="tr-TR" dirty="0" err="1"/>
              <a:t>more</a:t>
            </a:r>
            <a:r>
              <a:rPr lang="tr-TR" dirty="0"/>
              <a:t> </a:t>
            </a:r>
            <a:r>
              <a:rPr lang="tr-TR" dirty="0" err="1"/>
              <a:t>frequently</a:t>
            </a:r>
            <a:r>
              <a:rPr lang="tr-TR" dirty="0"/>
              <a:t> in </a:t>
            </a:r>
            <a:r>
              <a:rPr lang="tr-TR" dirty="0" err="1"/>
              <a:t>patients</a:t>
            </a:r>
            <a:r>
              <a:rPr lang="tr-TR" dirty="0"/>
              <a:t> </a:t>
            </a:r>
            <a:r>
              <a:rPr lang="tr-TR" dirty="0" err="1"/>
              <a:t>with</a:t>
            </a:r>
            <a:r>
              <a:rPr lang="tr-TR" dirty="0"/>
              <a:t> </a:t>
            </a:r>
            <a:r>
              <a:rPr lang="tr-TR" dirty="0" err="1"/>
              <a:t>renal</a:t>
            </a:r>
            <a:r>
              <a:rPr lang="tr-TR" dirty="0"/>
              <a:t> </a:t>
            </a:r>
            <a:r>
              <a:rPr lang="tr-TR" dirty="0" err="1"/>
              <a:t>failure</a:t>
            </a:r>
            <a:r>
              <a:rPr lang="tr-TR" dirty="0"/>
              <a:t> </a:t>
            </a:r>
            <a:r>
              <a:rPr lang="tr-TR" dirty="0" err="1"/>
              <a:t>or</a:t>
            </a:r>
            <a:r>
              <a:rPr lang="tr-TR" dirty="0"/>
              <a:t> </a:t>
            </a:r>
            <a:r>
              <a:rPr lang="tr-TR" dirty="0" err="1"/>
              <a:t>diabetes</a:t>
            </a:r>
            <a:r>
              <a:rPr lang="tr-TR" dirty="0"/>
              <a:t>)</a:t>
            </a:r>
          </a:p>
          <a:p>
            <a:r>
              <a:rPr lang="tr-TR" dirty="0" err="1"/>
              <a:t>Dry</a:t>
            </a:r>
            <a:r>
              <a:rPr lang="tr-TR" dirty="0"/>
              <a:t> </a:t>
            </a:r>
            <a:r>
              <a:rPr lang="tr-TR" dirty="0" err="1"/>
              <a:t>cough</a:t>
            </a:r>
            <a:r>
              <a:rPr lang="tr-TR" dirty="0"/>
              <a:t> (</a:t>
            </a:r>
            <a:r>
              <a:rPr lang="tr-TR" dirty="0" err="1"/>
              <a:t>sometimes</a:t>
            </a:r>
            <a:r>
              <a:rPr lang="tr-TR" dirty="0"/>
              <a:t> </a:t>
            </a:r>
            <a:r>
              <a:rPr lang="tr-TR" dirty="0" err="1"/>
              <a:t>accompanied</a:t>
            </a:r>
            <a:r>
              <a:rPr lang="tr-TR" dirty="0"/>
              <a:t> </a:t>
            </a:r>
            <a:r>
              <a:rPr lang="tr-TR" dirty="0" err="1"/>
              <a:t>by</a:t>
            </a:r>
            <a:r>
              <a:rPr lang="tr-TR" dirty="0"/>
              <a:t> </a:t>
            </a:r>
            <a:r>
              <a:rPr lang="tr-TR" dirty="0" err="1"/>
              <a:t>wheezing</a:t>
            </a:r>
            <a:r>
              <a:rPr lang="tr-TR" dirty="0"/>
              <a:t>. </a:t>
            </a:r>
            <a:r>
              <a:rPr lang="tr-TR" dirty="0" err="1"/>
              <a:t>Bradykinin</a:t>
            </a:r>
            <a:r>
              <a:rPr lang="tr-TR" dirty="0"/>
              <a:t> and </a:t>
            </a:r>
            <a:r>
              <a:rPr lang="tr-TR" dirty="0" err="1"/>
              <a:t>substance</a:t>
            </a:r>
            <a:r>
              <a:rPr lang="tr-TR" dirty="0"/>
              <a:t> P)</a:t>
            </a:r>
          </a:p>
          <a:p>
            <a:r>
              <a:rPr lang="tr-TR" dirty="0" err="1"/>
              <a:t>Angioedema</a:t>
            </a:r>
            <a:r>
              <a:rPr lang="tr-TR" dirty="0"/>
              <a:t> (</a:t>
            </a:r>
            <a:r>
              <a:rPr lang="tr-TR" dirty="0" err="1"/>
              <a:t>bradykinin</a:t>
            </a:r>
            <a:r>
              <a:rPr lang="tr-TR" dirty="0"/>
              <a:t> and </a:t>
            </a:r>
            <a:r>
              <a:rPr lang="tr-TR" dirty="0" err="1"/>
              <a:t>substance</a:t>
            </a:r>
            <a:r>
              <a:rPr lang="tr-TR" dirty="0"/>
              <a:t> P)</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ACE </a:t>
            </a:r>
            <a:r>
              <a:rPr lang="tr-TR" dirty="0" err="1"/>
              <a:t>inhibitors</a:t>
            </a:r>
            <a:endParaRPr lang="tr-TR" dirty="0"/>
          </a:p>
        </p:txBody>
      </p:sp>
      <p:sp>
        <p:nvSpPr>
          <p:cNvPr id="3" name="2 İçerik Yer Tutucusu"/>
          <p:cNvSpPr>
            <a:spLocks noGrp="1"/>
          </p:cNvSpPr>
          <p:nvPr>
            <p:ph idx="1"/>
          </p:nvPr>
        </p:nvSpPr>
        <p:spPr/>
        <p:txBody>
          <a:bodyPr/>
          <a:lstStyle/>
          <a:p>
            <a:r>
              <a:rPr lang="tr-TR" dirty="0" err="1"/>
              <a:t>In</a:t>
            </a:r>
            <a:r>
              <a:rPr lang="tr-TR" dirty="0"/>
              <a:t> 2. and 3. </a:t>
            </a:r>
            <a:r>
              <a:rPr lang="tr-TR" dirty="0" err="1"/>
              <a:t>trimesters</a:t>
            </a:r>
            <a:r>
              <a:rPr lang="tr-TR" dirty="0"/>
              <a:t> </a:t>
            </a:r>
            <a:r>
              <a:rPr lang="tr-TR" sz="3600" dirty="0"/>
              <a:t>X</a:t>
            </a:r>
            <a:r>
              <a:rPr lang="tr-TR" dirty="0"/>
              <a:t> (</a:t>
            </a:r>
            <a:r>
              <a:rPr lang="tr-TR" dirty="0" err="1"/>
              <a:t>fetal</a:t>
            </a:r>
            <a:r>
              <a:rPr lang="tr-TR" dirty="0"/>
              <a:t> </a:t>
            </a:r>
            <a:r>
              <a:rPr lang="tr-TR" dirty="0" err="1"/>
              <a:t>hypotension</a:t>
            </a:r>
            <a:r>
              <a:rPr lang="tr-TR" dirty="0"/>
              <a:t>, </a:t>
            </a:r>
            <a:r>
              <a:rPr lang="tr-TR" dirty="0" err="1"/>
              <a:t>anuria</a:t>
            </a:r>
            <a:r>
              <a:rPr lang="tr-TR" dirty="0"/>
              <a:t>, </a:t>
            </a:r>
            <a:r>
              <a:rPr lang="tr-TR" dirty="0" err="1"/>
              <a:t>fetal</a:t>
            </a:r>
            <a:r>
              <a:rPr lang="tr-TR" dirty="0"/>
              <a:t> </a:t>
            </a:r>
            <a:r>
              <a:rPr lang="tr-TR" dirty="0" err="1"/>
              <a:t>malformation</a:t>
            </a:r>
            <a:r>
              <a:rPr lang="tr-TR" dirty="0"/>
              <a:t> …)</a:t>
            </a:r>
          </a:p>
          <a:p>
            <a:r>
              <a:rPr lang="tr-TR" dirty="0" err="1"/>
              <a:t>Teratogenic</a:t>
            </a:r>
            <a:r>
              <a:rPr lang="tr-TR" dirty="0"/>
              <a:t> risk in </a:t>
            </a:r>
            <a:r>
              <a:rPr lang="tr-TR" dirty="0" err="1"/>
              <a:t>first</a:t>
            </a:r>
            <a:r>
              <a:rPr lang="tr-TR" dirty="0"/>
              <a:t> </a:t>
            </a:r>
            <a:r>
              <a:rPr lang="tr-TR" dirty="0" err="1"/>
              <a:t>trimester</a:t>
            </a:r>
            <a:r>
              <a:rPr lang="tr-TR" dirty="0"/>
              <a:t>!</a:t>
            </a:r>
          </a:p>
          <a:p>
            <a:r>
              <a:rPr lang="tr-TR" dirty="0"/>
              <a:t>K+ </a:t>
            </a:r>
            <a:r>
              <a:rPr lang="tr-TR" dirty="0" err="1"/>
              <a:t>sparing</a:t>
            </a:r>
            <a:r>
              <a:rPr lang="tr-TR" dirty="0"/>
              <a:t> </a:t>
            </a:r>
            <a:r>
              <a:rPr lang="tr-TR" dirty="0" err="1"/>
              <a:t>diuretics</a:t>
            </a:r>
            <a:r>
              <a:rPr lang="tr-TR" dirty="0"/>
              <a:t> and K+ </a:t>
            </a:r>
            <a:r>
              <a:rPr lang="tr-TR" dirty="0" err="1"/>
              <a:t>supplement</a:t>
            </a:r>
            <a:r>
              <a:rPr lang="tr-TR" dirty="0"/>
              <a:t> </a:t>
            </a:r>
            <a:r>
              <a:rPr lang="tr-TR" sz="3600" dirty="0"/>
              <a:t>X</a:t>
            </a:r>
            <a:r>
              <a:rPr lang="tr-TR" dirty="0"/>
              <a:t> (</a:t>
            </a:r>
            <a:r>
              <a:rPr lang="tr-TR" dirty="0" err="1"/>
              <a:t>hyperkalemia</a:t>
            </a:r>
            <a:r>
              <a:rPr lang="tr-TR" dirty="0"/>
              <a:t>!)</a:t>
            </a:r>
          </a:p>
          <a:p>
            <a:r>
              <a:rPr lang="tr-TR" dirty="0" err="1"/>
              <a:t>NSAIs</a:t>
            </a:r>
            <a:r>
              <a:rPr lang="tr-TR" dirty="0"/>
              <a:t> </a:t>
            </a:r>
            <a:r>
              <a:rPr lang="tr-TR" dirty="0" err="1"/>
              <a:t>may</a:t>
            </a:r>
            <a:r>
              <a:rPr lang="tr-TR" dirty="0"/>
              <a:t> </a:t>
            </a:r>
            <a:r>
              <a:rPr lang="tr-TR" dirty="0" err="1"/>
              <a:t>impair</a:t>
            </a:r>
            <a:r>
              <a:rPr lang="tr-TR" dirty="0"/>
              <a:t> </a:t>
            </a:r>
            <a:r>
              <a:rPr lang="tr-TR" dirty="0" err="1"/>
              <a:t>the</a:t>
            </a:r>
            <a:r>
              <a:rPr lang="tr-TR" dirty="0"/>
              <a:t> </a:t>
            </a:r>
            <a:r>
              <a:rPr lang="tr-TR" dirty="0" err="1"/>
              <a:t>efficacy</a:t>
            </a:r>
            <a:r>
              <a:rPr lang="tr-TR" dirty="0"/>
              <a:t> of ACE </a:t>
            </a:r>
            <a:r>
              <a:rPr lang="tr-TR" dirty="0" err="1"/>
              <a:t>inhibitors</a:t>
            </a:r>
            <a:r>
              <a:rPr lang="tr-TR" dirty="0"/>
              <a:t> (PG/</a:t>
            </a:r>
            <a:r>
              <a:rPr lang="tr-TR" dirty="0" err="1"/>
              <a:t>bradikinin</a:t>
            </a:r>
            <a:r>
              <a:rPr lang="tr-TR" dirty="0"/>
              <a:t> </a:t>
            </a:r>
            <a:r>
              <a:rPr lang="tr-TR" dirty="0" err="1"/>
              <a:t>mediated</a:t>
            </a:r>
            <a:r>
              <a:rPr lang="tr-TR" dirty="0"/>
              <a:t> </a:t>
            </a:r>
            <a:r>
              <a:rPr lang="tr-TR" dirty="0" err="1"/>
              <a:t>vasodilatation</a:t>
            </a:r>
            <a:r>
              <a:rPr lang="tr-TR" dirty="0"/>
              <a:t> !)</a:t>
            </a:r>
          </a:p>
          <a:p>
            <a:endParaRPr lang="tr-TR"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xmlns="" id="{0CF95F12-303F-8A4D-A4BA-FA34765983FB}"/>
              </a:ext>
            </a:extLst>
          </p:cNvPr>
          <p:cNvPicPr>
            <a:picLocks noChangeAspect="1"/>
          </p:cNvPicPr>
          <p:nvPr/>
        </p:nvPicPr>
        <p:blipFill>
          <a:blip r:embed="rId2" cstate="print"/>
          <a:stretch>
            <a:fillRect/>
          </a:stretch>
        </p:blipFill>
        <p:spPr>
          <a:xfrm>
            <a:off x="539552" y="0"/>
            <a:ext cx="3201061" cy="6858000"/>
          </a:xfrm>
          <a:prstGeom prst="rect">
            <a:avLst/>
          </a:prstGeom>
        </p:spPr>
      </p:pic>
      <p:sp>
        <p:nvSpPr>
          <p:cNvPr id="4" name="3 Metin kutusu"/>
          <p:cNvSpPr txBox="1"/>
          <p:nvPr/>
        </p:nvSpPr>
        <p:spPr>
          <a:xfrm>
            <a:off x="3165697" y="6488668"/>
            <a:ext cx="5978303" cy="369332"/>
          </a:xfrm>
          <a:prstGeom prst="rect">
            <a:avLst/>
          </a:prstGeom>
          <a:noFill/>
        </p:spPr>
        <p:txBody>
          <a:bodyPr wrap="none" rtlCol="0">
            <a:spAutoFit/>
          </a:bodyPr>
          <a:lstStyle/>
          <a:p>
            <a:r>
              <a:rPr lang="tr-TR" dirty="0" err="1" smtClean="0"/>
              <a:t>Lippincott</a:t>
            </a:r>
            <a:r>
              <a:rPr lang="tr-TR" dirty="0" smtClean="0"/>
              <a:t> </a:t>
            </a:r>
            <a:r>
              <a:rPr lang="tr-TR" dirty="0" err="1" smtClean="0"/>
              <a:t>Illustrated</a:t>
            </a:r>
            <a:r>
              <a:rPr lang="tr-TR" dirty="0" smtClean="0"/>
              <a:t> </a:t>
            </a:r>
            <a:r>
              <a:rPr lang="tr-TR" dirty="0" err="1" smtClean="0"/>
              <a:t>reviews</a:t>
            </a:r>
            <a:r>
              <a:rPr lang="tr-TR" dirty="0" smtClean="0"/>
              <a:t> Pharmacology, 6th </a:t>
            </a:r>
            <a:r>
              <a:rPr lang="tr-TR" dirty="0" err="1" smtClean="0"/>
              <a:t>edition</a:t>
            </a:r>
            <a:r>
              <a:rPr lang="tr-TR" dirty="0" smtClean="0"/>
              <a:t>, 2015</a:t>
            </a:r>
            <a:endParaRPr lang="tr-TR" dirty="0"/>
          </a:p>
        </p:txBody>
      </p:sp>
    </p:spTree>
    <p:extLst>
      <p:ext uri="{BB962C8B-B14F-4D97-AF65-F5344CB8AC3E}">
        <p14:creationId xmlns:p14="http://schemas.microsoft.com/office/powerpoint/2010/main" xmlns="" val="3643291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4932040" y="260648"/>
            <a:ext cx="3816424" cy="1754326"/>
          </a:xfrm>
          <a:prstGeom prst="rect">
            <a:avLst/>
          </a:prstGeom>
        </p:spPr>
        <p:txBody>
          <a:bodyPr wrap="square">
            <a:spAutoFit/>
          </a:bodyPr>
          <a:lstStyle/>
          <a:p>
            <a:pPr>
              <a:buNone/>
            </a:pPr>
            <a:r>
              <a:rPr lang="tr-TR" dirty="0">
                <a:latin typeface="Calibri" pitchFamily="34" charset="0"/>
                <a:cs typeface="Calibri" pitchFamily="34" charset="0"/>
              </a:rPr>
              <a:t>P </a:t>
            </a:r>
            <a:r>
              <a:rPr lang="tr-TR" dirty="0" err="1">
                <a:latin typeface="Calibri" pitchFamily="34" charset="0"/>
                <a:cs typeface="Calibri" pitchFamily="34" charset="0"/>
              </a:rPr>
              <a:t>wave</a:t>
            </a:r>
            <a:r>
              <a:rPr lang="tr-TR" dirty="0">
                <a:latin typeface="Calibri" pitchFamily="34" charset="0"/>
                <a:cs typeface="Calibri" pitchFamily="34" charset="0"/>
              </a:rPr>
              <a:t>,  </a:t>
            </a:r>
            <a:r>
              <a:rPr lang="tr-TR" dirty="0" err="1">
                <a:latin typeface="Calibri" pitchFamily="34" charset="0"/>
                <a:cs typeface="Calibri" pitchFamily="34" charset="0"/>
              </a:rPr>
              <a:t>atrial</a:t>
            </a:r>
            <a:r>
              <a:rPr lang="tr-TR" dirty="0">
                <a:latin typeface="Calibri" pitchFamily="34" charset="0"/>
                <a:cs typeface="Calibri" pitchFamily="34" charset="0"/>
              </a:rPr>
              <a:t> </a:t>
            </a:r>
            <a:r>
              <a:rPr lang="tr-TR" dirty="0" err="1">
                <a:latin typeface="Calibri" pitchFamily="34" charset="0"/>
                <a:cs typeface="Calibri" pitchFamily="34" charset="0"/>
              </a:rPr>
              <a:t>depolarisation</a:t>
            </a:r>
            <a:endParaRPr lang="tr-TR" dirty="0">
              <a:latin typeface="Calibri" pitchFamily="34" charset="0"/>
              <a:cs typeface="Calibri" pitchFamily="34" charset="0"/>
            </a:endParaRPr>
          </a:p>
          <a:p>
            <a:pPr>
              <a:buNone/>
            </a:pPr>
            <a:endParaRPr lang="tr-TR" dirty="0">
              <a:latin typeface="Calibri" pitchFamily="34" charset="0"/>
              <a:cs typeface="Calibri" pitchFamily="34" charset="0"/>
            </a:endParaRPr>
          </a:p>
          <a:p>
            <a:pPr>
              <a:buNone/>
            </a:pPr>
            <a:r>
              <a:rPr lang="tr-TR" dirty="0">
                <a:latin typeface="Calibri" pitchFamily="34" charset="0"/>
                <a:cs typeface="Calibri" pitchFamily="34" charset="0"/>
              </a:rPr>
              <a:t>QRS </a:t>
            </a:r>
            <a:r>
              <a:rPr lang="tr-TR" dirty="0" err="1">
                <a:latin typeface="Calibri" pitchFamily="34" charset="0"/>
                <a:cs typeface="Calibri" pitchFamily="34" charset="0"/>
              </a:rPr>
              <a:t>complex</a:t>
            </a:r>
            <a:r>
              <a:rPr lang="tr-TR" dirty="0">
                <a:latin typeface="Calibri" pitchFamily="34" charset="0"/>
                <a:cs typeface="Calibri" pitchFamily="34" charset="0"/>
              </a:rPr>
              <a:t>, </a:t>
            </a:r>
            <a:r>
              <a:rPr lang="tr-TR" dirty="0" err="1">
                <a:latin typeface="Calibri" pitchFamily="34" charset="0"/>
                <a:cs typeface="Calibri" pitchFamily="34" charset="0"/>
              </a:rPr>
              <a:t>atrial</a:t>
            </a:r>
            <a:r>
              <a:rPr lang="tr-TR" dirty="0">
                <a:latin typeface="Calibri" pitchFamily="34" charset="0"/>
                <a:cs typeface="Calibri" pitchFamily="34" charset="0"/>
              </a:rPr>
              <a:t> </a:t>
            </a:r>
            <a:r>
              <a:rPr lang="tr-TR" dirty="0" err="1">
                <a:latin typeface="Calibri" pitchFamily="34" charset="0"/>
                <a:cs typeface="Calibri" pitchFamily="34" charset="0"/>
              </a:rPr>
              <a:t>repolarization</a:t>
            </a:r>
            <a:r>
              <a:rPr lang="tr-TR" dirty="0">
                <a:latin typeface="Calibri" pitchFamily="34" charset="0"/>
                <a:cs typeface="Calibri" pitchFamily="34" charset="0"/>
              </a:rPr>
              <a:t>, </a:t>
            </a:r>
            <a:r>
              <a:rPr lang="tr-TR" dirty="0" err="1">
                <a:latin typeface="Calibri" pitchFamily="34" charset="0"/>
                <a:cs typeface="Calibri" pitchFamily="34" charset="0"/>
              </a:rPr>
              <a:t>ventricular</a:t>
            </a:r>
            <a:r>
              <a:rPr lang="tr-TR" dirty="0">
                <a:latin typeface="Calibri" pitchFamily="34" charset="0"/>
                <a:cs typeface="Calibri" pitchFamily="34" charset="0"/>
              </a:rPr>
              <a:t> </a:t>
            </a:r>
            <a:r>
              <a:rPr lang="tr-TR" dirty="0" err="1">
                <a:latin typeface="Calibri" pitchFamily="34" charset="0"/>
                <a:cs typeface="Calibri" pitchFamily="34" charset="0"/>
              </a:rPr>
              <a:t>depolarization</a:t>
            </a:r>
            <a:endParaRPr lang="tr-TR" dirty="0">
              <a:latin typeface="Calibri" pitchFamily="34" charset="0"/>
              <a:cs typeface="Calibri" pitchFamily="34" charset="0"/>
            </a:endParaRPr>
          </a:p>
          <a:p>
            <a:pPr>
              <a:buNone/>
            </a:pPr>
            <a:endParaRPr lang="tr-TR" dirty="0">
              <a:latin typeface="Calibri" pitchFamily="34" charset="0"/>
              <a:cs typeface="Calibri" pitchFamily="34" charset="0"/>
            </a:endParaRPr>
          </a:p>
          <a:p>
            <a:pPr>
              <a:buNone/>
            </a:pPr>
            <a:r>
              <a:rPr lang="tr-TR" dirty="0">
                <a:latin typeface="Calibri" pitchFamily="34" charset="0"/>
                <a:cs typeface="Calibri" pitchFamily="34" charset="0"/>
              </a:rPr>
              <a:t>T </a:t>
            </a:r>
            <a:r>
              <a:rPr lang="tr-TR" dirty="0" err="1">
                <a:latin typeface="Calibri" pitchFamily="34" charset="0"/>
                <a:cs typeface="Calibri" pitchFamily="34" charset="0"/>
              </a:rPr>
              <a:t>wave</a:t>
            </a:r>
            <a:r>
              <a:rPr lang="tr-TR" dirty="0">
                <a:latin typeface="Calibri" pitchFamily="34" charset="0"/>
                <a:cs typeface="Calibri" pitchFamily="34" charset="0"/>
              </a:rPr>
              <a:t>, </a:t>
            </a:r>
            <a:r>
              <a:rPr lang="tr-TR" dirty="0" err="1">
                <a:latin typeface="Calibri" pitchFamily="34" charset="0"/>
                <a:cs typeface="Calibri" pitchFamily="34" charset="0"/>
              </a:rPr>
              <a:t>ventricular</a:t>
            </a:r>
            <a:r>
              <a:rPr lang="tr-TR" dirty="0">
                <a:latin typeface="Calibri" pitchFamily="34" charset="0"/>
                <a:cs typeface="Calibri" pitchFamily="34" charset="0"/>
              </a:rPr>
              <a:t> </a:t>
            </a:r>
            <a:r>
              <a:rPr lang="tr-TR" dirty="0" err="1">
                <a:latin typeface="Calibri" pitchFamily="34" charset="0"/>
                <a:cs typeface="Calibri" pitchFamily="34" charset="0"/>
              </a:rPr>
              <a:t>repolarisation</a:t>
            </a:r>
            <a:endParaRPr lang="tr-TR" dirty="0">
              <a:latin typeface="Calibri" pitchFamily="34" charset="0"/>
              <a:cs typeface="Calibri" pitchFamily="34" charset="0"/>
            </a:endParaRPr>
          </a:p>
        </p:txBody>
      </p:sp>
      <p:sp>
        <p:nvSpPr>
          <p:cNvPr id="82948" name="AutoShape 4" descr="cardiac ECG ile ilgili gÃ¶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82950" name="AutoShape 6" descr="cardiac ECG ile ilgili gÃ¶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59746" name="AutoShape 2" descr="Electrocardiography - Wikiped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59748" name="Picture 4" descr="SinusRhythmLabels.svg"/>
          <p:cNvPicPr>
            <a:picLocks noChangeAspect="1" noChangeArrowheads="1"/>
          </p:cNvPicPr>
          <p:nvPr/>
        </p:nvPicPr>
        <p:blipFill>
          <a:blip r:embed="rId2" cstate="print"/>
          <a:srcRect/>
          <a:stretch>
            <a:fillRect/>
          </a:stretch>
        </p:blipFill>
        <p:spPr bwMode="auto">
          <a:xfrm>
            <a:off x="539551" y="836712"/>
            <a:ext cx="4456147" cy="4392488"/>
          </a:xfrm>
          <a:prstGeom prst="rect">
            <a:avLst/>
          </a:prstGeom>
          <a:noFill/>
        </p:spPr>
      </p:pic>
      <p:sp>
        <p:nvSpPr>
          <p:cNvPr id="8" name="7 Dikdörtgen"/>
          <p:cNvSpPr/>
          <p:nvPr/>
        </p:nvSpPr>
        <p:spPr>
          <a:xfrm>
            <a:off x="3995936" y="5805264"/>
            <a:ext cx="4572000" cy="646331"/>
          </a:xfrm>
          <a:prstGeom prst="rect">
            <a:avLst/>
          </a:prstGeom>
        </p:spPr>
        <p:txBody>
          <a:bodyPr>
            <a:spAutoFit/>
          </a:bodyPr>
          <a:lstStyle/>
          <a:p>
            <a:r>
              <a:rPr lang="tr-TR" dirty="0" smtClean="0"/>
              <a:t>https://en.wikipedia.org/wiki/Electrocardiography</a:t>
            </a:r>
            <a:endParaRPr lang="tr-T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1-2"/>
          <p:cNvPicPr>
            <a:picLocks noChangeAspect="1" noChangeArrowheads="1"/>
          </p:cNvPicPr>
          <p:nvPr/>
        </p:nvPicPr>
        <p:blipFill>
          <a:blip r:embed="rId2" cstate="print"/>
          <a:srcRect/>
          <a:stretch>
            <a:fillRect/>
          </a:stretch>
        </p:blipFill>
        <p:spPr bwMode="auto">
          <a:xfrm>
            <a:off x="611560" y="404664"/>
            <a:ext cx="7848600" cy="5410200"/>
          </a:xfrm>
          <a:prstGeom prst="rect">
            <a:avLst/>
          </a:prstGeom>
          <a:noFill/>
          <a:ln w="9525">
            <a:noFill/>
            <a:miter lim="800000"/>
            <a:headEnd/>
            <a:tailEnd/>
          </a:ln>
        </p:spPr>
      </p:pic>
      <p:sp>
        <p:nvSpPr>
          <p:cNvPr id="3" name="2 Dikdörtgen"/>
          <p:cNvSpPr/>
          <p:nvPr/>
        </p:nvSpPr>
        <p:spPr>
          <a:xfrm>
            <a:off x="3995936" y="6211669"/>
            <a:ext cx="4572000" cy="646331"/>
          </a:xfrm>
          <a:prstGeom prst="rect">
            <a:avLst/>
          </a:prstGeom>
        </p:spPr>
        <p:txBody>
          <a:bodyPr>
            <a:spAutoFit/>
          </a:bodyPr>
          <a:lstStyle/>
          <a:p>
            <a:r>
              <a:rPr lang="tr-TR" dirty="0" smtClean="0"/>
              <a:t>https://www.zuniv.net/physiology/book/chapter11.html</a:t>
            </a:r>
            <a:endParaRPr lang="tr-T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67544" y="476672"/>
            <a:ext cx="3888432" cy="3124944"/>
          </a:xfrm>
        </p:spPr>
        <p:txBody>
          <a:bodyPr>
            <a:normAutofit fontScale="70000" lnSpcReduction="20000"/>
          </a:bodyPr>
          <a:lstStyle/>
          <a:p>
            <a:pPr>
              <a:buNone/>
            </a:pPr>
            <a:r>
              <a:rPr lang="tr-TR" dirty="0" err="1">
                <a:solidFill>
                  <a:srgbClr val="FF6699"/>
                </a:solidFill>
                <a:latin typeface="Calibri" pitchFamily="34" charset="0"/>
                <a:cs typeface="Calibri" pitchFamily="34" charset="0"/>
              </a:rPr>
              <a:t>Cardiac</a:t>
            </a:r>
            <a:r>
              <a:rPr lang="tr-TR" dirty="0">
                <a:solidFill>
                  <a:srgbClr val="FF6699"/>
                </a:solidFill>
                <a:latin typeface="Calibri" pitchFamily="34" charset="0"/>
                <a:cs typeface="Calibri" pitchFamily="34" charset="0"/>
              </a:rPr>
              <a:t> </a:t>
            </a:r>
            <a:r>
              <a:rPr lang="tr-TR" dirty="0" err="1">
                <a:solidFill>
                  <a:srgbClr val="FF6699"/>
                </a:solidFill>
                <a:latin typeface="Calibri" pitchFamily="34" charset="0"/>
                <a:cs typeface="Calibri" pitchFamily="34" charset="0"/>
              </a:rPr>
              <a:t>contraction</a:t>
            </a:r>
            <a:r>
              <a:rPr lang="tr-TR" dirty="0">
                <a:solidFill>
                  <a:srgbClr val="FF6699"/>
                </a:solidFill>
                <a:latin typeface="Calibri" pitchFamily="34" charset="0"/>
                <a:cs typeface="Calibri" pitchFamily="34" charset="0"/>
              </a:rPr>
              <a:t>:</a:t>
            </a:r>
          </a:p>
          <a:p>
            <a:pPr>
              <a:buNone/>
            </a:pPr>
            <a:endParaRPr lang="tr-TR" dirty="0">
              <a:latin typeface="Calibri" pitchFamily="34" charset="0"/>
              <a:cs typeface="Calibri" pitchFamily="34" charset="0"/>
            </a:endParaRPr>
          </a:p>
          <a:p>
            <a:pPr>
              <a:buNone/>
            </a:pPr>
            <a:r>
              <a:rPr lang="tr-TR" dirty="0" err="1">
                <a:latin typeface="Calibri" pitchFamily="34" charset="0"/>
                <a:cs typeface="Calibri" pitchFamily="34" charset="0"/>
              </a:rPr>
              <a:t>Ca</a:t>
            </a:r>
            <a:r>
              <a:rPr lang="tr-TR" dirty="0">
                <a:latin typeface="Calibri" pitchFamily="34" charset="0"/>
                <a:cs typeface="Calibri" pitchFamily="34" charset="0"/>
              </a:rPr>
              <a:t>++ </a:t>
            </a:r>
            <a:r>
              <a:rPr lang="tr-TR" dirty="0" err="1">
                <a:latin typeface="Calibri" pitchFamily="34" charset="0"/>
                <a:cs typeface="Calibri" pitchFamily="34" charset="0"/>
              </a:rPr>
              <a:t>increase</a:t>
            </a:r>
            <a:r>
              <a:rPr lang="tr-TR" dirty="0">
                <a:latin typeface="Calibri" pitchFamily="34" charset="0"/>
                <a:cs typeface="Calibri" pitchFamily="34" charset="0"/>
              </a:rPr>
              <a:t> in </a:t>
            </a:r>
            <a:r>
              <a:rPr lang="tr-TR" dirty="0" err="1">
                <a:latin typeface="Calibri" pitchFamily="34" charset="0"/>
                <a:cs typeface="Calibri" pitchFamily="34" charset="0"/>
              </a:rPr>
              <a:t>cytasole</a:t>
            </a:r>
            <a:endParaRPr lang="tr-TR" dirty="0">
              <a:latin typeface="Calibri" pitchFamily="34" charset="0"/>
              <a:cs typeface="Calibri" pitchFamily="34" charset="0"/>
            </a:endParaRPr>
          </a:p>
          <a:p>
            <a:pPr>
              <a:buNone/>
            </a:pPr>
            <a:endParaRPr lang="tr-TR" dirty="0">
              <a:latin typeface="Calibri" pitchFamily="34" charset="0"/>
              <a:cs typeface="Calibri" pitchFamily="34" charset="0"/>
            </a:endParaRPr>
          </a:p>
          <a:p>
            <a:pPr>
              <a:buNone/>
            </a:pPr>
            <a:r>
              <a:rPr lang="tr-TR" dirty="0" err="1">
                <a:latin typeface="Calibri" pitchFamily="34" charset="0"/>
                <a:cs typeface="Calibri" pitchFamily="34" charset="0"/>
              </a:rPr>
              <a:t>Ca</a:t>
            </a:r>
            <a:r>
              <a:rPr lang="tr-TR" dirty="0">
                <a:latin typeface="Calibri" pitchFamily="34" charset="0"/>
                <a:cs typeface="Calibri" pitchFamily="34" charset="0"/>
              </a:rPr>
              <a:t>++ </a:t>
            </a:r>
            <a:r>
              <a:rPr lang="tr-TR" dirty="0" err="1">
                <a:latin typeface="Calibri" pitchFamily="34" charset="0"/>
                <a:cs typeface="Calibri" pitchFamily="34" charset="0"/>
              </a:rPr>
              <a:t>binds</a:t>
            </a:r>
            <a:r>
              <a:rPr lang="tr-TR" dirty="0">
                <a:latin typeface="Calibri" pitchFamily="34" charset="0"/>
                <a:cs typeface="Calibri" pitchFamily="34" charset="0"/>
              </a:rPr>
              <a:t> </a:t>
            </a:r>
            <a:r>
              <a:rPr lang="tr-TR" dirty="0" err="1">
                <a:latin typeface="Calibri" pitchFamily="34" charset="0"/>
                <a:cs typeface="Calibri" pitchFamily="34" charset="0"/>
              </a:rPr>
              <a:t>to</a:t>
            </a:r>
            <a:r>
              <a:rPr lang="tr-TR" dirty="0">
                <a:latin typeface="Calibri" pitchFamily="34" charset="0"/>
                <a:cs typeface="Calibri" pitchFamily="34" charset="0"/>
              </a:rPr>
              <a:t> </a:t>
            </a:r>
            <a:r>
              <a:rPr lang="tr-TR" dirty="0" err="1">
                <a:latin typeface="Calibri" pitchFamily="34" charset="0"/>
                <a:cs typeface="Calibri" pitchFamily="34" charset="0"/>
              </a:rPr>
              <a:t>troponin</a:t>
            </a:r>
            <a:endParaRPr lang="tr-TR" dirty="0">
              <a:latin typeface="Calibri" pitchFamily="34" charset="0"/>
              <a:cs typeface="Calibri" pitchFamily="34" charset="0"/>
            </a:endParaRPr>
          </a:p>
          <a:p>
            <a:pPr>
              <a:buNone/>
            </a:pPr>
            <a:endParaRPr lang="tr-TR" dirty="0">
              <a:latin typeface="Calibri" pitchFamily="34" charset="0"/>
              <a:cs typeface="Calibri" pitchFamily="34" charset="0"/>
            </a:endParaRPr>
          </a:p>
          <a:p>
            <a:pPr marL="0" indent="0">
              <a:buNone/>
            </a:pPr>
            <a:r>
              <a:rPr lang="tr-TR" dirty="0" err="1">
                <a:latin typeface="Calibri" pitchFamily="34" charset="0"/>
                <a:cs typeface="Calibri" pitchFamily="34" charset="0"/>
              </a:rPr>
              <a:t>Troponin</a:t>
            </a:r>
            <a:r>
              <a:rPr lang="tr-TR" dirty="0">
                <a:latin typeface="Calibri" pitchFamily="34" charset="0"/>
                <a:cs typeface="Calibri" pitchFamily="34" charset="0"/>
              </a:rPr>
              <a:t> </a:t>
            </a:r>
            <a:r>
              <a:rPr lang="tr-TR" dirty="0" err="1">
                <a:latin typeface="Calibri" pitchFamily="34" charset="0"/>
                <a:cs typeface="Calibri" pitchFamily="34" charset="0"/>
              </a:rPr>
              <a:t>enables</a:t>
            </a:r>
            <a:r>
              <a:rPr lang="tr-TR" dirty="0">
                <a:latin typeface="Calibri" pitchFamily="34" charset="0"/>
                <a:cs typeface="Calibri" pitchFamily="34" charset="0"/>
              </a:rPr>
              <a:t> </a:t>
            </a:r>
            <a:r>
              <a:rPr lang="tr-TR" dirty="0" err="1">
                <a:latin typeface="Calibri" pitchFamily="34" charset="0"/>
                <a:cs typeface="Calibri" pitchFamily="34" charset="0"/>
              </a:rPr>
              <a:t>cross</a:t>
            </a:r>
            <a:r>
              <a:rPr lang="tr-TR" dirty="0">
                <a:latin typeface="Calibri" pitchFamily="34" charset="0"/>
                <a:cs typeface="Calibri" pitchFamily="34" charset="0"/>
              </a:rPr>
              <a:t> </a:t>
            </a:r>
            <a:r>
              <a:rPr lang="tr-TR" dirty="0" err="1">
                <a:latin typeface="Calibri" pitchFamily="34" charset="0"/>
                <a:cs typeface="Calibri" pitchFamily="34" charset="0"/>
              </a:rPr>
              <a:t>bridge</a:t>
            </a:r>
            <a:r>
              <a:rPr lang="tr-TR" dirty="0">
                <a:latin typeface="Calibri" pitchFamily="34" charset="0"/>
                <a:cs typeface="Calibri" pitchFamily="34" charset="0"/>
              </a:rPr>
              <a:t> </a:t>
            </a:r>
            <a:r>
              <a:rPr lang="tr-TR" dirty="0" err="1">
                <a:latin typeface="Calibri" pitchFamily="34" charset="0"/>
                <a:cs typeface="Calibri" pitchFamily="34" charset="0"/>
              </a:rPr>
              <a:t>between</a:t>
            </a:r>
            <a:r>
              <a:rPr lang="tr-TR" dirty="0">
                <a:latin typeface="Calibri" pitchFamily="34" charset="0"/>
                <a:cs typeface="Calibri" pitchFamily="34" charset="0"/>
              </a:rPr>
              <a:t> </a:t>
            </a:r>
            <a:r>
              <a:rPr lang="tr-TR" dirty="0" err="1">
                <a:latin typeface="Calibri" pitchFamily="34" charset="0"/>
                <a:cs typeface="Calibri" pitchFamily="34" charset="0"/>
              </a:rPr>
              <a:t>actin</a:t>
            </a:r>
            <a:r>
              <a:rPr lang="tr-TR" dirty="0">
                <a:latin typeface="Calibri" pitchFamily="34" charset="0"/>
                <a:cs typeface="Calibri" pitchFamily="34" charset="0"/>
              </a:rPr>
              <a:t> and </a:t>
            </a:r>
            <a:r>
              <a:rPr lang="tr-TR" dirty="0" err="1">
                <a:latin typeface="Calibri" pitchFamily="34" charset="0"/>
                <a:cs typeface="Calibri" pitchFamily="34" charset="0"/>
              </a:rPr>
              <a:t>myosin</a:t>
            </a:r>
            <a:endParaRPr lang="tr-TR" dirty="0">
              <a:latin typeface="Calibri" pitchFamily="34" charset="0"/>
              <a:cs typeface="Calibri" pitchFamily="34" charset="0"/>
            </a:endParaRPr>
          </a:p>
          <a:p>
            <a:endParaRPr lang="tr-TR" dirty="0"/>
          </a:p>
        </p:txBody>
      </p:sp>
      <p:pic>
        <p:nvPicPr>
          <p:cNvPr id="5" name="Picture 4" descr="cardiac myocyte"/>
          <p:cNvPicPr>
            <a:picLocks noChangeAspect="1" noChangeArrowheads="1"/>
          </p:cNvPicPr>
          <p:nvPr/>
        </p:nvPicPr>
        <p:blipFill>
          <a:blip r:embed="rId2" cstate="print"/>
          <a:srcRect/>
          <a:stretch>
            <a:fillRect/>
          </a:stretch>
        </p:blipFill>
        <p:spPr bwMode="auto">
          <a:xfrm>
            <a:off x="251520" y="4005064"/>
            <a:ext cx="2628956" cy="2568865"/>
          </a:xfrm>
          <a:prstGeom prst="rect">
            <a:avLst/>
          </a:prstGeom>
          <a:noFill/>
        </p:spPr>
      </p:pic>
      <p:pic>
        <p:nvPicPr>
          <p:cNvPr id="6" name="Picture 6" descr="cardiac myofilaments"/>
          <p:cNvPicPr>
            <a:picLocks noChangeAspect="1" noChangeArrowheads="1"/>
          </p:cNvPicPr>
          <p:nvPr/>
        </p:nvPicPr>
        <p:blipFill>
          <a:blip r:embed="rId3" cstate="print"/>
          <a:srcRect/>
          <a:stretch>
            <a:fillRect/>
          </a:stretch>
        </p:blipFill>
        <p:spPr bwMode="auto">
          <a:xfrm>
            <a:off x="5580112" y="332656"/>
            <a:ext cx="3238651" cy="3025826"/>
          </a:xfrm>
          <a:prstGeom prst="rect">
            <a:avLst/>
          </a:prstGeom>
          <a:noFill/>
        </p:spPr>
      </p:pic>
      <p:pic>
        <p:nvPicPr>
          <p:cNvPr id="7" name="Picture 8" descr="sliding filament theory of contraction"/>
          <p:cNvPicPr>
            <a:picLocks noChangeAspect="1" noChangeArrowheads="1" noCrop="1"/>
          </p:cNvPicPr>
          <p:nvPr/>
        </p:nvPicPr>
        <p:blipFill>
          <a:blip r:embed="rId4" cstate="print"/>
          <a:srcRect/>
          <a:stretch>
            <a:fillRect/>
          </a:stretch>
        </p:blipFill>
        <p:spPr bwMode="auto">
          <a:xfrm>
            <a:off x="3059832" y="5157192"/>
            <a:ext cx="5871616" cy="1428760"/>
          </a:xfrm>
          <a:prstGeom prst="rect">
            <a:avLst/>
          </a:prstGeom>
          <a:noFill/>
        </p:spPr>
      </p:pic>
    </p:spTree>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2710</TotalTime>
  <Words>1375</Words>
  <Application>Microsoft Office PowerPoint</Application>
  <PresentationFormat>Ekran Gösterisi (4:3)</PresentationFormat>
  <Paragraphs>327</Paragraphs>
  <Slides>69</Slides>
  <Notes>1</Notes>
  <HiddenSlides>0</HiddenSlides>
  <MMClips>0</MMClips>
  <ScaleCrop>false</ScaleCrop>
  <HeadingPairs>
    <vt:vector size="4" baseType="variant">
      <vt:variant>
        <vt:lpstr>Tema</vt:lpstr>
      </vt:variant>
      <vt:variant>
        <vt:i4>1</vt:i4>
      </vt:variant>
      <vt:variant>
        <vt:lpstr>Slayt Başlıkları</vt:lpstr>
      </vt:variant>
      <vt:variant>
        <vt:i4>69</vt:i4>
      </vt:variant>
    </vt:vector>
  </HeadingPairs>
  <TitlesOfParts>
    <vt:vector size="70" baseType="lpstr">
      <vt:lpstr>Ofis Teması</vt:lpstr>
      <vt:lpstr>ANTIHYPERTENSIVE DRUGS</vt:lpstr>
      <vt:lpstr>Aims</vt:lpstr>
      <vt:lpstr>Contents</vt:lpstr>
      <vt:lpstr>Slayt 4</vt:lpstr>
      <vt:lpstr>Slayt 5</vt:lpstr>
      <vt:lpstr>Cardiac conduction system:</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Diagnosis of hypertension</vt:lpstr>
      <vt:lpstr>Prevalence</vt:lpstr>
      <vt:lpstr>Slayt 26</vt:lpstr>
      <vt:lpstr>Slayt 27</vt:lpstr>
      <vt:lpstr>Slayt 28</vt:lpstr>
      <vt:lpstr>Why should we regulate blood pressure?</vt:lpstr>
      <vt:lpstr>End Organ Damage due to hypertension</vt:lpstr>
      <vt:lpstr>Etiology of hypertension</vt:lpstr>
      <vt:lpstr>Essential Hypertension</vt:lpstr>
      <vt:lpstr>Secondary hypertension </vt:lpstr>
      <vt:lpstr>Slayt 34</vt:lpstr>
      <vt:lpstr>Slayt 35</vt:lpstr>
      <vt:lpstr>Risk factors for hypertension</vt:lpstr>
      <vt:lpstr>Slayt 37</vt:lpstr>
      <vt:lpstr>Nonpharmacological treatment strategies</vt:lpstr>
      <vt:lpstr>Slayt 39</vt:lpstr>
      <vt:lpstr>Slayt 40</vt:lpstr>
      <vt:lpstr>Slayt 41</vt:lpstr>
      <vt:lpstr>Slayt 42</vt:lpstr>
      <vt:lpstr>Slayt 43</vt:lpstr>
      <vt:lpstr>Diuretics</vt:lpstr>
      <vt:lpstr>Slayt 45</vt:lpstr>
      <vt:lpstr>Diuretics</vt:lpstr>
      <vt:lpstr>Thiazides (Na+ Cl- simport inhibitor)</vt:lpstr>
      <vt:lpstr>Slayt 48</vt:lpstr>
      <vt:lpstr>Thiazides</vt:lpstr>
      <vt:lpstr>Thiazides</vt:lpstr>
      <vt:lpstr>Loop diuretics ( Na+ K+ 2Cl- simport inhibitor)</vt:lpstr>
      <vt:lpstr>Loop diuretics</vt:lpstr>
      <vt:lpstr>Slayt 53</vt:lpstr>
      <vt:lpstr>K+ sparing diuretics (renal epithelial Na+ channel inhibitor)</vt:lpstr>
      <vt:lpstr>K+ sparing diuretics (renal epithelial Na+ channel inhibitor)</vt:lpstr>
      <vt:lpstr>K+ sparing diuretics</vt:lpstr>
      <vt:lpstr>Aldosterone receptor antagonists</vt:lpstr>
      <vt:lpstr>The drugs that target RAAS</vt:lpstr>
      <vt:lpstr>Slayt 59</vt:lpstr>
      <vt:lpstr>Slayt 60</vt:lpstr>
      <vt:lpstr>Slayt 61</vt:lpstr>
      <vt:lpstr>ACE inhibitors</vt:lpstr>
      <vt:lpstr>ACE inhibitors</vt:lpstr>
      <vt:lpstr>ACE inhibitors</vt:lpstr>
      <vt:lpstr>ACE inhibitors</vt:lpstr>
      <vt:lpstr>Slayt 66</vt:lpstr>
      <vt:lpstr>ACE inhibitors</vt:lpstr>
      <vt:lpstr>ACE inhibitors</vt:lpstr>
      <vt:lpstr>Slayt 69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fc</dc:creator>
  <cp:lastModifiedBy>ebru</cp:lastModifiedBy>
  <cp:revision>185</cp:revision>
  <dcterms:created xsi:type="dcterms:W3CDTF">2018-11-02T07:10:58Z</dcterms:created>
  <dcterms:modified xsi:type="dcterms:W3CDTF">2020-11-25T12:26:16Z</dcterms:modified>
</cp:coreProperties>
</file>