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83" r:id="rId4"/>
    <p:sldId id="284" r:id="rId5"/>
    <p:sldId id="285" r:id="rId6"/>
    <p:sldId id="286" r:id="rId7"/>
    <p:sldId id="287" r:id="rId8"/>
    <p:sldId id="288" r:id="rId9"/>
    <p:sldId id="28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 Ortalamanın Karşılaştırılmasına Yönelik </a:t>
            </a:r>
            <a:r>
              <a:rPr lang="tr-TR" sz="2800" b="1" dirty="0" smtClean="0"/>
              <a:t>Parametrik </a:t>
            </a:r>
            <a:r>
              <a:rPr lang="tr-TR" sz="2800" b="1" dirty="0"/>
              <a:t>Olmayan </a:t>
            </a:r>
            <a:r>
              <a:rPr lang="tr-TR" sz="2800" b="1" dirty="0" smtClean="0"/>
              <a:t>Teknikler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457" y="1531711"/>
            <a:ext cx="10515600" cy="4351338"/>
          </a:xfrm>
        </p:spPr>
        <p:txBody>
          <a:bodyPr/>
          <a:lstStyle/>
          <a:p>
            <a:r>
              <a:rPr lang="tr-TR" dirty="0" smtClean="0"/>
              <a:t>t Testleri parametrik istatistiklerdir ve kullanmak bir takım varsayımların sağlanmasını gerektirir. Varsayımların sağlanmadığı </a:t>
            </a:r>
            <a:r>
              <a:rPr lang="tr-TR" dirty="0" err="1" smtClean="0"/>
              <a:t>durumalarda</a:t>
            </a:r>
            <a:r>
              <a:rPr lang="tr-TR" dirty="0" smtClean="0"/>
              <a:t> parametrik olmayan istatistikler kullanılmalıdır.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İlişkisiz </a:t>
            </a:r>
            <a:r>
              <a:rPr lang="tr-TR" dirty="0"/>
              <a:t>Örneklemler için t </a:t>
            </a:r>
            <a:r>
              <a:rPr lang="tr-TR" dirty="0" smtClean="0"/>
              <a:t>Testinin Parametrik Olmayan Karşılığı:  	Mann-</a:t>
            </a:r>
            <a:r>
              <a:rPr lang="tr-TR" dirty="0" err="1" smtClean="0"/>
              <a:t>Whitney</a:t>
            </a:r>
            <a:r>
              <a:rPr lang="tr-TR" dirty="0" smtClean="0"/>
              <a:t> </a:t>
            </a:r>
            <a:r>
              <a:rPr lang="tr-TR" dirty="0"/>
              <a:t>U Testi</a:t>
            </a:r>
          </a:p>
          <a:p>
            <a:endParaRPr lang="tr-TR" dirty="0"/>
          </a:p>
          <a:p>
            <a:r>
              <a:rPr lang="tr-TR" dirty="0" smtClean="0"/>
              <a:t>İlişkili Ölçümler için </a:t>
            </a:r>
            <a:r>
              <a:rPr lang="tr-TR" dirty="0"/>
              <a:t>t Testinin Parametrik Olmayan Karşılığı: 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Wilcoxon</a:t>
            </a:r>
            <a:r>
              <a:rPr lang="tr-TR" dirty="0" smtClean="0"/>
              <a:t> Testi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137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Mann-</a:t>
            </a:r>
            <a:r>
              <a:rPr lang="tr-TR" b="1" dirty="0" err="1"/>
              <a:t>Whitney</a:t>
            </a:r>
            <a:r>
              <a:rPr lang="tr-TR" b="1" dirty="0"/>
              <a:t> U </a:t>
            </a:r>
            <a:r>
              <a:rPr lang="tr-TR" b="1" dirty="0" smtClean="0"/>
              <a:t>Testi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Mann </a:t>
            </a:r>
            <a:r>
              <a:rPr lang="tr-TR" dirty="0" err="1"/>
              <a:t>Whitney</a:t>
            </a:r>
            <a:r>
              <a:rPr lang="tr-TR" dirty="0"/>
              <a:t> U-testi, iki ilişkisiz örneklemden elde edilen puanların birbirlerinden anlamlı bir şekilde farklılık gösterip göstermediğini test eder. </a:t>
            </a:r>
            <a:endParaRPr lang="tr-TR" dirty="0" smtClean="0"/>
          </a:p>
          <a:p>
            <a:r>
              <a:rPr lang="tr-TR" dirty="0"/>
              <a:t>B</a:t>
            </a:r>
            <a:r>
              <a:rPr lang="tr-TR" dirty="0" smtClean="0"/>
              <a:t>ağımlı değişken en </a:t>
            </a:r>
            <a:r>
              <a:rPr lang="tr-TR" dirty="0"/>
              <a:t>az sıralama ölçeğinde</a:t>
            </a:r>
            <a:r>
              <a:rPr lang="tr-TR" dirty="0" smtClean="0"/>
              <a:t>, ve gözlemler </a:t>
            </a:r>
            <a:r>
              <a:rPr lang="tr-TR" dirty="0"/>
              <a:t>birbirinden bağımsız </a:t>
            </a:r>
            <a:r>
              <a:rPr lang="tr-TR" dirty="0" smtClean="0"/>
              <a:t>olmalıdır. </a:t>
            </a:r>
          </a:p>
          <a:p>
            <a:r>
              <a:rPr lang="tr-TR" dirty="0" smtClean="0"/>
              <a:t>U-testi</a:t>
            </a:r>
            <a:r>
              <a:rPr lang="tr-TR" dirty="0"/>
              <a:t>, puanların normallik varsayımının karşılanmadığı durumlarda ilişkisiz t-testinin alternatifi olarak da bilinir.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7647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Mann-</a:t>
            </a:r>
            <a:r>
              <a:rPr lang="tr-TR" b="1" dirty="0" err="1"/>
              <a:t>Whitney</a:t>
            </a:r>
            <a:r>
              <a:rPr lang="tr-TR" b="1" dirty="0"/>
              <a:t> U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Araştırma sorusu, fark ya da ilişki formatında olmak üzere iki türlü sorulabilir:</a:t>
            </a:r>
          </a:p>
          <a:p>
            <a:pPr lvl="0"/>
            <a:r>
              <a:rPr lang="tr-TR" dirty="0"/>
              <a:t>Y değişkenine ait puanlar, sınıflamalı bir X değişkenine ait iki alt grup (düzey) arasında anlamlı farklılık göstermekte midir?</a:t>
            </a:r>
          </a:p>
          <a:p>
            <a:pPr lvl="0"/>
            <a:r>
              <a:rPr lang="tr-TR" dirty="0"/>
              <a:t>Y değişkenine ait puanlar ile X değişkeni arasında anlamlı bir ilişki var mıdır?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414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Mann-</a:t>
            </a:r>
            <a:r>
              <a:rPr lang="tr-TR" b="1" dirty="0" err="1"/>
              <a:t>Whitney</a:t>
            </a:r>
            <a:r>
              <a:rPr lang="tr-TR" b="1" dirty="0"/>
              <a:t> U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3733800" cy="4351338"/>
          </a:xfrm>
        </p:spPr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dirty="0" smtClean="0"/>
              <a:t>“</a:t>
            </a:r>
            <a:r>
              <a:rPr lang="tr-TR" dirty="0" err="1"/>
              <a:t>Analyze</a:t>
            </a:r>
            <a:r>
              <a:rPr lang="tr-TR" dirty="0"/>
              <a:t>” menüsünden “</a:t>
            </a:r>
            <a:r>
              <a:rPr lang="tr-TR" dirty="0" err="1"/>
              <a:t>Nonparametric</a:t>
            </a:r>
            <a:r>
              <a:rPr lang="tr-TR" dirty="0"/>
              <a:t> </a:t>
            </a:r>
            <a:r>
              <a:rPr lang="tr-TR" dirty="0" err="1"/>
              <a:t>Tests</a:t>
            </a:r>
            <a:r>
              <a:rPr lang="tr-TR" dirty="0"/>
              <a:t>” ve buradan da </a:t>
            </a:r>
            <a:r>
              <a:rPr lang="tr-TR" dirty="0" smtClean="0"/>
              <a:t>“</a:t>
            </a:r>
            <a:r>
              <a:rPr lang="tr-TR" dirty="0" err="1" smtClean="0"/>
              <a:t>Independent</a:t>
            </a:r>
            <a:r>
              <a:rPr lang="tr-TR" dirty="0" smtClean="0"/>
              <a:t> </a:t>
            </a:r>
            <a:r>
              <a:rPr lang="tr-TR" dirty="0" err="1"/>
              <a:t>Samples</a:t>
            </a:r>
            <a:r>
              <a:rPr lang="tr-TR" dirty="0"/>
              <a:t>...” komutunu </a:t>
            </a:r>
            <a:r>
              <a:rPr lang="tr-TR" dirty="0" smtClean="0"/>
              <a:t>tıklanır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437" y="1570743"/>
            <a:ext cx="6192982" cy="460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78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Wilcoxon</a:t>
            </a:r>
            <a:r>
              <a:rPr lang="tr-TR" b="1" dirty="0"/>
              <a:t> İşaretli Sıralar Testi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Wilcoxon</a:t>
            </a:r>
            <a:r>
              <a:rPr lang="tr-TR" dirty="0"/>
              <a:t> işaretli-sıralar testi ya da </a:t>
            </a:r>
            <a:r>
              <a:rPr lang="tr-TR" dirty="0" err="1"/>
              <a:t>Wilcoxon</a:t>
            </a:r>
            <a:r>
              <a:rPr lang="tr-TR" dirty="0"/>
              <a:t> eşleştirilmiş çiftler testi olarak bilinen bu teknik, ilişkili iki ölçüm setine ait puanlar arasındaki farkın anlamlılığını test etmek amacıyla </a:t>
            </a:r>
            <a:r>
              <a:rPr lang="tr-TR" dirty="0" smtClean="0"/>
              <a:t>kullanılır</a:t>
            </a:r>
          </a:p>
          <a:p>
            <a:r>
              <a:rPr lang="tr-TR" dirty="0"/>
              <a:t>B</a:t>
            </a:r>
            <a:r>
              <a:rPr lang="tr-TR" dirty="0" smtClean="0"/>
              <a:t>ağımlı </a:t>
            </a:r>
            <a:r>
              <a:rPr lang="tr-TR" dirty="0"/>
              <a:t>değişkenin en az sıralama ölçeğinde </a:t>
            </a:r>
            <a:r>
              <a:rPr lang="tr-TR" dirty="0" smtClean="0"/>
              <a:t>olmasını ve gözlem </a:t>
            </a:r>
            <a:r>
              <a:rPr lang="tr-TR" dirty="0"/>
              <a:t>çiftlerinin birbirinden bağımsız olmasını gerektirir. </a:t>
            </a:r>
            <a:endParaRPr lang="tr-TR" dirty="0" smtClean="0"/>
          </a:p>
          <a:p>
            <a:r>
              <a:rPr lang="tr-TR" dirty="0" smtClean="0"/>
              <a:t>Bireylerin fark </a:t>
            </a:r>
            <a:r>
              <a:rPr lang="tr-TR" dirty="0"/>
              <a:t>puanlarının normal dağılım göstermediği durumlarda ilişkili t-testinin yerine tercih edilir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2209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Wilcoxon</a:t>
            </a:r>
            <a:r>
              <a:rPr lang="tr-TR" b="1" dirty="0"/>
              <a:t> İşaretli Sıralar Testi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sorusu “deneklerin </a:t>
            </a:r>
            <a:r>
              <a:rPr lang="tr-TR" dirty="0"/>
              <a:t>bir X değişkenine ait iki ölçümü (puanları) arasında </a:t>
            </a:r>
            <a:r>
              <a:rPr lang="tr-TR" dirty="0" smtClean="0"/>
              <a:t>anlamlı </a:t>
            </a:r>
            <a:r>
              <a:rPr lang="tr-TR" dirty="0"/>
              <a:t>bir fark var mıdır</a:t>
            </a:r>
            <a:r>
              <a:rPr lang="tr-TR" dirty="0" smtClean="0"/>
              <a:t>?” şeklindedir </a:t>
            </a:r>
          </a:p>
          <a:p>
            <a:r>
              <a:rPr lang="tr-TR" dirty="0" smtClean="0"/>
              <a:t>SPSS uygulaması </a:t>
            </a:r>
          </a:p>
          <a:p>
            <a:r>
              <a:rPr lang="tr-TR" dirty="0"/>
              <a:t>“</a:t>
            </a:r>
            <a:r>
              <a:rPr lang="tr-TR" dirty="0" err="1"/>
              <a:t>Analyze</a:t>
            </a:r>
            <a:r>
              <a:rPr lang="tr-TR" dirty="0"/>
              <a:t>” menüsünden “</a:t>
            </a:r>
            <a:r>
              <a:rPr lang="tr-TR" dirty="0" err="1"/>
              <a:t>Nonparametric</a:t>
            </a:r>
            <a:r>
              <a:rPr lang="tr-TR" dirty="0"/>
              <a:t> </a:t>
            </a:r>
            <a:r>
              <a:rPr lang="tr-TR" dirty="0" err="1"/>
              <a:t>Tests</a:t>
            </a:r>
            <a:r>
              <a:rPr lang="tr-TR" dirty="0"/>
              <a:t>” ve buradan da </a:t>
            </a:r>
            <a:r>
              <a:rPr lang="tr-TR" dirty="0" smtClean="0"/>
              <a:t>“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/>
              <a:t>Samples</a:t>
            </a:r>
            <a:r>
              <a:rPr lang="tr-TR" dirty="0"/>
              <a:t>...” </a:t>
            </a:r>
            <a:r>
              <a:rPr lang="tr-TR" dirty="0" smtClean="0"/>
              <a:t>sekmeleri tıklanmalıdır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17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Wilcoxon</a:t>
            </a:r>
            <a:r>
              <a:rPr lang="tr-TR" b="1" dirty="0"/>
              <a:t> İşaretli Sıralar Testi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008" y="1459844"/>
            <a:ext cx="6902594" cy="508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98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494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387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ÖDE5024 DAVRANIŞ BİLİMLERİNDE İSTATİSTİK  Yüksek Lisans</vt:lpstr>
      <vt:lpstr>İki Ortalamanın Karşılaştırılmasına Yönelik Parametrik Olmayan Teknikler</vt:lpstr>
      <vt:lpstr>Mann-Whitney U Testi</vt:lpstr>
      <vt:lpstr>Mann-Whitney U Testi</vt:lpstr>
      <vt:lpstr>Mann-Whitney U Testi</vt:lpstr>
      <vt:lpstr>Wilcoxon İşaretli Sıralar Testi </vt:lpstr>
      <vt:lpstr>Wilcoxon İşaretli Sıralar Testi </vt:lpstr>
      <vt:lpstr>Wilcoxon İşaretli Sıralar Testi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73</cp:revision>
  <dcterms:created xsi:type="dcterms:W3CDTF">2017-05-17T14:02:52Z</dcterms:created>
  <dcterms:modified xsi:type="dcterms:W3CDTF">2018-02-01T12:05:22Z</dcterms:modified>
</cp:coreProperties>
</file>