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51"/>
  </p:notesMasterIdLst>
  <p:sldIdLst>
    <p:sldId id="1082" r:id="rId4"/>
    <p:sldId id="1093" r:id="rId5"/>
    <p:sldId id="1092" r:id="rId6"/>
    <p:sldId id="1095" r:id="rId7"/>
    <p:sldId id="1096" r:id="rId8"/>
    <p:sldId id="1097" r:id="rId9"/>
    <p:sldId id="1098" r:id="rId10"/>
    <p:sldId id="1099" r:id="rId11"/>
    <p:sldId id="1100" r:id="rId12"/>
    <p:sldId id="1101" r:id="rId13"/>
    <p:sldId id="1102" r:id="rId14"/>
    <p:sldId id="1103" r:id="rId15"/>
    <p:sldId id="1104" r:id="rId16"/>
    <p:sldId id="1105" r:id="rId17"/>
    <p:sldId id="1106" r:id="rId18"/>
    <p:sldId id="1107" r:id="rId19"/>
    <p:sldId id="1108" r:id="rId20"/>
    <p:sldId id="1109" r:id="rId21"/>
    <p:sldId id="1110" r:id="rId22"/>
    <p:sldId id="1111" r:id="rId23"/>
    <p:sldId id="1112" r:id="rId24"/>
    <p:sldId id="1113" r:id="rId25"/>
    <p:sldId id="1114" r:id="rId26"/>
    <p:sldId id="1115" r:id="rId27"/>
    <p:sldId id="1116" r:id="rId28"/>
    <p:sldId id="1117" r:id="rId29"/>
    <p:sldId id="1118" r:id="rId30"/>
    <p:sldId id="1119" r:id="rId31"/>
    <p:sldId id="1120" r:id="rId32"/>
    <p:sldId id="1121" r:id="rId33"/>
    <p:sldId id="1122" r:id="rId34"/>
    <p:sldId id="1123" r:id="rId35"/>
    <p:sldId id="1124" r:id="rId36"/>
    <p:sldId id="1125" r:id="rId37"/>
    <p:sldId id="1126" r:id="rId38"/>
    <p:sldId id="1127" r:id="rId39"/>
    <p:sldId id="1128" r:id="rId40"/>
    <p:sldId id="1129" r:id="rId41"/>
    <p:sldId id="1130" r:id="rId42"/>
    <p:sldId id="1131" r:id="rId43"/>
    <p:sldId id="1132" r:id="rId44"/>
    <p:sldId id="1133" r:id="rId45"/>
    <p:sldId id="1134" r:id="rId46"/>
    <p:sldId id="1135" r:id="rId47"/>
    <p:sldId id="1136" r:id="rId48"/>
    <p:sldId id="1137" r:id="rId49"/>
    <p:sldId id="1094" r:id="rId5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0093"/>
    <a:srgbClr val="46166B"/>
    <a:srgbClr val="4717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1471" autoAdjust="0"/>
  </p:normalViewPr>
  <p:slideViewPr>
    <p:cSldViewPr snapToGrid="0">
      <p:cViewPr varScale="1">
        <p:scale>
          <a:sx n="106" d="100"/>
          <a:sy n="106" d="100"/>
        </p:scale>
        <p:origin x="1800" y="114"/>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8" Type="http://schemas.openxmlformats.org/officeDocument/2006/relationships/slide" Target="slides/slide5.xml"/><Relationship Id="rId51"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4/20/2020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4/20/2020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4/20/2020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4/20/2020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4/20/2020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4/20/2020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4/20/2020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4/20/2020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4/20/2020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4/20/2020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4/20/2020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4/20/2020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4/20/2020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4/20/2020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4/20/2020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4/20/2020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4/20/2020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4/20/2020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4/20/2020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4/20/2020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4/20/2020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4/20/2020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4/20/2020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4/20/2020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4/20/2020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4/20/2020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4/20/2020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4/20/2020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4/20/2020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4/20/2020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209</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Yerel Yönetimler (3-0) </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 Veysel Tiryaki</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Ayrıca, Avrupa Adalet Divanı ve Ombudsmanlık ile topluluk uyuşmazlıklarının daha hızlı çözülmesi sağlanmıştır. </a:t>
            </a:r>
            <a:endParaRPr lang="tr-TR" dirty="0" smtClean="0"/>
          </a:p>
          <a:p>
            <a:pPr algn="just"/>
            <a:r>
              <a:rPr lang="tr-TR" dirty="0" smtClean="0"/>
              <a:t>Avrupa </a:t>
            </a:r>
            <a:r>
              <a:rPr lang="tr-TR" dirty="0"/>
              <a:t>Merkez Bankası’nın kurulması, </a:t>
            </a:r>
            <a:endParaRPr lang="tr-TR" dirty="0" smtClean="0"/>
          </a:p>
          <a:p>
            <a:pPr algn="just"/>
            <a:r>
              <a:rPr lang="tr-TR" dirty="0" smtClean="0"/>
              <a:t>Ortak </a:t>
            </a:r>
            <a:r>
              <a:rPr lang="tr-TR" dirty="0"/>
              <a:t>para birimi € (Euro)’ya geçilmesi, </a:t>
            </a:r>
            <a:endParaRPr lang="tr-TR" dirty="0" smtClean="0"/>
          </a:p>
          <a:p>
            <a:pPr algn="just"/>
            <a:r>
              <a:rPr lang="tr-TR" dirty="0" smtClean="0"/>
              <a:t>Avrupa </a:t>
            </a:r>
            <a:r>
              <a:rPr lang="tr-TR" dirty="0" err="1"/>
              <a:t>Sayıştayı’nın</a:t>
            </a:r>
            <a:r>
              <a:rPr lang="tr-TR" dirty="0"/>
              <a:t> Avrupa’daki fonları ve yerel yönetimleri denetleyebilmesi, </a:t>
            </a:r>
            <a:endParaRPr lang="tr-TR" dirty="0" smtClean="0"/>
          </a:p>
          <a:p>
            <a:pPr algn="just"/>
            <a:r>
              <a:rPr lang="tr-TR" dirty="0" smtClean="0"/>
              <a:t>Bölgesel </a:t>
            </a:r>
            <a:r>
              <a:rPr lang="tr-TR" dirty="0"/>
              <a:t>kalkınma ajansları kurulması ile bölgesel kalkınma planı ve yeni istatistikî Avrupa Bölgeler Sistemi’nin oluşturulması </a:t>
            </a:r>
            <a:endParaRPr lang="tr-TR" dirty="0" smtClean="0"/>
          </a:p>
          <a:p>
            <a:pPr algn="just"/>
            <a:r>
              <a:rPr lang="tr-TR" dirty="0" smtClean="0"/>
              <a:t>Bu </a:t>
            </a:r>
            <a:r>
              <a:rPr lang="tr-TR" dirty="0"/>
              <a:t>alandaki diğer somut çalışmalar olmuştur.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AVRUPA’DA BÖLGELER POLİTİKASI </a:t>
            </a:r>
          </a:p>
        </p:txBody>
      </p:sp>
    </p:spTree>
    <p:extLst>
      <p:ext uri="{BB962C8B-B14F-4D97-AF65-F5344CB8AC3E}">
        <p14:creationId xmlns:p14="http://schemas.microsoft.com/office/powerpoint/2010/main" val="2830228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AB, bölgesel politika geliştirme, üye ülkelerin idari yapılarını bölgesel yönetim birimleri ile kurgulamalarını teşvik etmek, Avrupa Bölgesel Yönetim yapısının oluşturulması gibi politika araçları kullanmıştır. </a:t>
            </a:r>
            <a:endParaRPr lang="tr-TR" dirty="0" smtClean="0"/>
          </a:p>
          <a:p>
            <a:pPr algn="just"/>
            <a:r>
              <a:rPr lang="tr-TR" dirty="0" smtClean="0"/>
              <a:t>Bunun </a:t>
            </a:r>
            <a:r>
              <a:rPr lang="tr-TR" dirty="0"/>
              <a:t>yanı sıra hızla artan Avrupa Birliği kurumsallaşması ile Avrupa kurumları içinde de bölgesel gelişme temel alınmıştır. </a:t>
            </a:r>
            <a:endParaRPr lang="tr-TR" dirty="0" smtClean="0"/>
          </a:p>
          <a:p>
            <a:pPr algn="just"/>
            <a:r>
              <a:rPr lang="tr-TR" dirty="0" smtClean="0"/>
              <a:t>Bu </a:t>
            </a:r>
            <a:r>
              <a:rPr lang="tr-TR" dirty="0"/>
              <a:t>çerçevede son olarak geliştirilen Avrupa Komşuluk </a:t>
            </a:r>
            <a:r>
              <a:rPr lang="tr-TR" dirty="0" err="1"/>
              <a:t>Politikası’nın</a:t>
            </a:r>
            <a:r>
              <a:rPr lang="tr-TR" dirty="0"/>
              <a:t> da bölgesel gelişme temelinde hazırlanması önemli bir gelişmedir.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AVRUPA’DA BÖLGELER POLİTİKASI </a:t>
            </a:r>
          </a:p>
        </p:txBody>
      </p:sp>
    </p:spTree>
    <p:extLst>
      <p:ext uri="{BB962C8B-B14F-4D97-AF65-F5344CB8AC3E}">
        <p14:creationId xmlns:p14="http://schemas.microsoft.com/office/powerpoint/2010/main" val="34426892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AB’nin 2007–2013 harcama planında da görüldüğü üzere artık Avrupa Bölgesi içinde yapılan kalkınma yardımlarının ağırlığı ülke temelinde olmaktan çıkarılarak bölge temelinde yapılmaya başlanmıştır. </a:t>
            </a:r>
            <a:endParaRPr lang="tr-TR" dirty="0" smtClean="0"/>
          </a:p>
          <a:p>
            <a:pPr algn="just"/>
            <a:r>
              <a:rPr lang="tr-TR" dirty="0" smtClean="0"/>
              <a:t>Bunun </a:t>
            </a:r>
            <a:r>
              <a:rPr lang="tr-TR" dirty="0"/>
              <a:t>sonucu olarak ilgili bölgelerin yönetim yapısında dönüşümler yaşanmaktadır. </a:t>
            </a:r>
            <a:endParaRPr lang="tr-TR" dirty="0" smtClean="0"/>
          </a:p>
          <a:p>
            <a:pPr algn="just"/>
            <a:r>
              <a:rPr lang="tr-TR" dirty="0" smtClean="0"/>
              <a:t>Bu </a:t>
            </a:r>
            <a:r>
              <a:rPr lang="tr-TR" dirty="0"/>
              <a:t>sayede yerel yönetimlerin kapasitesi, yapısı, sunduğu hizmetin çeşitliliği artarken sunduğu hizmetler için aldığı kaynaklar da çeşitlenerek artmaktadır.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AVRUPA’DA BÖLGELER POLİTİKASI </a:t>
            </a:r>
          </a:p>
        </p:txBody>
      </p:sp>
    </p:spTree>
    <p:extLst>
      <p:ext uri="{BB962C8B-B14F-4D97-AF65-F5344CB8AC3E}">
        <p14:creationId xmlns:p14="http://schemas.microsoft.com/office/powerpoint/2010/main" val="1767934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Bu çerçevede üye ülkeler içinde oluşan yeni bölgeler AB ile ilişkilerin yürütülmesinde ve Avrupa kalkınmasının sağlanmasında temel teşkil etmektedir. </a:t>
            </a:r>
            <a:endParaRPr lang="tr-TR" dirty="0" smtClean="0"/>
          </a:p>
          <a:p>
            <a:pPr algn="just"/>
            <a:r>
              <a:rPr lang="tr-TR" dirty="0" smtClean="0"/>
              <a:t>Bu </a:t>
            </a:r>
            <a:r>
              <a:rPr lang="tr-TR" dirty="0"/>
              <a:t>da Avrupa içinde oluşturulan yeni bölge yönetimlerinin, metropoliten kent anlayışının </a:t>
            </a:r>
            <a:r>
              <a:rPr lang="tr-TR" dirty="0" smtClean="0"/>
              <a:t>yükselişini </a:t>
            </a:r>
            <a:r>
              <a:rPr lang="tr-TR" dirty="0"/>
              <a:t>sağlamaktadır. </a:t>
            </a:r>
            <a:endParaRPr lang="tr-TR" dirty="0" smtClean="0"/>
          </a:p>
          <a:p>
            <a:pPr algn="just"/>
            <a:r>
              <a:rPr lang="tr-TR" dirty="0" smtClean="0"/>
              <a:t>Bu </a:t>
            </a:r>
            <a:r>
              <a:rPr lang="tr-TR" dirty="0"/>
              <a:t>bağlamda Avrupa bölgelerinin ve metropoliten yönetimlerinin gücü, yetkisi, kaynakları ve sunduğu hizmetler artarken bağlı bulunduğu merkezi yönetim ile ilişkisinin de eskiye oranla daha az birbirine bağımlı hale geldiği söylenebilir. </a:t>
            </a:r>
            <a:endParaRPr lang="tr-TR" dirty="0" smtClean="0"/>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AVRUPA’DA BÖLGELER POLİTİKASI </a:t>
            </a:r>
          </a:p>
        </p:txBody>
      </p:sp>
    </p:spTree>
    <p:extLst>
      <p:ext uri="{BB962C8B-B14F-4D97-AF65-F5344CB8AC3E}">
        <p14:creationId xmlns:p14="http://schemas.microsoft.com/office/powerpoint/2010/main" val="1534980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AB, bölgesel gelişme politikalarını Bölge Genel Direktörlüğü (DG </a:t>
            </a:r>
            <a:r>
              <a:rPr lang="tr-TR" dirty="0" err="1"/>
              <a:t>Regio</a:t>
            </a:r>
            <a:r>
              <a:rPr lang="tr-TR" dirty="0"/>
              <a:t>) temelinde yürütmektedir. </a:t>
            </a:r>
            <a:endParaRPr lang="tr-TR" dirty="0" smtClean="0"/>
          </a:p>
          <a:p>
            <a:pPr algn="just"/>
            <a:r>
              <a:rPr lang="tr-TR" dirty="0" smtClean="0"/>
              <a:t>Ayrıca </a:t>
            </a:r>
            <a:r>
              <a:rPr lang="tr-TR" dirty="0"/>
              <a:t>Bölgeler Komitesi aracılığı ile de yerel yönetimlerin Avrupa Birliği düzeyindeki karar alma mekanizmalarına katılımı en azından danışmanlık düzeyinde sağlanmıştır. </a:t>
            </a:r>
            <a:endParaRPr lang="tr-TR" dirty="0" smtClean="0"/>
          </a:p>
          <a:p>
            <a:pPr algn="just"/>
            <a:r>
              <a:rPr lang="tr-TR" dirty="0" smtClean="0"/>
              <a:t>Özellikle </a:t>
            </a:r>
            <a:r>
              <a:rPr lang="tr-TR" dirty="0"/>
              <a:t>halka hizmet sunulmasının halka en yakın birimlerce yapılması (</a:t>
            </a:r>
            <a:r>
              <a:rPr lang="tr-TR" dirty="0" err="1"/>
              <a:t>yerindenlik</a:t>
            </a:r>
            <a:r>
              <a:rPr lang="tr-TR" dirty="0"/>
              <a:t> ilkesi) prensibi Avrupa Birliği kurumları ile ülkelerin yerel yönetim birimleri arasındaki ilişkiyi daha da arttırmıştır.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AVRUPA’DA BÖLGELER POLİTİKASI </a:t>
            </a:r>
          </a:p>
        </p:txBody>
      </p:sp>
    </p:spTree>
    <p:extLst>
      <p:ext uri="{BB962C8B-B14F-4D97-AF65-F5344CB8AC3E}">
        <p14:creationId xmlns:p14="http://schemas.microsoft.com/office/powerpoint/2010/main" val="3966452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Avrupa’nın bölgeselleşme politikası temelinde geliştirdiği ve üye ülkelerin yararlanmasına sunduğu Avrupa Yapısal Fonu, Avrupa Sosyal Fonu ve Avrupa Bölgesel Kalkınma Fonu ile Avrupa’da yerel yönetimlerin güçlendiği görülebilir. </a:t>
            </a:r>
            <a:endParaRPr lang="tr-TR" dirty="0" smtClean="0"/>
          </a:p>
          <a:p>
            <a:pPr algn="just"/>
            <a:r>
              <a:rPr lang="tr-TR" dirty="0" smtClean="0"/>
              <a:t>Bu </a:t>
            </a:r>
            <a:r>
              <a:rPr lang="tr-TR" dirty="0"/>
              <a:t>çerçevede özellikle Avrupa Komisyonu ile gelişmiş ve güçlü bölgeler arasında kurulan ve her geçen gün artan ilişkinin önemi ortaya çıkmaktadır. </a:t>
            </a:r>
            <a:endParaRPr lang="tr-TR" dirty="0" smtClean="0"/>
          </a:p>
          <a:p>
            <a:pPr algn="just"/>
            <a:r>
              <a:rPr lang="tr-TR" dirty="0" smtClean="0"/>
              <a:t>Bu </a:t>
            </a:r>
            <a:r>
              <a:rPr lang="tr-TR" dirty="0"/>
              <a:t>anlamda özelikle Komisyon – bölge ilişkilerinin artması ile Avrupa bölgesinin güçlü bir kapasiteye sahip olması öngörülmüştür.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AVRUPA’DA BÖLGELER POLİTİKASI </a:t>
            </a:r>
          </a:p>
        </p:txBody>
      </p:sp>
    </p:spTree>
    <p:extLst>
      <p:ext uri="{BB962C8B-B14F-4D97-AF65-F5344CB8AC3E}">
        <p14:creationId xmlns:p14="http://schemas.microsoft.com/office/powerpoint/2010/main" val="1252841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Ancak ilerleyen yıllarda bu ilkeler olmasına rağmen bunun ulusal düzeylerde içselleştirilmesinin zorluğu ortaya çıkmış ve yerel özerkliğe anayasal bir güvence sağlanmasının önemi kabul edilmiştir. </a:t>
            </a:r>
            <a:endParaRPr lang="tr-TR" dirty="0" smtClean="0"/>
          </a:p>
          <a:p>
            <a:pPr algn="just"/>
            <a:r>
              <a:rPr lang="tr-TR" dirty="0" smtClean="0"/>
              <a:t>Bunun </a:t>
            </a:r>
            <a:r>
              <a:rPr lang="tr-TR" dirty="0"/>
              <a:t>Avrupa ölçeğinde hazırlanacak bir Avrupa Anayasası ile güvence altına alınması öngörülmüştür. </a:t>
            </a:r>
            <a:endParaRPr lang="tr-TR" dirty="0" smtClean="0"/>
          </a:p>
          <a:p>
            <a:pPr algn="just"/>
            <a:r>
              <a:rPr lang="tr-TR" dirty="0" smtClean="0"/>
              <a:t>2002 </a:t>
            </a:r>
            <a:r>
              <a:rPr lang="tr-TR" dirty="0"/>
              <a:t>yılından beri yürütülen AB Anayasası hazırlık çalışmalarında yerel yönetimlere önemli yetkiler sağlanacağı görülmektedir. </a:t>
            </a:r>
            <a:endParaRPr lang="tr-TR" dirty="0" smtClean="0"/>
          </a:p>
          <a:p>
            <a:pPr algn="just"/>
            <a:r>
              <a:rPr lang="tr-TR" dirty="0" smtClean="0"/>
              <a:t>Avrupa </a:t>
            </a:r>
            <a:r>
              <a:rPr lang="tr-TR" dirty="0"/>
              <a:t>Yerel Yönetimler Özerklik Şartı’nı temel alan çalışmalar Avrupa’daki yerel yönetimler açısından önemli bir açılım sağlamış olsa da özerklik şartında bazı kritik konularda ülkelerin iç onayına bırakılan kararların Avrupa Anayasası ile AB üyesi ülkeler için zorunlu hale getirilecek olması önemli bir yasal çerçeve değişimi sunmaktadır.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AVRUPA’DA BÖLGELER POLİTİKASI </a:t>
            </a:r>
          </a:p>
        </p:txBody>
      </p:sp>
    </p:spTree>
    <p:extLst>
      <p:ext uri="{BB962C8B-B14F-4D97-AF65-F5344CB8AC3E}">
        <p14:creationId xmlns:p14="http://schemas.microsoft.com/office/powerpoint/2010/main" val="3394903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Avrupa Birliği’nde güçlü alt bölgeler oluşturulması ile yerel yönetimler de güçlenmiştir. </a:t>
            </a:r>
            <a:endParaRPr lang="tr-TR" dirty="0" smtClean="0"/>
          </a:p>
          <a:p>
            <a:pPr algn="just"/>
            <a:r>
              <a:rPr lang="tr-TR" dirty="0" smtClean="0"/>
              <a:t>Bunun </a:t>
            </a:r>
            <a:r>
              <a:rPr lang="tr-TR" dirty="0"/>
              <a:t>yanında AB, yerel ölçekte ortaklık ilişkilerinin geliştirilmesini ve paydaş yaklaşımını önkoşul olarak getirmiştir. </a:t>
            </a:r>
            <a:endParaRPr lang="tr-TR" dirty="0" smtClean="0"/>
          </a:p>
          <a:p>
            <a:pPr algn="just"/>
            <a:r>
              <a:rPr lang="tr-TR" dirty="0" smtClean="0"/>
              <a:t>Bu </a:t>
            </a:r>
            <a:r>
              <a:rPr lang="tr-TR" dirty="0"/>
              <a:t>önkoşul yerel yönetimlerin tek aktör olma rolünün nasıl değiştiğinin ve yerel ölçekte farklı aktörlerin yerel kalkınmada nasıl etkili bir duruma geldiğinin önemli bir örneğidir.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AVRUPA’DA BÖLGELER POLİTİKASI </a:t>
            </a:r>
          </a:p>
        </p:txBody>
      </p:sp>
    </p:spTree>
    <p:extLst>
      <p:ext uri="{BB962C8B-B14F-4D97-AF65-F5344CB8AC3E}">
        <p14:creationId xmlns:p14="http://schemas.microsoft.com/office/powerpoint/2010/main" val="1361874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AB içerisinde güçlü alt bölgeler oluşturulurken sağlanan fon desteklerinde sivil toplum ve toplumsal tüm aktörlerin katılımı, özel-sektör kamu ortaklıkları, kiralama, özelleştirme ve paydaş analizleri gibi yeni kamu yönetimi anlayışını temel alan yönetim biçimleri şart koşulmuştur. </a:t>
            </a:r>
            <a:endParaRPr lang="tr-TR" dirty="0" smtClean="0"/>
          </a:p>
          <a:p>
            <a:pPr algn="just"/>
            <a:r>
              <a:rPr lang="tr-TR" dirty="0" smtClean="0"/>
              <a:t>Bu </a:t>
            </a:r>
            <a:r>
              <a:rPr lang="tr-TR" dirty="0"/>
              <a:t>çerçevede özellikle yerel ölçekte etkili birer aktör ve hizmet sağlayıcı da olmaya başlayan sivil toplum kuruluşları ve özel sektörün artan önemi ile güçlü yerel ve bölgesel ortaklık yapıları oluşturulmuştur. </a:t>
            </a:r>
            <a:endParaRPr lang="tr-TR" dirty="0" smtClean="0"/>
          </a:p>
          <a:p>
            <a:pPr algn="just"/>
            <a:r>
              <a:rPr lang="tr-TR" dirty="0" smtClean="0"/>
              <a:t>Burada </a:t>
            </a:r>
            <a:r>
              <a:rPr lang="tr-TR" dirty="0"/>
              <a:t>amaç ilgili bölgenin ve yerel yönetim alanının yerel yönetişim temelinde küresel ölçekte rekabetçi bir mekân haline getirilmesidir.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AVRUPA’DA BÖLGELER POLİTİKASI </a:t>
            </a:r>
          </a:p>
        </p:txBody>
      </p:sp>
    </p:spTree>
    <p:extLst>
      <p:ext uri="{BB962C8B-B14F-4D97-AF65-F5344CB8AC3E}">
        <p14:creationId xmlns:p14="http://schemas.microsoft.com/office/powerpoint/2010/main" val="2187539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smtClean="0"/>
              <a:t>Sunulan ülke </a:t>
            </a:r>
            <a:r>
              <a:rPr lang="tr-TR" dirty="0"/>
              <a:t>deneyimlerinde de görüleceği gibi AB’de bölgeselleşmenin temel bir politika olarak ortaya çıktığı görülmektedir. </a:t>
            </a:r>
            <a:endParaRPr lang="tr-TR" dirty="0" smtClean="0"/>
          </a:p>
          <a:p>
            <a:pPr algn="just"/>
            <a:r>
              <a:rPr lang="tr-TR" dirty="0" smtClean="0"/>
              <a:t>Bu </a:t>
            </a:r>
            <a:r>
              <a:rPr lang="tr-TR" dirty="0"/>
              <a:t>bölgeselleşme politikasının küreselleşme sürecinin arttığı bir dönemde ısrarla uygulanması Avrupa Birliği’nin bölgeselleşme politikalarını küreselleşme temelinde uyguladığı şeklinde yorumlanabilir.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AVRUPA’DA BÖLGELER POLİTİKASI </a:t>
            </a:r>
          </a:p>
        </p:txBody>
      </p:sp>
    </p:spTree>
    <p:extLst>
      <p:ext uri="{BB962C8B-B14F-4D97-AF65-F5344CB8AC3E}">
        <p14:creationId xmlns:p14="http://schemas.microsoft.com/office/powerpoint/2010/main" val="3659087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50330" y="1737167"/>
            <a:ext cx="7545804" cy="3108543"/>
          </a:xfrm>
          <a:prstGeom prst="rect">
            <a:avLst/>
          </a:prstGeom>
        </p:spPr>
        <p:txBody>
          <a:bodyPr wrap="square">
            <a:spAutoFit/>
          </a:bodyPr>
          <a:lstStyle/>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tx1">
                  <a:lumMod val="95000"/>
                  <a:lumOff val="5000"/>
                </a:schemeClr>
              </a:buClr>
            </a:pPr>
            <a:r>
              <a:rPr lang="tr-TR" sz="2800" b="1" dirty="0" smtClean="0">
                <a:latin typeface="Arial" panose="020B0604020202020204" pitchFamily="34" charset="0"/>
                <a:cs typeface="Arial" panose="020B0604020202020204" pitchFamily="34" charset="0"/>
              </a:rPr>
              <a:t>9. HAFTA</a:t>
            </a: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514350" lvl="1" indent="-514350" algn="ctr">
              <a:spcBef>
                <a:spcPct val="20000"/>
              </a:spcBef>
              <a:buClr>
                <a:schemeClr val="accent1"/>
              </a:buClr>
              <a:buAutoNum type="arabicPeriod"/>
            </a:pPr>
            <a:endParaRPr lang="tr-TR" sz="2800" b="1" dirty="0" smtClean="0">
              <a:latin typeface="Arial" panose="020B0604020202020204" pitchFamily="34" charset="0"/>
              <a:cs typeface="Arial" panose="020B0604020202020204" pitchFamily="34" charset="0"/>
            </a:endParaRP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Dünyada Yerel Yönetimlerin Gelişimi</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684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Batı Avrupa’daki AB üyesi ülkeler (Fransa, İspanya, İtalya </a:t>
            </a:r>
            <a:r>
              <a:rPr lang="tr-TR" dirty="0" err="1"/>
              <a:t>v.b</a:t>
            </a:r>
            <a:r>
              <a:rPr lang="tr-TR" dirty="0"/>
              <a:t>.) 1980’lerin başından başlayarak; Doğu Avrupa ülkelerinden Avrupa Birliği üyesi olan ülkeler (Çek Cumhuriyeti, Polonya </a:t>
            </a:r>
            <a:r>
              <a:rPr lang="tr-TR" dirty="0" err="1"/>
              <a:t>v.b</a:t>
            </a:r>
            <a:r>
              <a:rPr lang="tr-TR" dirty="0"/>
              <a:t>.) ise 1990’larda başlayan Avrupa Birliği bütünleşme süreci ile birlikte anayasal düzenlerinde bölge yönetimlerini, yerel özerkliği ve </a:t>
            </a:r>
            <a:r>
              <a:rPr lang="tr-TR" dirty="0" err="1"/>
              <a:t>yerindenliği</a:t>
            </a:r>
            <a:r>
              <a:rPr lang="tr-TR" dirty="0"/>
              <a:t> temel alan kapsamlı kamu yönetimi reformları yaşamışlardır</a:t>
            </a:r>
            <a:r>
              <a:rPr lang="tr-TR" dirty="0" smtClean="0"/>
              <a:t>.</a:t>
            </a:r>
          </a:p>
          <a:p>
            <a:pPr algn="just"/>
            <a:r>
              <a:rPr lang="tr-TR" dirty="0"/>
              <a:t>Bu reform çalışmaları Avrupa Birliği’nin Avrupa bölgesi içerisinde oluşturmaya çalıştığı güçlü bölgesel kalkınma ve bölgesel eşitsizlikleri giderme çabası ile birleşince Avrupa Birliği içerisinde diğer dünya bölgeleri ile de rekabet edebilecek ve küreselleşmenin etkilerine karşı güçlü olacak bölgeler geliştirebilmiştir.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AVRUPA’DA BÖLGELER POLİTİKASI </a:t>
            </a:r>
          </a:p>
        </p:txBody>
      </p:sp>
    </p:spTree>
    <p:extLst>
      <p:ext uri="{BB962C8B-B14F-4D97-AF65-F5344CB8AC3E}">
        <p14:creationId xmlns:p14="http://schemas.microsoft.com/office/powerpoint/2010/main" val="5497643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AB açısından </a:t>
            </a:r>
            <a:r>
              <a:rPr lang="tr-TR" dirty="0" err="1"/>
              <a:t>subsidiarite</a:t>
            </a:r>
            <a:r>
              <a:rPr lang="tr-TR" dirty="0"/>
              <a:t> kavramının anlamı, kamusal hizmet sunma yetkilerinin AB üyesi olan bir ülkenin merkezi yönetiminden yerel ve bölgesel yönetimlere devredilmesi; merkezi yönetimlerce de yapılamayacak olanların ise AB’de Brüksel’e devridir. </a:t>
            </a:r>
            <a:endParaRPr lang="tr-TR" dirty="0" smtClean="0"/>
          </a:p>
          <a:p>
            <a:pPr algn="just"/>
            <a:r>
              <a:rPr lang="tr-TR" dirty="0" smtClean="0"/>
              <a:t>Avrupa </a:t>
            </a:r>
            <a:r>
              <a:rPr lang="tr-TR" dirty="0"/>
              <a:t>Birliği bütünleşme sürecinde yerelden AB merkezine yayılan bir yapılanma mümkün kılınmaktadır. </a:t>
            </a:r>
            <a:endParaRPr lang="tr-TR" dirty="0" smtClean="0"/>
          </a:p>
          <a:p>
            <a:pPr algn="just"/>
            <a:r>
              <a:rPr lang="tr-TR" dirty="0" smtClean="0"/>
              <a:t>Bu </a:t>
            </a:r>
            <a:r>
              <a:rPr lang="tr-TR" dirty="0"/>
              <a:t>yaklaşımın resmiyet kazanması Avrupa Birliği ölçeğinde yerellik ilkesi tanımı ile Avrupa Kömür ve Çelik Topluluğu ve 1957 Roma Anlaşması’ndan itibaren devam etmektedir.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394606" y="350502"/>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YERİNDENLİK İLKESİ - SUBSİDİARİTE </a:t>
            </a:r>
          </a:p>
        </p:txBody>
      </p:sp>
    </p:spTree>
    <p:extLst>
      <p:ext uri="{BB962C8B-B14F-4D97-AF65-F5344CB8AC3E}">
        <p14:creationId xmlns:p14="http://schemas.microsoft.com/office/powerpoint/2010/main" val="36642651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Ancak </a:t>
            </a:r>
            <a:r>
              <a:rPr lang="tr-TR" dirty="0" err="1"/>
              <a:t>yerindenlik</a:t>
            </a:r>
            <a:r>
              <a:rPr lang="tr-TR" dirty="0"/>
              <a:t> ilkesinin kavram olarak kullanılması ve yaygınlaşarak yerellik ilkesinin yerini alması Avrupa Yerel Yönetimler Özerklik Şartı ile olmuştur. </a:t>
            </a:r>
            <a:endParaRPr lang="tr-TR" dirty="0" smtClean="0"/>
          </a:p>
          <a:p>
            <a:pPr algn="just"/>
            <a:r>
              <a:rPr lang="tr-TR" dirty="0" smtClean="0"/>
              <a:t>Şartın </a:t>
            </a:r>
            <a:r>
              <a:rPr lang="tr-TR" dirty="0"/>
              <a:t>4. maddesinin 3. fıkrasında “kamusal sorumluluklar -genellikle ve tercihen- vatandaşa en yakın olan makamlar tarafından kullanılır” denilerek yerinden yönetim ve </a:t>
            </a:r>
            <a:r>
              <a:rPr lang="tr-TR" dirty="0" err="1"/>
              <a:t>yerindenlik</a:t>
            </a:r>
            <a:r>
              <a:rPr lang="tr-TR" dirty="0"/>
              <a:t> ilkesi tarif edilmektedir.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421756" y="377663"/>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YERİNDENLİK İLKESİ - SUBSİDİARİTE </a:t>
            </a:r>
          </a:p>
        </p:txBody>
      </p:sp>
    </p:spTree>
    <p:extLst>
      <p:ext uri="{BB962C8B-B14F-4D97-AF65-F5344CB8AC3E}">
        <p14:creationId xmlns:p14="http://schemas.microsoft.com/office/powerpoint/2010/main" val="4714609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Avrupa Birliği için ise </a:t>
            </a:r>
            <a:r>
              <a:rPr lang="tr-TR" dirty="0" err="1"/>
              <a:t>yerindenlik</a:t>
            </a:r>
            <a:r>
              <a:rPr lang="tr-TR" dirty="0"/>
              <a:t> ilkesi 1992 Maastricht Anlaşması’nın 3/b maddesinde yer almaktadır. </a:t>
            </a:r>
            <a:endParaRPr lang="tr-TR" dirty="0" smtClean="0"/>
          </a:p>
          <a:p>
            <a:pPr algn="just"/>
            <a:r>
              <a:rPr lang="tr-TR" dirty="0" smtClean="0"/>
              <a:t>Buna </a:t>
            </a:r>
            <a:r>
              <a:rPr lang="tr-TR" dirty="0"/>
              <a:t>göre </a:t>
            </a:r>
            <a:r>
              <a:rPr lang="tr-TR" dirty="0" smtClean="0"/>
              <a:t>«Kendi </a:t>
            </a:r>
            <a:r>
              <a:rPr lang="tr-TR" dirty="0"/>
              <a:t>hizmet yetkisi altında bulunmayan alanlarda, hizmette halka yakınlık ilkesi uyarınca AB, ancak bir hizmetin hedefleri üye devletler tarafından yeterli biçimde gerçekleştirilemeyecek olursa ve tasarlanan hizmetin boyutları ve sonuçları itibariyle AB düzeyinde daha iyi gerçekleştirilebilecekse müdahalede bulunur</a:t>
            </a:r>
            <a:r>
              <a:rPr lang="tr-TR" dirty="0" smtClean="0"/>
              <a:t>. AB’nin </a:t>
            </a:r>
            <a:r>
              <a:rPr lang="tr-TR" dirty="0"/>
              <a:t>sunacağı hizmet düzeyi, bu anlaşmanın hedeflerine ulaşmak için gerekli olan düzeyi </a:t>
            </a:r>
            <a:r>
              <a:rPr lang="tr-TR" dirty="0" smtClean="0"/>
              <a:t>aşamaz» </a:t>
            </a:r>
            <a:r>
              <a:rPr lang="tr-TR" dirty="0"/>
              <a:t>şeklinde ifade edilerek tanımlanmaktadır. </a:t>
            </a:r>
            <a:endParaRPr lang="tr-TR" dirty="0" smtClean="0"/>
          </a:p>
          <a:p>
            <a:pPr algn="just"/>
            <a:r>
              <a:rPr lang="tr-TR" dirty="0" smtClean="0"/>
              <a:t>Böylece </a:t>
            </a:r>
            <a:r>
              <a:rPr lang="tr-TR" dirty="0"/>
              <a:t>hizmette ölçek ve dışsallıklar </a:t>
            </a:r>
            <a:r>
              <a:rPr lang="tr-TR" dirty="0" err="1"/>
              <a:t>yerindenlik</a:t>
            </a:r>
            <a:r>
              <a:rPr lang="tr-TR" dirty="0"/>
              <a:t> temelinde ele alınmaktadır.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412702" y="368610"/>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YERİNDENLİK İLKESİ - SUBSİDİARİTE </a:t>
            </a:r>
          </a:p>
        </p:txBody>
      </p:sp>
    </p:spTree>
    <p:extLst>
      <p:ext uri="{BB962C8B-B14F-4D97-AF65-F5344CB8AC3E}">
        <p14:creationId xmlns:p14="http://schemas.microsoft.com/office/powerpoint/2010/main" val="4882045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Avrupa Birliği’nin bir kurum olarak ortaya çıkmasında ve Avrupa Birliği’nin geleceğini biçimlendiren bu </a:t>
            </a:r>
            <a:r>
              <a:rPr lang="tr-TR" dirty="0" err="1"/>
              <a:t>Anlaşma’da</a:t>
            </a:r>
            <a:r>
              <a:rPr lang="tr-TR" dirty="0"/>
              <a:t> </a:t>
            </a:r>
            <a:r>
              <a:rPr lang="tr-TR" dirty="0" err="1"/>
              <a:t>yerindenlik</a:t>
            </a:r>
            <a:r>
              <a:rPr lang="tr-TR" dirty="0"/>
              <a:t> ilkesinin kullanılması, AB’nin temel bir yaklaşımı olarak görülebilir. </a:t>
            </a:r>
            <a:endParaRPr lang="tr-TR" dirty="0" smtClean="0"/>
          </a:p>
          <a:p>
            <a:pPr algn="just"/>
            <a:r>
              <a:rPr lang="tr-TR" dirty="0" smtClean="0"/>
              <a:t>Ancak </a:t>
            </a:r>
            <a:r>
              <a:rPr lang="tr-TR" dirty="0"/>
              <a:t>bu yaklaşımda AB ve üye ülkeler arasında dışsallıklar ve hizmetin yayıldığı alan temelinde bir anlayış getirildiği görülmektedir. </a:t>
            </a:r>
            <a:endParaRPr lang="tr-TR" dirty="0" smtClean="0"/>
          </a:p>
          <a:p>
            <a:pPr algn="just"/>
            <a:r>
              <a:rPr lang="tr-TR" dirty="0" smtClean="0"/>
              <a:t>Bu </a:t>
            </a:r>
            <a:r>
              <a:rPr lang="tr-TR" dirty="0"/>
              <a:t>çerçevede ülke içindeki yönetim sistemlerinin (yerel, bölgesel, federal) Avrupa Birliği ile ilişkileri konusunda ise kesin bir yaklaşım getirmemektedir.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394596" y="359557"/>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YERİNDENLİK İLKESİ - SUBSİDİARİTE </a:t>
            </a:r>
          </a:p>
        </p:txBody>
      </p:sp>
    </p:spTree>
    <p:extLst>
      <p:ext uri="{BB962C8B-B14F-4D97-AF65-F5344CB8AC3E}">
        <p14:creationId xmlns:p14="http://schemas.microsoft.com/office/powerpoint/2010/main" val="15155277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err="1"/>
              <a:t>Yerindenlik</a:t>
            </a:r>
            <a:r>
              <a:rPr lang="tr-TR" dirty="0"/>
              <a:t> ilkesinin Avrupa Birliği ölçeğinde içselleştirilmesini desteklemek ve büyüyen topluluk yapısının yönetimine bir çerçeve yaklaşım getirmek amacıyla 2001 yılında Yönetişim Beyaz Kitabı hazırlanmıştır. </a:t>
            </a:r>
            <a:endParaRPr lang="tr-TR" dirty="0" smtClean="0"/>
          </a:p>
          <a:p>
            <a:pPr algn="just"/>
            <a:r>
              <a:rPr lang="tr-TR" dirty="0" smtClean="0"/>
              <a:t>Hazırlanan </a:t>
            </a:r>
            <a:r>
              <a:rPr lang="tr-TR" dirty="0"/>
              <a:t>Avrupa Yönetişimi Beyaz Kitabı ile birlikte Avrupa Birliği ölçeğinde karar alma mekanizmalarının daha katılımcı ve çoğulcu mekanizmalarla oluşmasının yolu açılmıştır. </a:t>
            </a:r>
            <a:endParaRPr lang="tr-TR" dirty="0" smtClean="0"/>
          </a:p>
          <a:p>
            <a:pPr algn="just"/>
            <a:r>
              <a:rPr lang="tr-TR" dirty="0" smtClean="0"/>
              <a:t>Bu </a:t>
            </a:r>
            <a:r>
              <a:rPr lang="tr-TR" dirty="0"/>
              <a:t>Beyaz Kitap aracılığı ile iyi yönetişimin Avrupa ölçeğinde yedi temel unsuru kabul edilmiştir. </a:t>
            </a:r>
            <a:endParaRPr lang="tr-TR" dirty="0" smtClean="0"/>
          </a:p>
          <a:p>
            <a:pPr algn="just"/>
            <a:r>
              <a:rPr lang="tr-TR" dirty="0" smtClean="0"/>
              <a:t>Buna </a:t>
            </a:r>
            <a:r>
              <a:rPr lang="tr-TR" dirty="0"/>
              <a:t>göre katılımcılık, şeffaflık, hesap verebilirlik, </a:t>
            </a:r>
            <a:r>
              <a:rPr lang="tr-TR" dirty="0" err="1"/>
              <a:t>yerindenlik</a:t>
            </a:r>
            <a:r>
              <a:rPr lang="tr-TR" dirty="0"/>
              <a:t>, kararların orantılılığı, bütüncül politika alanları oluşturma ve bilim bazlı politika geliştirme temel alınmıştır.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YÖNETİŞİM İÇİN BEYAZ KİTAP </a:t>
            </a:r>
          </a:p>
        </p:txBody>
      </p:sp>
    </p:spTree>
    <p:extLst>
      <p:ext uri="{BB962C8B-B14F-4D97-AF65-F5344CB8AC3E}">
        <p14:creationId xmlns:p14="http://schemas.microsoft.com/office/powerpoint/2010/main" val="37710201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Yerellik ve </a:t>
            </a:r>
            <a:r>
              <a:rPr lang="tr-TR" dirty="0" err="1"/>
              <a:t>yerindenlik</a:t>
            </a:r>
            <a:r>
              <a:rPr lang="tr-TR" dirty="0"/>
              <a:t> ilkeleri önceki yıllarda Birlik politikalarına dâhil edilmişken Yönetişim Beyaz Kitabı ile daha geniş bir bakış açısı getirilmeye çalışılmıştır. </a:t>
            </a:r>
            <a:endParaRPr lang="tr-TR" dirty="0" smtClean="0"/>
          </a:p>
          <a:p>
            <a:pPr algn="just"/>
            <a:r>
              <a:rPr lang="tr-TR" dirty="0" smtClean="0"/>
              <a:t>Yönetişim </a:t>
            </a:r>
            <a:r>
              <a:rPr lang="tr-TR" dirty="0"/>
              <a:t>Beyaz Kitabı ile artık yerellik ve </a:t>
            </a:r>
            <a:r>
              <a:rPr lang="tr-TR" dirty="0" err="1"/>
              <a:t>yerindenlik</a:t>
            </a:r>
            <a:r>
              <a:rPr lang="tr-TR" dirty="0"/>
              <a:t> tanımları sadece Birlik ile üye devletlerarası değil Avrupa içinde bulunan tüm yerel, bölgesel, merkezi yönetimler ile Avrupa Birliği arasındaki ilişki olarak tanımlanmıştır. </a:t>
            </a:r>
          </a:p>
          <a:p>
            <a:pPr algn="just"/>
            <a:r>
              <a:rPr lang="tr-TR" dirty="0"/>
              <a:t>Bunun yanı sıra Avrupa Yönetişim Beyaz Kitabı ile karar alma mekanizmalarının daha çok Avrupa ölçeğindeki kurumlarla ve yerinden yönetim kuruluşları temelinde güçlendirilmesi önerilmiştir. </a:t>
            </a:r>
            <a:endParaRPr lang="tr-TR" dirty="0" smtClean="0"/>
          </a:p>
          <a:p>
            <a:pPr algn="just"/>
            <a:r>
              <a:rPr lang="tr-TR" dirty="0" smtClean="0"/>
              <a:t>Böylece </a:t>
            </a:r>
            <a:r>
              <a:rPr lang="tr-TR" dirty="0"/>
              <a:t>ulus-devletlerin karar alma mekanizmalarındaki rollerinin azaltılması ve yerinden yönetim kurumlarının ise yetkilerinin arttırılması söz konusu olmuştur.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YÖNETİŞİM İÇİN BEYAZ KİTAP </a:t>
            </a:r>
          </a:p>
        </p:txBody>
      </p:sp>
    </p:spTree>
    <p:extLst>
      <p:ext uri="{BB962C8B-B14F-4D97-AF65-F5344CB8AC3E}">
        <p14:creationId xmlns:p14="http://schemas.microsoft.com/office/powerpoint/2010/main" val="18084366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1"/>
            <a:ext cx="8775504" cy="4309687"/>
          </a:xfrm>
        </p:spPr>
        <p:txBody>
          <a:bodyPr/>
          <a:lstStyle/>
          <a:p>
            <a:pPr algn="just"/>
            <a:r>
              <a:rPr lang="tr-TR" dirty="0"/>
              <a:t>2002 yılında başlayan Avrupa Konvansiyonu süreci ile Avrupa Birliği binlerce sayfadan, çeşitli sözleşme ve anlaşmalardan oluşan müktesebatını tek bir anayasal dokümanda toplama girişimi başlatmıştır. </a:t>
            </a:r>
            <a:endParaRPr lang="tr-TR" dirty="0" smtClean="0"/>
          </a:p>
          <a:p>
            <a:pPr algn="just"/>
            <a:r>
              <a:rPr lang="tr-TR" dirty="0" smtClean="0"/>
              <a:t>Bu </a:t>
            </a:r>
            <a:r>
              <a:rPr lang="tr-TR" dirty="0"/>
              <a:t>kapsamda Avrupa ölçeğinde üye ülkeler arasında ve Avrupa kamuoyunda çeşitli tartışmalara, oylamalara, halk referandumlarına, özel meclis oturumlarına yol açan Avrupa Anayasası hazırlama sürecinde Avrupa Konvansiyonu, Avrupa Anayasası ve son olarak Lizbon Anlaşması çalışmaları yürütülmüştür</a:t>
            </a:r>
            <a:r>
              <a:rPr lang="tr-TR" dirty="0" smtClean="0"/>
              <a:t>.</a:t>
            </a:r>
          </a:p>
          <a:p>
            <a:pPr algn="just"/>
            <a:r>
              <a:rPr lang="tr-TR" dirty="0"/>
              <a:t>Bu anayasal dokümanlarda özellikle Avrupa Bölgeler Komitesi ile NUTS temelinde oluşturulan Avrupa İstatistikî Bölge Sistemi öne çıkarılarak güçlendirilmiştir. </a:t>
            </a:r>
            <a:endParaRPr lang="tr-TR" dirty="0" smtClean="0"/>
          </a:p>
          <a:p>
            <a:pPr algn="just"/>
            <a:r>
              <a:rPr lang="tr-TR" dirty="0" smtClean="0"/>
              <a:t>Böylece </a:t>
            </a:r>
            <a:r>
              <a:rPr lang="tr-TR" dirty="0"/>
              <a:t>bir yandan Avrupa Birliği kurumlarının yetkileri arttırılarak güçlendirilmesine katkı sağlanırken, bir yandan da yerel yönetimlerin güçlendirilmesi sağlanmıştır.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LİZBON SÖZLEŞMESİ </a:t>
            </a:r>
          </a:p>
        </p:txBody>
      </p:sp>
    </p:spTree>
    <p:extLst>
      <p:ext uri="{BB962C8B-B14F-4D97-AF65-F5344CB8AC3E}">
        <p14:creationId xmlns:p14="http://schemas.microsoft.com/office/powerpoint/2010/main" val="33769520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03462"/>
            <a:ext cx="8775504" cy="4309687"/>
          </a:xfrm>
        </p:spPr>
        <p:txBody>
          <a:bodyPr/>
          <a:lstStyle/>
          <a:p>
            <a:pPr algn="just"/>
            <a:r>
              <a:rPr lang="tr-TR" dirty="0"/>
              <a:t>Avrupa Anayasası hazırlama sürecinde 2009 yılında sonlandırılması planlanan Lizbon Sözleşmesi ise en son girişim olarak öne çıkmaktadır. </a:t>
            </a:r>
            <a:endParaRPr lang="tr-TR" dirty="0" smtClean="0"/>
          </a:p>
          <a:p>
            <a:pPr algn="just"/>
            <a:r>
              <a:rPr lang="tr-TR" dirty="0" smtClean="0"/>
              <a:t>Avrupa </a:t>
            </a:r>
            <a:r>
              <a:rPr lang="tr-TR" dirty="0"/>
              <a:t>Anayasası niteliği taşıyan Lizbon Sözleşmesi’nde özellikle bölgesel ve yerel yönetim birimleri üye ülkeler ile birlikte sayılarak merkezi yönetimlerle eş düzeyde kabul edilmiştir. </a:t>
            </a:r>
            <a:endParaRPr lang="tr-TR" dirty="0" smtClean="0"/>
          </a:p>
          <a:p>
            <a:pPr algn="just"/>
            <a:r>
              <a:rPr lang="tr-TR" dirty="0" smtClean="0"/>
              <a:t>Bu </a:t>
            </a:r>
            <a:r>
              <a:rPr lang="tr-TR" dirty="0"/>
              <a:t>çerçevede sözleşmenin 5. maddesinde düzenlenen “</a:t>
            </a:r>
            <a:r>
              <a:rPr lang="tr-TR" dirty="0" err="1"/>
              <a:t>yerindenlik</a:t>
            </a:r>
            <a:r>
              <a:rPr lang="tr-TR" dirty="0"/>
              <a:t>” ilkesi ile ancak üye devletin bir hizmet sunamayacağı zaman Avrupa Birliği hizmeti sunar denmektedir. </a:t>
            </a:r>
            <a:endParaRPr lang="tr-TR" dirty="0" smtClean="0"/>
          </a:p>
          <a:p>
            <a:pPr algn="just"/>
            <a:r>
              <a:rPr lang="tr-TR" dirty="0" smtClean="0"/>
              <a:t>Burada </a:t>
            </a:r>
            <a:r>
              <a:rPr lang="tr-TR" dirty="0"/>
              <a:t>üye devlet tanımlanırken önceki mevzuattan farklı olarak merkezi, bölgesel veya yerel düzey denmektedir. </a:t>
            </a:r>
            <a:endParaRPr lang="tr-TR" dirty="0" smtClean="0"/>
          </a:p>
          <a:p>
            <a:pPr algn="just"/>
            <a:r>
              <a:rPr lang="tr-TR" dirty="0" smtClean="0"/>
              <a:t>Böylece </a:t>
            </a:r>
            <a:r>
              <a:rPr lang="tr-TR" dirty="0"/>
              <a:t>Birlik, merkezi yönetim, bölgesel ve yerel yönetim düzeyleri tanımlanmıştır. </a:t>
            </a:r>
            <a:endParaRPr lang="tr-TR" dirty="0" smtClean="0"/>
          </a:p>
          <a:p>
            <a:pPr algn="just"/>
            <a:r>
              <a:rPr lang="tr-TR" dirty="0" smtClean="0"/>
              <a:t>Bu </a:t>
            </a:r>
            <a:r>
              <a:rPr lang="tr-TR" dirty="0"/>
              <a:t>aynı zamanda Yönetişim Beyaz Kitabı ile önerilen </a:t>
            </a:r>
            <a:r>
              <a:rPr lang="tr-TR" dirty="0" err="1"/>
              <a:t>yerindenlik</a:t>
            </a:r>
            <a:r>
              <a:rPr lang="tr-TR" dirty="0"/>
              <a:t> ilkesinin de hayata geçirilmesinin kanıtıdır.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LİZBON SÖZLEŞMESİ </a:t>
            </a:r>
          </a:p>
        </p:txBody>
      </p:sp>
    </p:spTree>
    <p:extLst>
      <p:ext uri="{BB962C8B-B14F-4D97-AF65-F5344CB8AC3E}">
        <p14:creationId xmlns:p14="http://schemas.microsoft.com/office/powerpoint/2010/main" val="31331838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1"/>
            <a:ext cx="8775504" cy="4309687"/>
          </a:xfrm>
        </p:spPr>
        <p:txBody>
          <a:bodyPr/>
          <a:lstStyle/>
          <a:p>
            <a:pPr algn="just"/>
            <a:r>
              <a:rPr lang="tr-TR" dirty="0"/>
              <a:t>Ayrıca sözleşmenin ek protokollerinde de merkezi yönetim, birlik kuruluşları, yerel yönetimler, bölgesel yönetimler bir arada sıralanarak aralarında bir hiyerarşi olmadığı vurgulanmaktadır. </a:t>
            </a:r>
            <a:endParaRPr lang="tr-TR" dirty="0" smtClean="0"/>
          </a:p>
          <a:p>
            <a:pPr algn="just"/>
            <a:r>
              <a:rPr lang="tr-TR" dirty="0" smtClean="0"/>
              <a:t>Avrupa </a:t>
            </a:r>
            <a:r>
              <a:rPr lang="tr-TR" dirty="0"/>
              <a:t>Bölgeler Komitesi’ne ve yerel yönetim birliklerine önem verilmesi de gelecekte Avrupa Birliği’nde yerel yönetimlerin artacak önemine işaret etmektedir. </a:t>
            </a:r>
          </a:p>
          <a:p>
            <a:pPr algn="just"/>
            <a:r>
              <a:rPr lang="tr-TR" dirty="0"/>
              <a:t>Tüm bu kurumsal dönüşüm çalışmaları ile Avrupa Birliği’nin güçlenmek için daha çok çaba sarf etmesi ve küreselleşme ile birlikte ortaya çıkan rekabet alanında bölgesel bir güç olmaya çalışması Avrupa Birliği üyesi ülkelerin küreselleşme karşısında nasıl bir çözüm ürettiklerinin somut bir örneği kabul edilebilir.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LİZBON SÖZLEŞMESİ </a:t>
            </a:r>
          </a:p>
        </p:txBody>
      </p:sp>
    </p:spTree>
    <p:extLst>
      <p:ext uri="{BB962C8B-B14F-4D97-AF65-F5344CB8AC3E}">
        <p14:creationId xmlns:p14="http://schemas.microsoft.com/office/powerpoint/2010/main" val="2652920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9574" y="278075"/>
            <a:ext cx="7654996" cy="513080"/>
          </a:xfrm>
        </p:spPr>
        <p:txBody>
          <a:bodyPr/>
          <a:lstStyle/>
          <a:p>
            <a:r>
              <a:rPr lang="tr-TR" dirty="0">
                <a:solidFill>
                  <a:srgbClr val="160093"/>
                </a:solidFill>
              </a:rPr>
              <a:t>GİRİŞ</a:t>
            </a:r>
          </a:p>
        </p:txBody>
      </p:sp>
      <p:sp>
        <p:nvSpPr>
          <p:cNvPr id="3" name="Metin Yer Tutucusu 2"/>
          <p:cNvSpPr>
            <a:spLocks noGrp="1"/>
          </p:cNvSpPr>
          <p:nvPr>
            <p:ph type="body" idx="1"/>
          </p:nvPr>
        </p:nvSpPr>
        <p:spPr>
          <a:xfrm>
            <a:off x="169320" y="1357782"/>
            <a:ext cx="8775504" cy="3683000"/>
          </a:xfrm>
        </p:spPr>
        <p:txBody>
          <a:bodyPr/>
          <a:lstStyle/>
          <a:p>
            <a:pPr algn="just"/>
            <a:r>
              <a:rPr lang="tr-TR" dirty="0"/>
              <a:t>Avrupa Birliği 1990 ve sonrasında hızlanan Avrupa Birliği bütünleşmesi sürecinde özellikle yerel yönetimlere özel bir önem atfetmiştir. </a:t>
            </a:r>
            <a:endParaRPr lang="tr-TR" dirty="0" smtClean="0"/>
          </a:p>
          <a:p>
            <a:pPr algn="just"/>
            <a:r>
              <a:rPr lang="tr-TR" dirty="0" smtClean="0"/>
              <a:t>1992 </a:t>
            </a:r>
            <a:r>
              <a:rPr lang="tr-TR" dirty="0"/>
              <a:t>yılında yapılan ve Avrupa Birliği açısından temel teşkil eden; aynı zamanda Euro bölgesinin de oluşturulduğu Maastricht Anlaşması ile yerellik ve orantılılık ilkeleri kabul edilmiştir. </a:t>
            </a:r>
            <a:endParaRPr lang="tr-TR" dirty="0" smtClean="0"/>
          </a:p>
          <a:p>
            <a:pPr algn="just"/>
            <a:r>
              <a:rPr lang="tr-TR" dirty="0" smtClean="0"/>
              <a:t>Bu </a:t>
            </a:r>
            <a:r>
              <a:rPr lang="tr-TR" dirty="0"/>
              <a:t>çerçevede </a:t>
            </a:r>
            <a:r>
              <a:rPr lang="tr-TR" dirty="0" err="1"/>
              <a:t>yerindenlik</a:t>
            </a:r>
            <a:r>
              <a:rPr lang="tr-TR" dirty="0"/>
              <a:t> Avrupa Birliği’nin temel ilkelerinden biri haline gelmiştir. </a:t>
            </a:r>
            <a:endParaRPr lang="tr-TR" dirty="0" smtClean="0"/>
          </a:p>
          <a:p>
            <a:pPr algn="just"/>
            <a:r>
              <a:rPr lang="tr-TR" dirty="0" smtClean="0"/>
              <a:t>Bu </a:t>
            </a:r>
            <a:r>
              <a:rPr lang="tr-TR" dirty="0"/>
              <a:t>süreçte Avrupa Konseyi (</a:t>
            </a:r>
            <a:r>
              <a:rPr lang="tr-TR" dirty="0" err="1"/>
              <a:t>Council</a:t>
            </a:r>
            <a:r>
              <a:rPr lang="tr-TR" dirty="0"/>
              <a:t> of Europe) tarafından daha önce kabul edilen 1988 tarihli “Avrupa Yerel Yönetimler Özerklik Şartı” Avrupa Birliği ülkeleri ve Avrupa Birliği kurumları için temel teşkil etmiştir</a:t>
            </a:r>
            <a:r>
              <a:rPr lang="tr-TR" dirty="0" smtClean="0"/>
              <a:t>.</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9946695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1"/>
            <a:ext cx="8775504" cy="4309687"/>
          </a:xfrm>
        </p:spPr>
        <p:txBody>
          <a:bodyPr/>
          <a:lstStyle/>
          <a:p>
            <a:pPr algn="just"/>
            <a:r>
              <a:rPr lang="tr-TR" dirty="0"/>
              <a:t>AB’nin Metropoliten politikaları Avrupa kent politikaları temelinde ele alınmaktadır. </a:t>
            </a:r>
            <a:endParaRPr lang="tr-TR" dirty="0" smtClean="0"/>
          </a:p>
          <a:p>
            <a:pPr algn="just"/>
            <a:r>
              <a:rPr lang="tr-TR" dirty="0" smtClean="0"/>
              <a:t>Bu </a:t>
            </a:r>
            <a:r>
              <a:rPr lang="tr-TR" dirty="0"/>
              <a:t>kentleşme politikalarının AB ölçeğindeki gelişimi kapsamında dört temel aşama olduğu kabul edilmektedir: </a:t>
            </a:r>
            <a:endParaRPr lang="tr-TR" dirty="0" smtClean="0"/>
          </a:p>
          <a:p>
            <a:pPr algn="just"/>
            <a:r>
              <a:rPr lang="tr-TR" dirty="0" smtClean="0"/>
              <a:t>1975 </a:t>
            </a:r>
            <a:r>
              <a:rPr lang="tr-TR" dirty="0"/>
              <a:t>– 1988 </a:t>
            </a:r>
            <a:r>
              <a:rPr lang="tr-TR" dirty="0" smtClean="0"/>
              <a:t>Dönemi </a:t>
            </a:r>
            <a:endParaRPr lang="tr-TR" dirty="0" smtClean="0"/>
          </a:p>
          <a:p>
            <a:pPr algn="just"/>
            <a:r>
              <a:rPr lang="tr-TR" dirty="0" smtClean="0"/>
              <a:t>1989 </a:t>
            </a:r>
            <a:r>
              <a:rPr lang="tr-TR" dirty="0"/>
              <a:t>– 1994 </a:t>
            </a:r>
            <a:r>
              <a:rPr lang="tr-TR" dirty="0" smtClean="0"/>
              <a:t>Dönemi</a:t>
            </a:r>
            <a:endParaRPr lang="tr-TR" dirty="0" smtClean="0"/>
          </a:p>
          <a:p>
            <a:pPr algn="just"/>
            <a:r>
              <a:rPr lang="tr-TR" dirty="0" smtClean="0"/>
              <a:t>1994 </a:t>
            </a:r>
            <a:r>
              <a:rPr lang="tr-TR" dirty="0"/>
              <a:t>– 1999 </a:t>
            </a:r>
            <a:r>
              <a:rPr lang="tr-TR" dirty="0" smtClean="0"/>
              <a:t>Dönemi</a:t>
            </a:r>
            <a:endParaRPr lang="tr-TR" dirty="0" smtClean="0"/>
          </a:p>
          <a:p>
            <a:pPr algn="just"/>
            <a:r>
              <a:rPr lang="tr-TR" dirty="0" smtClean="0"/>
              <a:t>2000 </a:t>
            </a:r>
            <a:r>
              <a:rPr lang="tr-TR" dirty="0"/>
              <a:t>– 2006 </a:t>
            </a:r>
            <a:r>
              <a:rPr lang="tr-TR" dirty="0" smtClean="0"/>
              <a:t>Dönemi</a:t>
            </a:r>
            <a:endParaRPr lang="tr-TR" dirty="0"/>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559436" y="390769"/>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AVRUPA BİRLİĞİ METROPOLİTEN POLİTİKALARI </a:t>
            </a:r>
          </a:p>
        </p:txBody>
      </p:sp>
    </p:spTree>
    <p:extLst>
      <p:ext uri="{BB962C8B-B14F-4D97-AF65-F5344CB8AC3E}">
        <p14:creationId xmlns:p14="http://schemas.microsoft.com/office/powerpoint/2010/main" val="36262300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1"/>
            <a:ext cx="8775504" cy="4309687"/>
          </a:xfrm>
        </p:spPr>
        <p:txBody>
          <a:bodyPr/>
          <a:lstStyle/>
          <a:p>
            <a:pPr algn="just"/>
            <a:r>
              <a:rPr lang="tr-TR" b="1" dirty="0" smtClean="0"/>
              <a:t>1975 </a:t>
            </a:r>
            <a:r>
              <a:rPr lang="tr-TR" b="1" dirty="0"/>
              <a:t>– 1988 </a:t>
            </a:r>
            <a:r>
              <a:rPr lang="tr-TR" b="1" dirty="0" smtClean="0"/>
              <a:t>DÖNEMİ</a:t>
            </a:r>
            <a:endParaRPr lang="tr-TR" b="1" dirty="0"/>
          </a:p>
          <a:p>
            <a:pPr algn="just"/>
            <a:r>
              <a:rPr lang="tr-TR" dirty="0"/>
              <a:t>Bu dönemde Avrupa bölgeleri arasındaki eşitsizlikler ön plana çıkmıştır. Bu amaçla Avrupa Bölgesel Fonu oluşturulmuştur. </a:t>
            </a:r>
            <a:endParaRPr lang="tr-TR" dirty="0" smtClean="0"/>
          </a:p>
          <a:p>
            <a:pPr algn="just"/>
            <a:r>
              <a:rPr lang="tr-TR" dirty="0" smtClean="0"/>
              <a:t>O </a:t>
            </a:r>
            <a:r>
              <a:rPr lang="tr-TR" dirty="0"/>
              <a:t>zaman Ekonomik Topluluk olarak öne çıkan Avrupa Birliği bütçesinin %5’i bu fona ayrılmıştır. </a:t>
            </a:r>
            <a:endParaRPr lang="tr-TR" dirty="0" smtClean="0"/>
          </a:p>
          <a:p>
            <a:pPr algn="just"/>
            <a:r>
              <a:rPr lang="tr-TR" dirty="0" smtClean="0"/>
              <a:t>1987 </a:t>
            </a:r>
            <a:r>
              <a:rPr lang="tr-TR" dirty="0"/>
              <a:t>yılında imzalanan Tek Avrupa Senedi ile bu bölge yaklaşımı daha da önem kazanarak bütçenin %20’si bu fona ayrılmıştır. </a:t>
            </a:r>
            <a:endParaRPr lang="tr-TR" dirty="0" smtClean="0"/>
          </a:p>
          <a:p>
            <a:pPr algn="just"/>
            <a:r>
              <a:rPr lang="tr-TR" dirty="0" smtClean="0"/>
              <a:t>Ancak </a:t>
            </a:r>
            <a:r>
              <a:rPr lang="tr-TR" dirty="0"/>
              <a:t>özellikle 1980’ler ile birlikte sorunun bölgeler arasında olmaktan çok bölge içinde olduğu kararı verilmiştir. </a:t>
            </a:r>
            <a:endParaRPr lang="tr-TR" dirty="0" smtClean="0"/>
          </a:p>
          <a:p>
            <a:pPr algn="just"/>
            <a:r>
              <a:rPr lang="tr-TR" dirty="0" smtClean="0"/>
              <a:t>Bunun </a:t>
            </a:r>
            <a:r>
              <a:rPr lang="tr-TR" dirty="0"/>
              <a:t>sonucunda AB’de kentleşme politikalarına odaklanılmıştır.</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559436" y="390769"/>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AVRUPA BİRLİĞİ METROPOLİTEN POLİTİKALARI </a:t>
            </a:r>
          </a:p>
        </p:txBody>
      </p:sp>
    </p:spTree>
    <p:extLst>
      <p:ext uri="{BB962C8B-B14F-4D97-AF65-F5344CB8AC3E}">
        <p14:creationId xmlns:p14="http://schemas.microsoft.com/office/powerpoint/2010/main" val="32228413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1"/>
            <a:ext cx="8775504" cy="4309687"/>
          </a:xfrm>
        </p:spPr>
        <p:txBody>
          <a:bodyPr/>
          <a:lstStyle/>
          <a:p>
            <a:pPr algn="just"/>
            <a:r>
              <a:rPr lang="tr-TR" b="1" dirty="0"/>
              <a:t>1989 – 1994 </a:t>
            </a:r>
            <a:r>
              <a:rPr lang="tr-TR" b="1" dirty="0" smtClean="0"/>
              <a:t>DÖNEMİ</a:t>
            </a:r>
          </a:p>
          <a:p>
            <a:pPr algn="just"/>
            <a:r>
              <a:rPr lang="tr-TR" dirty="0"/>
              <a:t>1988 </a:t>
            </a:r>
            <a:r>
              <a:rPr lang="tr-TR" dirty="0" err="1"/>
              <a:t>Cheshire</a:t>
            </a:r>
            <a:r>
              <a:rPr lang="tr-TR" dirty="0"/>
              <a:t> ve 1992 Parkinson Raporları ile DG </a:t>
            </a:r>
            <a:r>
              <a:rPr lang="tr-TR" dirty="0" err="1"/>
              <a:t>Regio</a:t>
            </a:r>
            <a:r>
              <a:rPr lang="tr-TR" dirty="0"/>
              <a:t> (Avrupa Birliği’nde bölgesel ve kentleşmeden sorumlu Genel Direktörlük) kentleşme politikalarına ağırlık vermiştir. </a:t>
            </a:r>
            <a:endParaRPr lang="tr-TR" dirty="0" smtClean="0"/>
          </a:p>
          <a:p>
            <a:pPr algn="just"/>
            <a:r>
              <a:rPr lang="tr-TR" dirty="0" smtClean="0"/>
              <a:t>Ayrıca </a:t>
            </a:r>
            <a:r>
              <a:rPr lang="tr-TR" dirty="0"/>
              <a:t>Yunanistan, Portekiz ve İspanya’nın üyeliği ile </a:t>
            </a:r>
            <a:r>
              <a:rPr lang="tr-TR" dirty="0" err="1"/>
              <a:t>üyelerarası</a:t>
            </a:r>
            <a:r>
              <a:rPr lang="tr-TR" dirty="0"/>
              <a:t> eşitsizlik sorunu devam etmiştir. </a:t>
            </a:r>
            <a:endParaRPr lang="tr-TR" dirty="0" smtClean="0"/>
          </a:p>
          <a:p>
            <a:pPr algn="just"/>
            <a:r>
              <a:rPr lang="tr-TR" dirty="0" smtClean="0"/>
              <a:t>Bu </a:t>
            </a:r>
            <a:r>
              <a:rPr lang="tr-TR" dirty="0"/>
              <a:t>süreç AB Yapısal Fonları ve özellikle gelişmişlik farklarına yönelik destekler ile hızlandırılmıştır. </a:t>
            </a:r>
            <a:endParaRPr lang="tr-TR" dirty="0" smtClean="0"/>
          </a:p>
          <a:p>
            <a:pPr algn="just"/>
            <a:r>
              <a:rPr lang="tr-TR" dirty="0" smtClean="0"/>
              <a:t>Bu </a:t>
            </a:r>
            <a:r>
              <a:rPr lang="tr-TR" dirty="0"/>
              <a:t>arada 1991 yılında Avrupa Birliği’nin temel gücünün ve yapısının kentler olmasını kabul etme ve politikaları kentler temelinde yönlendirmek için bir öneri verilse de bu öneri üye devletler tarafından reddedilmiştir. </a:t>
            </a:r>
            <a:endParaRPr lang="tr-TR" dirty="0" smtClean="0"/>
          </a:p>
          <a:p>
            <a:pPr algn="just"/>
            <a:r>
              <a:rPr lang="tr-TR" dirty="0" smtClean="0"/>
              <a:t>Ancak </a:t>
            </a:r>
            <a:r>
              <a:rPr lang="tr-TR" dirty="0"/>
              <a:t>bunun yanında başlangıç düzeyinde kent projeleri uygulamaları düşük bir bütçe ile de olsa başlatılmıştır.</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559436" y="390769"/>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AVRUPA BİRLİĞİ METROPOLİTEN POLİTİKALARI </a:t>
            </a:r>
          </a:p>
        </p:txBody>
      </p:sp>
    </p:spTree>
    <p:extLst>
      <p:ext uri="{BB962C8B-B14F-4D97-AF65-F5344CB8AC3E}">
        <p14:creationId xmlns:p14="http://schemas.microsoft.com/office/powerpoint/2010/main" val="14652916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167667"/>
            <a:ext cx="8775504" cy="4689924"/>
          </a:xfrm>
        </p:spPr>
        <p:txBody>
          <a:bodyPr/>
          <a:lstStyle/>
          <a:p>
            <a:pPr algn="just"/>
            <a:r>
              <a:rPr lang="tr-TR" b="1" dirty="0" smtClean="0"/>
              <a:t>1994 </a:t>
            </a:r>
            <a:r>
              <a:rPr lang="tr-TR" b="1" dirty="0"/>
              <a:t>– 1999 </a:t>
            </a:r>
            <a:r>
              <a:rPr lang="tr-TR" b="1" dirty="0" smtClean="0"/>
              <a:t>DÖNEMİ</a:t>
            </a:r>
            <a:endParaRPr lang="tr-TR" dirty="0"/>
          </a:p>
          <a:p>
            <a:pPr algn="just"/>
            <a:r>
              <a:rPr lang="tr-TR" dirty="0"/>
              <a:t>AB 1993 yılında Yapısal </a:t>
            </a:r>
            <a:r>
              <a:rPr lang="tr-TR" dirty="0" err="1"/>
              <a:t>Fonlar’ın</a:t>
            </a:r>
            <a:r>
              <a:rPr lang="tr-TR" dirty="0"/>
              <a:t> bütçesini iki kat arttırmıştır</a:t>
            </a:r>
            <a:r>
              <a:rPr lang="tr-TR" dirty="0" smtClean="0"/>
              <a:t>. Bu </a:t>
            </a:r>
            <a:r>
              <a:rPr lang="tr-TR" dirty="0"/>
              <a:t>artış toplam AB Bütçesi’nin %33’üdür. Daha sonra URBAN başlığı ile kentsel dönüşüm çalışmalarına destek veren bir proje başlatılmıştır. </a:t>
            </a:r>
            <a:r>
              <a:rPr lang="tr-TR" dirty="0" smtClean="0"/>
              <a:t>Bu </a:t>
            </a:r>
            <a:r>
              <a:rPr lang="tr-TR" dirty="0"/>
              <a:t>çalışmalara paralel olarak önceki dönemde başlayan pilot projelerin ikinci aşaması da başlatılmıştır. </a:t>
            </a:r>
            <a:endParaRPr lang="tr-TR" dirty="0" smtClean="0"/>
          </a:p>
          <a:p>
            <a:pPr algn="just"/>
            <a:r>
              <a:rPr lang="tr-TR" dirty="0" smtClean="0"/>
              <a:t>1997 </a:t>
            </a:r>
            <a:r>
              <a:rPr lang="tr-TR" dirty="0"/>
              <a:t>yılında Avrupa Komisyonu “Avrupa Birliği’nde Kentleşme Gündemi” başlıklı bir strateji dokümanı hazırlayıp sunmuştur. Kentler için sorunları ve fırsatları sunan bu çalışma sonrası “Urban </a:t>
            </a:r>
            <a:r>
              <a:rPr lang="tr-TR" dirty="0" err="1"/>
              <a:t>Audit</a:t>
            </a:r>
            <a:r>
              <a:rPr lang="tr-TR" dirty="0"/>
              <a:t>” başlığı ile Avrupa kentlerinin güçlü ve zayıf yanlarını gösteren yeni bir proje başlatılmıştır. 1998 yılında AB Kent Politikası için en önemli girişim olarak kabul edilen “Avrupa Birliği’nde Sürdürülebilir Kentsel Gelişim: Bir Eylem Çerçevesi” başlıklı Avrupa Komisyonu raporu yayınlanmıştır. Bu rapor Aralık 1998’de Viyana’da düzenlenen AB Kent Forumu’nda büyük bir yankı bulmuştur. Özellikle üye devletler ve Avrupa Komisyonu ortak bir kentleşme politikası için ilk kez bu forumda uzlaşmışlardır.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559436" y="390769"/>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AVRUPA BİRLİĞİ METROPOLİTEN POLİTİKALARI </a:t>
            </a:r>
          </a:p>
        </p:txBody>
      </p:sp>
    </p:spTree>
    <p:extLst>
      <p:ext uri="{BB962C8B-B14F-4D97-AF65-F5344CB8AC3E}">
        <p14:creationId xmlns:p14="http://schemas.microsoft.com/office/powerpoint/2010/main" val="6339283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167667"/>
            <a:ext cx="8775504" cy="4689924"/>
          </a:xfrm>
        </p:spPr>
        <p:txBody>
          <a:bodyPr/>
          <a:lstStyle/>
          <a:p>
            <a:pPr algn="just"/>
            <a:r>
              <a:rPr lang="tr-TR" b="1" dirty="0" smtClean="0"/>
              <a:t>2000 </a:t>
            </a:r>
            <a:r>
              <a:rPr lang="tr-TR" b="1" dirty="0"/>
              <a:t>– 2006 DÖNEMİ: </a:t>
            </a:r>
            <a:endParaRPr lang="tr-TR" dirty="0"/>
          </a:p>
          <a:p>
            <a:pPr algn="just"/>
            <a:r>
              <a:rPr lang="tr-TR" dirty="0"/>
              <a:t>AB 1999 yılında Yapısal Fonları azaltarak Uyum </a:t>
            </a:r>
            <a:r>
              <a:rPr lang="tr-TR" dirty="0" err="1"/>
              <a:t>Fonları’nı</a:t>
            </a:r>
            <a:r>
              <a:rPr lang="tr-TR" dirty="0"/>
              <a:t> oluşturdu (</a:t>
            </a:r>
            <a:r>
              <a:rPr lang="tr-TR" dirty="0" err="1"/>
              <a:t>Cohesion</a:t>
            </a:r>
            <a:r>
              <a:rPr lang="tr-TR" dirty="0"/>
              <a:t> </a:t>
            </a:r>
            <a:r>
              <a:rPr lang="tr-TR" dirty="0" err="1"/>
              <a:t>Funds</a:t>
            </a:r>
            <a:r>
              <a:rPr lang="tr-TR" dirty="0"/>
              <a:t>). Uyum Fonları insani ve fiziksel sermayeye yatırım yaparak en az gelişmiş bölgelerin desteklenmesini öngörüyordu. Bununla birlikte kentlerin bölgenin ekonomik kalkınmasındaki önemi AB düzeyinde kabul görmüş oldu. </a:t>
            </a:r>
            <a:endParaRPr lang="tr-TR" dirty="0" smtClean="0"/>
          </a:p>
          <a:p>
            <a:pPr algn="just"/>
            <a:r>
              <a:rPr lang="tr-TR" dirty="0" smtClean="0"/>
              <a:t>Daha </a:t>
            </a:r>
            <a:r>
              <a:rPr lang="tr-TR" dirty="0"/>
              <a:t>önce oluşturulan URBAN çalışmasının ikincisi URBAN II olarak başlatıldı. Daha sonra ise 2000 yılında yapılan Bölge ve Kentlerden Sorumlu AB Bakanları toplantısı ile çok yıllık bir Avrupa Kent Politikası için işbirliği kabul edildi. Buradan çıkan Lille Prensipleri sonraki çalışmalar için de temel teşkil etti. Kentleşme konusunda 2002 Danimarka Dönem Başkanlığı’nda Kopenhag Sözleşmesi oluşturulmuştur. </a:t>
            </a:r>
            <a:endParaRPr lang="tr-TR" dirty="0" smtClean="0"/>
          </a:p>
          <a:p>
            <a:pPr algn="just"/>
            <a:r>
              <a:rPr lang="tr-TR" dirty="0" smtClean="0"/>
              <a:t>Bu </a:t>
            </a:r>
            <a:r>
              <a:rPr lang="tr-TR" dirty="0"/>
              <a:t>kapsamda küreselleşme sürecinde Avrupa Birliği’nin bölge politikasını seçmesi gerektiği vurgulanmıştır. Ancak bunun bölgelerarası eşitsizlikten çok geniş bölge kalkınması olarak ele alınması gereği vurgulanmıştır.</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559436" y="390769"/>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AVRUPA BİRLİĞİ METROPOLİTEN POLİTİKALARI </a:t>
            </a:r>
          </a:p>
        </p:txBody>
      </p:sp>
    </p:spTree>
    <p:extLst>
      <p:ext uri="{BB962C8B-B14F-4D97-AF65-F5344CB8AC3E}">
        <p14:creationId xmlns:p14="http://schemas.microsoft.com/office/powerpoint/2010/main" val="31061563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267252"/>
            <a:ext cx="8775504" cy="2897342"/>
          </a:xfrm>
        </p:spPr>
        <p:txBody>
          <a:bodyPr/>
          <a:lstStyle/>
          <a:p>
            <a:pPr algn="just"/>
            <a:r>
              <a:rPr lang="tr-TR" b="1" dirty="0" smtClean="0"/>
              <a:t>2000 </a:t>
            </a:r>
            <a:r>
              <a:rPr lang="tr-TR" b="1" dirty="0"/>
              <a:t>– 2006 DÖNEMİ: </a:t>
            </a:r>
            <a:endParaRPr lang="tr-TR" dirty="0"/>
          </a:p>
          <a:p>
            <a:pPr algn="just"/>
            <a:r>
              <a:rPr lang="tr-TR" dirty="0"/>
              <a:t>Bu gelişmelerin yanı sıra Avrupa Birliği’nin kurumsallaşarak güçlü bir uluslar üstü yapı olarak ortaya çıkması ve bölgesel kalkınma politikaları ile birlikte Avrupa Birliği içerisinde metropoliten kentlerin oluşumu da artmıştır. </a:t>
            </a:r>
            <a:endParaRPr lang="tr-TR" dirty="0" smtClean="0"/>
          </a:p>
          <a:p>
            <a:pPr algn="just"/>
            <a:r>
              <a:rPr lang="tr-TR" dirty="0" smtClean="0"/>
              <a:t>Peter </a:t>
            </a:r>
            <a:r>
              <a:rPr lang="tr-TR" dirty="0"/>
              <a:t>Taylor, David </a:t>
            </a:r>
            <a:r>
              <a:rPr lang="tr-TR" dirty="0" err="1"/>
              <a:t>Walker</a:t>
            </a:r>
            <a:r>
              <a:rPr lang="tr-TR" dirty="0"/>
              <a:t>, </a:t>
            </a:r>
            <a:r>
              <a:rPr lang="tr-TR" dirty="0" err="1"/>
              <a:t>Gilda</a:t>
            </a:r>
            <a:r>
              <a:rPr lang="tr-TR" dirty="0"/>
              <a:t> </a:t>
            </a:r>
            <a:r>
              <a:rPr lang="tr-TR" dirty="0" err="1"/>
              <a:t>Catalano</a:t>
            </a:r>
            <a:r>
              <a:rPr lang="tr-TR" dirty="0"/>
              <a:t> ve Michael </a:t>
            </a:r>
            <a:r>
              <a:rPr lang="tr-TR" dirty="0" err="1"/>
              <a:t>Hoyler’ın</a:t>
            </a:r>
            <a:r>
              <a:rPr lang="tr-TR" dirty="0"/>
              <a:t> “</a:t>
            </a:r>
            <a:r>
              <a:rPr lang="tr-TR" dirty="0" err="1"/>
              <a:t>Diversity</a:t>
            </a:r>
            <a:r>
              <a:rPr lang="tr-TR" dirty="0"/>
              <a:t> </a:t>
            </a:r>
            <a:r>
              <a:rPr lang="tr-TR" dirty="0" err="1"/>
              <a:t>and</a:t>
            </a:r>
            <a:r>
              <a:rPr lang="tr-TR" dirty="0"/>
              <a:t> </a:t>
            </a:r>
            <a:r>
              <a:rPr lang="tr-TR" dirty="0" err="1"/>
              <a:t>Power</a:t>
            </a:r>
            <a:r>
              <a:rPr lang="tr-TR" dirty="0"/>
              <a:t> in </a:t>
            </a:r>
            <a:r>
              <a:rPr lang="tr-TR" dirty="0" err="1"/>
              <a:t>the</a:t>
            </a:r>
            <a:r>
              <a:rPr lang="tr-TR" dirty="0"/>
              <a:t> World City Network” adlı yayınında sunduğu dünya kentleri sıralamasına bakıldığında Avrupa’dan yirmi kentin bulunması Avrupa kentlerinin küresel kent olma anlamında önemli bir hâkimiyeti olduğunu göstermektedir. </a:t>
            </a:r>
            <a:endParaRPr lang="tr-TR" dirty="0" smtClean="0"/>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559436" y="390769"/>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AVRUPA BİRLİĞİ METROPOLİTEN POLİTİKALARI </a:t>
            </a:r>
          </a:p>
        </p:txBody>
      </p:sp>
    </p:spTree>
    <p:extLst>
      <p:ext uri="{BB962C8B-B14F-4D97-AF65-F5344CB8AC3E}">
        <p14:creationId xmlns:p14="http://schemas.microsoft.com/office/powerpoint/2010/main" val="5840286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267252"/>
            <a:ext cx="8775504" cy="2951664"/>
          </a:xfrm>
        </p:spPr>
        <p:txBody>
          <a:bodyPr/>
          <a:lstStyle/>
          <a:p>
            <a:pPr algn="just"/>
            <a:r>
              <a:rPr lang="tr-TR" b="1" dirty="0" smtClean="0"/>
              <a:t>2000 </a:t>
            </a:r>
            <a:r>
              <a:rPr lang="tr-TR" b="1" dirty="0"/>
              <a:t>– 2006 DÖNEMİ: </a:t>
            </a:r>
            <a:endParaRPr lang="tr-TR" dirty="0"/>
          </a:p>
          <a:p>
            <a:pPr algn="just"/>
            <a:r>
              <a:rPr lang="tr-TR" dirty="0"/>
              <a:t>Bu metropoliten alanların diğer dünya bölgeleri ile ilişkileri açısından dışa açık, rekabetçi ve güçlü bölgeler olduğu ortaya çıkmaktadır. </a:t>
            </a:r>
            <a:endParaRPr lang="tr-TR" dirty="0" smtClean="0"/>
          </a:p>
          <a:p>
            <a:pPr algn="just"/>
            <a:r>
              <a:rPr lang="tr-TR" dirty="0" smtClean="0"/>
              <a:t>Bu </a:t>
            </a:r>
            <a:r>
              <a:rPr lang="tr-TR" dirty="0"/>
              <a:t>çerçevede aday ülkelerden biri olan Türkiye’nin de İstanbul ile birlikte dünyada 35., Avrupa’da ise 14</a:t>
            </a:r>
            <a:r>
              <a:rPr lang="tr-TR" dirty="0" smtClean="0"/>
              <a:t>. sırada </a:t>
            </a:r>
            <a:r>
              <a:rPr lang="tr-TR" dirty="0"/>
              <a:t>olması önemlidir. </a:t>
            </a:r>
            <a:endParaRPr lang="tr-TR" dirty="0" smtClean="0"/>
          </a:p>
          <a:p>
            <a:pPr algn="just"/>
            <a:r>
              <a:rPr lang="tr-TR" dirty="0" smtClean="0"/>
              <a:t>Bunun </a:t>
            </a:r>
            <a:r>
              <a:rPr lang="tr-TR" dirty="0"/>
              <a:t>yanı sıra Türkiye’nin bulunduğu coğrafi alanda ise bu alanda en yakın kentin Budapeşte olması ise İstanbul’un Avrupa Birliği içindeki güçlü ve geniş bir bölge olabilme potansiyelini göstermektedir</a:t>
            </a:r>
            <a:r>
              <a:rPr lang="tr-TR" dirty="0" smtClean="0"/>
              <a:t>.</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559436" y="390769"/>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AVRUPA BİRLİĞİ METROPOLİTEN POLİTİKALARI </a:t>
            </a:r>
          </a:p>
        </p:txBody>
      </p:sp>
    </p:spTree>
    <p:extLst>
      <p:ext uri="{BB962C8B-B14F-4D97-AF65-F5344CB8AC3E}">
        <p14:creationId xmlns:p14="http://schemas.microsoft.com/office/powerpoint/2010/main" val="6440073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267252"/>
            <a:ext cx="8775504" cy="2951664"/>
          </a:xfrm>
        </p:spPr>
        <p:txBody>
          <a:bodyPr/>
          <a:lstStyle/>
          <a:p>
            <a:pPr algn="just"/>
            <a:r>
              <a:rPr lang="tr-TR" b="1" dirty="0" smtClean="0"/>
              <a:t>2000 </a:t>
            </a:r>
            <a:r>
              <a:rPr lang="tr-TR" b="1" dirty="0"/>
              <a:t>– 2006 DÖNEMİ: </a:t>
            </a:r>
            <a:endParaRPr lang="tr-TR" dirty="0"/>
          </a:p>
          <a:p>
            <a:pPr algn="just"/>
            <a:r>
              <a:rPr lang="tr-TR" dirty="0"/>
              <a:t>Henüz tek bir Avrupa Kent Politikası oluşmamıştır. </a:t>
            </a:r>
            <a:endParaRPr lang="tr-TR" dirty="0" smtClean="0"/>
          </a:p>
          <a:p>
            <a:pPr algn="just"/>
            <a:r>
              <a:rPr lang="tr-TR" dirty="0" smtClean="0"/>
              <a:t>Ancak </a:t>
            </a:r>
            <a:r>
              <a:rPr lang="tr-TR" dirty="0"/>
              <a:t>özelikle kent-bölgelerin, metropoliten merkezlerin, bölgelerin ve kentlerin AB’nin kalkınmasının temeli olduğu konusunda bir görüş birliği bulunmaktadır. </a:t>
            </a:r>
            <a:endParaRPr lang="tr-TR" dirty="0" smtClean="0"/>
          </a:p>
          <a:p>
            <a:pPr algn="just"/>
            <a:r>
              <a:rPr lang="tr-TR" dirty="0" smtClean="0"/>
              <a:t>Bu </a:t>
            </a:r>
            <a:r>
              <a:rPr lang="tr-TR" dirty="0"/>
              <a:t>görüş birliğinin AB’nin ileriki yıllarda ortak bir metropoliten kent politikası oluşturması ve bu politikanın çevre ile birlikte Avrupa Birliği’nin en önemli politika alanlarından biri olması beklenmektedir. </a:t>
            </a:r>
            <a:endParaRPr lang="tr-TR" dirty="0" smtClean="0"/>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559436" y="390769"/>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AVRUPA BİRLİĞİ METROPOLİTEN POLİTİKALARI </a:t>
            </a:r>
          </a:p>
        </p:txBody>
      </p:sp>
    </p:spTree>
    <p:extLst>
      <p:ext uri="{BB962C8B-B14F-4D97-AF65-F5344CB8AC3E}">
        <p14:creationId xmlns:p14="http://schemas.microsoft.com/office/powerpoint/2010/main" val="18963760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267252"/>
            <a:ext cx="8775504" cy="4364004"/>
          </a:xfrm>
        </p:spPr>
        <p:txBody>
          <a:bodyPr/>
          <a:lstStyle/>
          <a:p>
            <a:pPr algn="just"/>
            <a:r>
              <a:rPr lang="tr-TR" dirty="0"/>
              <a:t>AB’nin hazırladığı İlerleme </a:t>
            </a:r>
            <a:r>
              <a:rPr lang="tr-TR" dirty="0" err="1"/>
              <a:t>Raporları’nda</a:t>
            </a:r>
            <a:r>
              <a:rPr lang="tr-TR" dirty="0"/>
              <a:t> Türkiye’nin bölgesel kalkınma politikası ile ilgili birkaç kurumsal eleştiriye rastlanmaktadır. </a:t>
            </a:r>
            <a:endParaRPr lang="tr-TR" dirty="0" smtClean="0"/>
          </a:p>
          <a:p>
            <a:pPr algn="just"/>
            <a:r>
              <a:rPr lang="tr-TR" dirty="0" smtClean="0"/>
              <a:t>Öncelikli </a:t>
            </a:r>
            <a:r>
              <a:rPr lang="tr-TR" dirty="0"/>
              <a:t>olarak “Türkiye’de bölgesel politikaya ilişkin kurumsal çerçevenin; planlama, programlama, uygulama ve denetleme sorumluluğunun Devlet Planlama Teşkilatı’nda toplanması nedeniyle dar olduğu” vurgulanmaktadır (2005 İlerleme Raporu). </a:t>
            </a:r>
            <a:endParaRPr lang="tr-TR" dirty="0" smtClean="0"/>
          </a:p>
          <a:p>
            <a:pPr algn="just"/>
            <a:r>
              <a:rPr lang="tr-TR" dirty="0" smtClean="0"/>
              <a:t>Bunun </a:t>
            </a:r>
            <a:r>
              <a:rPr lang="tr-TR" dirty="0"/>
              <a:t>yanında yatırım stratejilerinin belirlenmesinin hayati bir parçasını teşkil eden, DPT bünyesindeki </a:t>
            </a:r>
            <a:r>
              <a:rPr lang="tr-TR" dirty="0" err="1"/>
              <a:t>sektörel</a:t>
            </a:r>
            <a:r>
              <a:rPr lang="tr-TR" dirty="0"/>
              <a:t> ve bölgesel birimler arasında işbirliğinin güçlendirilmesi konusunda ise sınırlı bir ilerleme sağlandığı gözlemlenmektedir. </a:t>
            </a:r>
            <a:endParaRPr lang="tr-TR" dirty="0" smtClean="0"/>
          </a:p>
          <a:p>
            <a:pPr algn="just"/>
            <a:r>
              <a:rPr lang="tr-TR" dirty="0" smtClean="0"/>
              <a:t>Ayrıca </a:t>
            </a:r>
            <a:r>
              <a:rPr lang="tr-TR" dirty="0"/>
              <a:t>bölgesel kalkınma araçlarının başarıya ulaşması için DPT, valilik, belediyeler, birlikler ve İl Özel İdareleri arasında çok sıkı bir işbirliği ve eşgüdüm gerektiği ve bunun oluşturulmasının aşırı merkeziyetçi anlayış sebebiyle zor olduğu vurgulanmaktadır. </a:t>
            </a:r>
            <a:endParaRPr lang="tr-TR" dirty="0" smtClean="0"/>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169320" y="236860"/>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AB İLERLEME RAPORLARI’NDA TÜRKİYE’DE YEREL YÖNETİMLER </a:t>
            </a:r>
          </a:p>
        </p:txBody>
      </p:sp>
    </p:spTree>
    <p:extLst>
      <p:ext uri="{BB962C8B-B14F-4D97-AF65-F5344CB8AC3E}">
        <p14:creationId xmlns:p14="http://schemas.microsoft.com/office/powerpoint/2010/main" val="24968206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267252"/>
            <a:ext cx="8775504" cy="4364004"/>
          </a:xfrm>
        </p:spPr>
        <p:txBody>
          <a:bodyPr/>
          <a:lstStyle/>
          <a:p>
            <a:pPr algn="just"/>
            <a:r>
              <a:rPr lang="tr-TR" dirty="0"/>
              <a:t>Yapısal fonların kullanılabilmesi güçlü bir ortaklık yapısı gerektirmektedir. Bu ortaklıkta Avrupa Komisyonu’nun kullandıracağı fonlar için yararlanıcı kurum veya idareleri üye devletler belirlemektedir. </a:t>
            </a:r>
            <a:endParaRPr lang="tr-TR" dirty="0" smtClean="0"/>
          </a:p>
          <a:p>
            <a:pPr algn="just"/>
            <a:r>
              <a:rPr lang="tr-TR" dirty="0" smtClean="0"/>
              <a:t>Bu </a:t>
            </a:r>
            <a:r>
              <a:rPr lang="tr-TR" dirty="0"/>
              <a:t>yararlanıcı idare merkezi hükümetin tayin edeceği herhangi bir yerel idare olabilir, bunun tayini tamamen üye ülkeye aittir. </a:t>
            </a:r>
            <a:endParaRPr lang="tr-TR" dirty="0" smtClean="0"/>
          </a:p>
          <a:p>
            <a:pPr algn="just"/>
            <a:r>
              <a:rPr lang="tr-TR" dirty="0" smtClean="0"/>
              <a:t>Aslında </a:t>
            </a:r>
            <a:r>
              <a:rPr lang="tr-TR" dirty="0"/>
              <a:t>AB için ülkenin idari yapısı ya da yerelleşmenin ne kadar ileri boyutta olduğu çok önemli bir soru değildir. </a:t>
            </a:r>
            <a:r>
              <a:rPr lang="tr-TR" dirty="0" smtClean="0"/>
              <a:t>AB’nin </a:t>
            </a:r>
            <a:r>
              <a:rPr lang="tr-TR" dirty="0"/>
              <a:t>en çok ilgilendiği nokta sağladığı fonların yeterli olması ve verimli kullanılması, kullandırdığı kaynakların israf edilmemesi ve amacına uygun kullanılmasıdır.</a:t>
            </a:r>
            <a:endParaRPr lang="tr-TR" dirty="0" smtClean="0"/>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169320" y="236860"/>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AB İLERLEME RAPORLARI’NDA TÜRKİYE’DE YEREL YÖNETİMLER </a:t>
            </a:r>
          </a:p>
        </p:txBody>
      </p:sp>
    </p:spTree>
    <p:extLst>
      <p:ext uri="{BB962C8B-B14F-4D97-AF65-F5344CB8AC3E}">
        <p14:creationId xmlns:p14="http://schemas.microsoft.com/office/powerpoint/2010/main" val="1248595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683000"/>
          </a:xfrm>
        </p:spPr>
        <p:txBody>
          <a:bodyPr/>
          <a:lstStyle/>
          <a:p>
            <a:pPr algn="just"/>
            <a:r>
              <a:rPr lang="tr-TR" dirty="0"/>
              <a:t>Avrupa Yerel Yönetimler Özerklik Şartı çok kapsamlı bir özerklik getirdiği için etkisi çok fazla olan bir uluslararası belge olmuştur. </a:t>
            </a:r>
            <a:endParaRPr lang="tr-TR" dirty="0" smtClean="0"/>
          </a:p>
          <a:p>
            <a:pPr algn="just"/>
            <a:r>
              <a:rPr lang="tr-TR" dirty="0" smtClean="0"/>
              <a:t>Bugün </a:t>
            </a:r>
            <a:r>
              <a:rPr lang="tr-TR" dirty="0"/>
              <a:t>dahi içinde barındırdığı “</a:t>
            </a:r>
            <a:r>
              <a:rPr lang="tr-TR" dirty="0" err="1"/>
              <a:t>yerindenlik</a:t>
            </a:r>
            <a:r>
              <a:rPr lang="tr-TR" dirty="0"/>
              <a:t>” yaklaşımı ile hem Avrupa Birliği’nin kurumsallaşmasında hem de birçok ülkenin yerinden yönetim sistemleri oluşturmasında çok büyük bir etkiye sahip olmuştur. </a:t>
            </a:r>
            <a:endParaRPr lang="tr-TR" dirty="0" smtClean="0"/>
          </a:p>
        </p:txBody>
      </p:sp>
      <p:sp>
        <p:nvSpPr>
          <p:cNvPr id="4" name="Altbilgi Yer Tutucusu 3"/>
          <p:cNvSpPr>
            <a:spLocks noGrp="1"/>
          </p:cNvSpPr>
          <p:nvPr>
            <p:ph type="ftr" sz="quarter" idx="5"/>
          </p:nvPr>
        </p:nvSpPr>
        <p:spPr/>
        <p:txBody>
          <a:bodyPr/>
          <a:lstStyle/>
          <a:p>
            <a:endParaRPr lang="tr-TR"/>
          </a:p>
        </p:txBody>
      </p:sp>
      <p:sp>
        <p:nvSpPr>
          <p:cNvPr id="8" name="Unvan 1"/>
          <p:cNvSpPr>
            <a:spLocks noGrp="1"/>
          </p:cNvSpPr>
          <p:nvPr>
            <p:ph type="title"/>
          </p:nvPr>
        </p:nvSpPr>
        <p:spPr>
          <a:xfrm>
            <a:off x="729574" y="278075"/>
            <a:ext cx="7654996" cy="513080"/>
          </a:xfrm>
        </p:spPr>
        <p:txBody>
          <a:bodyPr/>
          <a:lstStyle/>
          <a:p>
            <a:r>
              <a:rPr lang="tr-TR" dirty="0">
                <a:solidFill>
                  <a:srgbClr val="160093"/>
                </a:solidFill>
              </a:rPr>
              <a:t>GİRİŞ</a:t>
            </a:r>
          </a:p>
        </p:txBody>
      </p:sp>
    </p:spTree>
    <p:extLst>
      <p:ext uri="{BB962C8B-B14F-4D97-AF65-F5344CB8AC3E}">
        <p14:creationId xmlns:p14="http://schemas.microsoft.com/office/powerpoint/2010/main" val="13149441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267252"/>
            <a:ext cx="8775504" cy="4364004"/>
          </a:xfrm>
        </p:spPr>
        <p:txBody>
          <a:bodyPr/>
          <a:lstStyle/>
          <a:p>
            <a:pPr algn="just"/>
            <a:r>
              <a:rPr lang="tr-TR" dirty="0"/>
              <a:t>Bu sebeple aday ülkelerin ve üye ülkelerin uyması gereken bazı mali yükümlülükler bulunmaktadır. </a:t>
            </a:r>
            <a:endParaRPr lang="tr-TR" dirty="0" smtClean="0"/>
          </a:p>
          <a:p>
            <a:pPr algn="just"/>
            <a:r>
              <a:rPr lang="tr-TR" dirty="0" smtClean="0"/>
              <a:t>Bu </a:t>
            </a:r>
            <a:r>
              <a:rPr lang="tr-TR" dirty="0"/>
              <a:t>yükümlülüklerin yerine getirilmesi bir ülke içinde çok yerelleşmiş bir hesap verme mekanizması içinde de yürütülebilir, çok merkezi bir biçimde de yürütülebilir. </a:t>
            </a:r>
            <a:endParaRPr lang="tr-TR" dirty="0" smtClean="0"/>
          </a:p>
          <a:p>
            <a:pPr algn="just"/>
            <a:r>
              <a:rPr lang="tr-TR" dirty="0" smtClean="0"/>
              <a:t>Ancak </a:t>
            </a:r>
            <a:r>
              <a:rPr lang="tr-TR" dirty="0"/>
              <a:t>hesap verme sorumluluğu merkezi hükümette olduğu için, AB’nin talepleri şu noktalarda yoğunlaşmaktadır: </a:t>
            </a:r>
            <a:endParaRPr lang="tr-TR" dirty="0" smtClean="0"/>
          </a:p>
          <a:p>
            <a:pPr algn="just"/>
            <a:r>
              <a:rPr lang="tr-TR" dirty="0" smtClean="0"/>
              <a:t>Politika </a:t>
            </a:r>
            <a:r>
              <a:rPr lang="tr-TR" dirty="0"/>
              <a:t>oluşturma ve koordinasyon konusunda kapasite </a:t>
            </a:r>
            <a:r>
              <a:rPr lang="tr-TR" dirty="0" err="1"/>
              <a:t>arttırımı</a:t>
            </a:r>
            <a:r>
              <a:rPr lang="tr-TR" dirty="0"/>
              <a:t>, </a:t>
            </a:r>
            <a:endParaRPr lang="tr-TR" dirty="0" smtClean="0"/>
          </a:p>
          <a:p>
            <a:pPr algn="just"/>
            <a:r>
              <a:rPr lang="tr-TR" dirty="0" smtClean="0"/>
              <a:t>kamu </a:t>
            </a:r>
            <a:r>
              <a:rPr lang="tr-TR" dirty="0"/>
              <a:t>hizmetlerinin yönetimi ve mevzuatını iyileştirme, </a:t>
            </a:r>
            <a:endParaRPr lang="tr-TR" dirty="0" smtClean="0"/>
          </a:p>
          <a:p>
            <a:pPr algn="just"/>
            <a:r>
              <a:rPr lang="tr-TR" dirty="0" smtClean="0"/>
              <a:t>kamu </a:t>
            </a:r>
            <a:r>
              <a:rPr lang="tr-TR" dirty="0"/>
              <a:t>maliyesinin yönetimini daha şeffaf ve hesap verebilir hale getirme, </a:t>
            </a:r>
            <a:endParaRPr lang="tr-TR" dirty="0" smtClean="0"/>
          </a:p>
          <a:p>
            <a:pPr algn="just"/>
            <a:r>
              <a:rPr lang="tr-TR" dirty="0" smtClean="0"/>
              <a:t>AB </a:t>
            </a:r>
            <a:r>
              <a:rPr lang="tr-TR" dirty="0"/>
              <a:t>hukukuna uygun açık bir ihale sisteminin kurulması, </a:t>
            </a:r>
            <a:endParaRPr lang="tr-TR" dirty="0" smtClean="0"/>
          </a:p>
          <a:p>
            <a:pPr algn="just"/>
            <a:r>
              <a:rPr lang="tr-TR" dirty="0" smtClean="0"/>
              <a:t>iç </a:t>
            </a:r>
            <a:r>
              <a:rPr lang="tr-TR" dirty="0"/>
              <a:t>ve dış denetimin güçlendirilmesi. </a:t>
            </a:r>
            <a:endParaRPr lang="tr-TR" dirty="0" smtClean="0"/>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169320" y="236860"/>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AB İLERLEME RAPORLARI’NDA TÜRKİYE’DE YEREL YÖNETİMLER </a:t>
            </a:r>
          </a:p>
        </p:txBody>
      </p:sp>
    </p:spTree>
    <p:extLst>
      <p:ext uri="{BB962C8B-B14F-4D97-AF65-F5344CB8AC3E}">
        <p14:creationId xmlns:p14="http://schemas.microsoft.com/office/powerpoint/2010/main" val="29125495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267252"/>
            <a:ext cx="8775504" cy="4364004"/>
          </a:xfrm>
        </p:spPr>
        <p:txBody>
          <a:bodyPr/>
          <a:lstStyle/>
          <a:p>
            <a:pPr algn="just"/>
            <a:r>
              <a:rPr lang="tr-TR" dirty="0"/>
              <a:t>AB’nin İlerleme </a:t>
            </a:r>
            <a:r>
              <a:rPr lang="tr-TR" dirty="0" err="1"/>
              <a:t>Raporları’na</a:t>
            </a:r>
            <a:r>
              <a:rPr lang="tr-TR" dirty="0"/>
              <a:t> göz atıldığında tüm bu hususların kamu politikalarıyla ilgili en çok dile getirilen hükümler olduğu görülüyor. AB İlerleme </a:t>
            </a:r>
            <a:r>
              <a:rPr lang="tr-TR" dirty="0" err="1"/>
              <a:t>Raporları’nda</a:t>
            </a:r>
            <a:r>
              <a:rPr lang="tr-TR" dirty="0"/>
              <a:t> hemen hemen her yıl mali denetim mekanizmasının acilen modernize edilmesi gerektiği vurgulanmaktadır. </a:t>
            </a:r>
            <a:endParaRPr lang="tr-TR" dirty="0" smtClean="0"/>
          </a:p>
          <a:p>
            <a:pPr algn="just"/>
            <a:r>
              <a:rPr lang="tr-TR" dirty="0" smtClean="0"/>
              <a:t>Tavsiyeler </a:t>
            </a:r>
            <a:r>
              <a:rPr lang="tr-TR" dirty="0"/>
              <a:t>daha çok Mali Kontrol Kanunu’na işlerlik kazandırılması, modern bir iç denetim sisteminin getirilmesi ve Sayıştay’ın daha aktif ve etkili bir rol üstlenmesi noktalarında düğümlenmektedir. 2006 İlerleme Raporu Kamu Maliye Yönetimi ve Kontrol Kanunu’nun (KMYKK), özellikle iç denetim ve performans tedbirleri konusunda AB kriterlerine uygun olmakla beraber, layıkıyla uygulanmadığı görüşündedir. </a:t>
            </a:r>
            <a:endParaRPr lang="tr-TR" dirty="0" smtClean="0"/>
          </a:p>
          <a:p>
            <a:pPr algn="just"/>
            <a:r>
              <a:rPr lang="tr-TR" dirty="0" smtClean="0"/>
              <a:t>Hükümet </a:t>
            </a:r>
            <a:r>
              <a:rPr lang="tr-TR" dirty="0"/>
              <a:t>bu eksiklikleri giderebilmek için Ekim 2006’da yerel yönetimler için 600 kadar iç denetçi atamıştır ve Maliye Bakanlığı bünyesinde bazı koordinatör ve denetçi birimler oluşturulmuştur. Ancak Sayıştay Kanunu’nun hazırlanmasında yaşanan gecikmeler özellikle yerel yönetimlerin dış denetimi konusunda zaaflar oluşturmaktadır. (2008 İlerleme Raporu) </a:t>
            </a:r>
            <a:endParaRPr lang="tr-TR" dirty="0" smtClean="0"/>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169320" y="236860"/>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AB İLERLEME RAPORLARI’NDA TÜRKİYE’DE YEREL YÖNETİMLER </a:t>
            </a:r>
          </a:p>
        </p:txBody>
      </p:sp>
    </p:spTree>
    <p:extLst>
      <p:ext uri="{BB962C8B-B14F-4D97-AF65-F5344CB8AC3E}">
        <p14:creationId xmlns:p14="http://schemas.microsoft.com/office/powerpoint/2010/main" val="14507909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221986"/>
            <a:ext cx="8775504" cy="4635605"/>
          </a:xfrm>
        </p:spPr>
        <p:txBody>
          <a:bodyPr/>
          <a:lstStyle/>
          <a:p>
            <a:pPr algn="just"/>
            <a:r>
              <a:rPr lang="tr-TR" dirty="0"/>
              <a:t>Türkiye’deki Yerel Yönetim Reformunu AB ölçütleri açısından değerlendirmek gerekirse, Türkiye’nin Avrupa Yerel Yönetimler Özerklik Şartı ile AB mevzuatına yasal çerçevede büyük ölçüde uyum sağladığını söyleyebiliriz. </a:t>
            </a:r>
            <a:endParaRPr lang="tr-TR" dirty="0" smtClean="0"/>
          </a:p>
          <a:p>
            <a:pPr algn="just"/>
            <a:r>
              <a:rPr lang="tr-TR" dirty="0" smtClean="0"/>
              <a:t>Yukarıda </a:t>
            </a:r>
            <a:r>
              <a:rPr lang="tr-TR" dirty="0"/>
              <a:t>da belirtildiği gibi, Yerel Yönetim Reformu mevzuat olarak Avrupa Birliği’nin ölçütlerini karşılamaktadır. </a:t>
            </a:r>
            <a:endParaRPr lang="tr-TR" dirty="0" smtClean="0"/>
          </a:p>
          <a:p>
            <a:pPr algn="just"/>
            <a:r>
              <a:rPr lang="tr-TR" dirty="0" smtClean="0"/>
              <a:t>Asıl </a:t>
            </a:r>
            <a:r>
              <a:rPr lang="tr-TR" dirty="0"/>
              <a:t>sorun, reformun öngördüğü yeni yönetişim anlayışının/kültürünün yerleştirilmesinde ve uygulanmasında ortaya çıkmaktadır. </a:t>
            </a:r>
            <a:endParaRPr lang="tr-TR" dirty="0" smtClean="0"/>
          </a:p>
          <a:p>
            <a:pPr algn="just"/>
            <a:r>
              <a:rPr lang="tr-TR" dirty="0"/>
              <a:t>Bu konuda Avrupa Birliği de görüşlerini 9 Kasım 2005 tarihli Katılım Ortaklığı Belgesi’nde kısa dönemli öncelikler başlığı altında şöyle ifade etmektedir: “Özellikle yeni çıkarılan yasaların uygulanması sırasında etkin, saydam ve katılımcı yerel yönetim gerçekleştirilmelidir.” </a:t>
            </a:r>
            <a:endParaRPr lang="tr-TR" dirty="0" smtClean="0"/>
          </a:p>
          <a:p>
            <a:pPr algn="just"/>
            <a:r>
              <a:rPr lang="tr-TR" dirty="0" smtClean="0"/>
              <a:t>Avrupa </a:t>
            </a:r>
            <a:r>
              <a:rPr lang="tr-TR" dirty="0"/>
              <a:t>Birliği’nin bu uyarısında sözü edilen eksiklikleri yerel yönetim alanında çalışan uzmanlar da gözlemlemektedir. Bu konuda karşılaşılan sorunlar dört temel başlık altında özetlenebilir. </a:t>
            </a:r>
            <a:endParaRPr lang="tr-TR" dirty="0" smtClean="0"/>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169320" y="236860"/>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AB İLERLEME RAPORLARI’NDA TÜRKİYE’DE YEREL YÖNETİMLER </a:t>
            </a:r>
          </a:p>
        </p:txBody>
      </p:sp>
    </p:spTree>
    <p:extLst>
      <p:ext uri="{BB962C8B-B14F-4D97-AF65-F5344CB8AC3E}">
        <p14:creationId xmlns:p14="http://schemas.microsoft.com/office/powerpoint/2010/main" val="24382123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221986"/>
            <a:ext cx="8775504" cy="4635605"/>
          </a:xfrm>
        </p:spPr>
        <p:txBody>
          <a:bodyPr/>
          <a:lstStyle/>
          <a:p>
            <a:pPr algn="just"/>
            <a:r>
              <a:rPr lang="tr-TR" dirty="0"/>
              <a:t>Bunlardan birincisi, yeni demokratik yönetişim anlayışının özümsenmesi konusudur. </a:t>
            </a:r>
            <a:endParaRPr lang="tr-TR" dirty="0" smtClean="0"/>
          </a:p>
          <a:p>
            <a:pPr algn="just"/>
            <a:r>
              <a:rPr lang="tr-TR" dirty="0" smtClean="0"/>
              <a:t>Yerel </a:t>
            </a:r>
            <a:r>
              <a:rPr lang="tr-TR" dirty="0"/>
              <a:t>yönetimlerde gerek seçilmiş, gerekse atanmış görevliler katılımcı, hesap veren ve saydam bir yönetişim anlayışına henüz sahip görünmemektedirler. </a:t>
            </a:r>
            <a:endParaRPr lang="tr-TR" dirty="0" smtClean="0"/>
          </a:p>
          <a:p>
            <a:pPr algn="just"/>
            <a:r>
              <a:rPr lang="tr-TR" dirty="0" smtClean="0"/>
              <a:t>Ayrıca</a:t>
            </a:r>
            <a:r>
              <a:rPr lang="tr-TR" dirty="0"/>
              <a:t>, Kent Konseyleri uygulamasının çıkarılan ilk yönetmelik ile bürokratik bir sürece dönüşmesi eksik kalmış bir uygulamadır. </a:t>
            </a:r>
            <a:endParaRPr lang="tr-TR" dirty="0" smtClean="0"/>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169320" y="236860"/>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AB İLERLEME RAPORLARI’NDA TÜRKİYE’DE YEREL YÖNETİMLER </a:t>
            </a:r>
          </a:p>
        </p:txBody>
      </p:sp>
    </p:spTree>
    <p:extLst>
      <p:ext uri="{BB962C8B-B14F-4D97-AF65-F5344CB8AC3E}">
        <p14:creationId xmlns:p14="http://schemas.microsoft.com/office/powerpoint/2010/main" val="1781954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231039"/>
            <a:ext cx="8775504" cy="4581285"/>
          </a:xfrm>
        </p:spPr>
        <p:txBody>
          <a:bodyPr/>
          <a:lstStyle/>
          <a:p>
            <a:pPr algn="just"/>
            <a:r>
              <a:rPr lang="tr-TR" dirty="0"/>
              <a:t>1997 yılı itibari ile Yerel Gündem 21 uygulaması ile katılımcı, şeffaf ve hesap verebilir kent yönetimleri oluşturmak için Kent </a:t>
            </a:r>
            <a:r>
              <a:rPr lang="tr-TR" dirty="0" err="1"/>
              <a:t>Konseyleri’nin</a:t>
            </a:r>
            <a:r>
              <a:rPr lang="tr-TR" dirty="0"/>
              <a:t> oluşumu ve demokratik katılımı sağlayan süreçlerde yönetmelik sonrası sıkıntılar oluşmuştur. </a:t>
            </a:r>
            <a:endParaRPr lang="tr-TR" dirty="0" smtClean="0"/>
          </a:p>
          <a:p>
            <a:pPr algn="just"/>
            <a:r>
              <a:rPr lang="tr-TR" dirty="0" smtClean="0"/>
              <a:t>Ancak </a:t>
            </a:r>
            <a:r>
              <a:rPr lang="tr-TR" dirty="0"/>
              <a:t>kısa süre içerisinde gelen itirazları temel alarak oluşturulan ikinci Kent Konseyleri Yönetmeliği’nin çıkarılması ile sorunlar giderilmiştir ve Yerel Gündem 21’in demokratik yönetişim ruhuna uygun bir çerçeve ortaya çıkmıştır. </a:t>
            </a:r>
            <a:endParaRPr lang="tr-TR" dirty="0" smtClean="0"/>
          </a:p>
          <a:p>
            <a:pPr algn="just"/>
            <a:r>
              <a:rPr lang="tr-TR" dirty="0" smtClean="0"/>
              <a:t>Ancak </a:t>
            </a:r>
            <a:r>
              <a:rPr lang="tr-TR" dirty="0"/>
              <a:t>uygulamadaki bu aksaklık özellikle merkezi yönetim ve yerel kamu otoritelerinin demokratik katılım yöntemlerine yaklaşımı konusunda halen sıkıntılar yaşandığını göstermektedir. </a:t>
            </a:r>
            <a:endParaRPr lang="tr-TR" dirty="0" smtClean="0"/>
          </a:p>
          <a:p>
            <a:pPr algn="just"/>
            <a:r>
              <a:rPr lang="tr-TR" dirty="0" smtClean="0"/>
              <a:t>Bunun </a:t>
            </a:r>
            <a:r>
              <a:rPr lang="tr-TR" dirty="0"/>
              <a:t>yanı sıra muhtarlık gibi yerel demokratik katılım açısından Avrupa ölçeğinde örnek bir uygulama olarak sunulabilecek kurumsal yapılara rağmen muhtarların yerel ölçekte etkin katılımı ve mahallenin temsili konusunda halen eksiklikler bulunmaktadır. </a:t>
            </a:r>
            <a:endParaRPr lang="tr-TR" dirty="0" smtClean="0"/>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169320" y="236860"/>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AB İLERLEME RAPORLARI’NDA TÜRKİYE’DE YEREL YÖNETİMLER </a:t>
            </a:r>
          </a:p>
        </p:txBody>
      </p:sp>
    </p:spTree>
    <p:extLst>
      <p:ext uri="{BB962C8B-B14F-4D97-AF65-F5344CB8AC3E}">
        <p14:creationId xmlns:p14="http://schemas.microsoft.com/office/powerpoint/2010/main" val="36219541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231039"/>
            <a:ext cx="8775504" cy="4581285"/>
          </a:xfrm>
        </p:spPr>
        <p:txBody>
          <a:bodyPr/>
          <a:lstStyle/>
          <a:p>
            <a:pPr algn="just"/>
            <a:r>
              <a:rPr lang="tr-TR" dirty="0"/>
              <a:t>İkinci konu, yerel yönetimlerin kaynaklarına ilişkindir. Yeni yasalarla yerel yönetimlerin görev alanları genişletilmiş bulunmaktadır. </a:t>
            </a:r>
            <a:endParaRPr lang="tr-TR" dirty="0" smtClean="0"/>
          </a:p>
          <a:p>
            <a:pPr algn="just"/>
            <a:r>
              <a:rPr lang="tr-TR" dirty="0" smtClean="0"/>
              <a:t>Ancak</a:t>
            </a:r>
            <a:r>
              <a:rPr lang="tr-TR" dirty="0"/>
              <a:t>, bu görevleri yerine getirebilmelerini sağlayacak kaynakların yerel yönetimlere aktarılmasında belirsizlikler bulunmaktadır. </a:t>
            </a:r>
            <a:endParaRPr lang="tr-TR" dirty="0" smtClean="0"/>
          </a:p>
          <a:p>
            <a:pPr algn="just"/>
            <a:r>
              <a:rPr lang="tr-TR" dirty="0" smtClean="0"/>
              <a:t>Bu </a:t>
            </a:r>
            <a:r>
              <a:rPr lang="tr-TR" dirty="0"/>
              <a:t>çerçevede temel eksiklik görevlerle sağlanacak kaynakların eşleştirilmemiş olmasıdır. </a:t>
            </a:r>
          </a:p>
          <a:p>
            <a:pPr algn="just"/>
            <a:r>
              <a:rPr lang="tr-TR" dirty="0"/>
              <a:t>Üçüncü olarak da denetim konusu öne çıkmaktadır. </a:t>
            </a:r>
            <a:endParaRPr lang="tr-TR" dirty="0" smtClean="0"/>
          </a:p>
          <a:p>
            <a:pPr algn="just"/>
            <a:r>
              <a:rPr lang="tr-TR" dirty="0" smtClean="0"/>
              <a:t>Yerel </a:t>
            </a:r>
            <a:r>
              <a:rPr lang="tr-TR" dirty="0"/>
              <a:t>yönetimlerin nasıl denetleneceğinin net olarak belirlenmemiş olması hem kamu kaynaklarının etkin kullanımını önlemekte hem de yolsuzluk söylentilerinin yayılmasına ve yerel özerkliğe güvenin azalmasına neden olmaktadır.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169320" y="236860"/>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AB İLERLEME RAPORLARI’NDA TÜRKİYE’DE YEREL YÖNETİMLER </a:t>
            </a:r>
          </a:p>
        </p:txBody>
      </p:sp>
    </p:spTree>
    <p:extLst>
      <p:ext uri="{BB962C8B-B14F-4D97-AF65-F5344CB8AC3E}">
        <p14:creationId xmlns:p14="http://schemas.microsoft.com/office/powerpoint/2010/main" val="11176004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231039"/>
            <a:ext cx="8775504" cy="4581285"/>
          </a:xfrm>
        </p:spPr>
        <p:txBody>
          <a:bodyPr/>
          <a:lstStyle/>
          <a:p>
            <a:pPr algn="just"/>
            <a:r>
              <a:rPr lang="tr-TR" dirty="0"/>
              <a:t>Son olarak ise bölgesel kalkınmayı sağlamak üzere bölgesel yapılar ve metropoliten alanlar ortaya yeni idari yapılanma modelleri çıkarmaktadır. </a:t>
            </a:r>
            <a:endParaRPr lang="tr-TR" dirty="0" smtClean="0"/>
          </a:p>
          <a:p>
            <a:pPr algn="just"/>
            <a:r>
              <a:rPr lang="tr-TR" dirty="0" smtClean="0"/>
              <a:t>Bu </a:t>
            </a:r>
            <a:r>
              <a:rPr lang="tr-TR" dirty="0"/>
              <a:t>anlamda bu kitapta sunulan örneklerde birçok ülkede metropoliten alan özelliği taşıyan öncü bölgelere özel statüler sağlandığı görülmektedir. </a:t>
            </a:r>
            <a:endParaRPr lang="tr-TR" dirty="0" smtClean="0"/>
          </a:p>
          <a:p>
            <a:pPr algn="just"/>
            <a:r>
              <a:rPr lang="tr-TR" dirty="0" smtClean="0"/>
              <a:t>Bu </a:t>
            </a:r>
            <a:r>
              <a:rPr lang="tr-TR" dirty="0"/>
              <a:t>bağlamda İstanbul gibi metropoliten bölge özelliği taşıyan alanların özel bir yönetim sistemine ihtiyaç duyacağı düşünülebilir. </a:t>
            </a:r>
            <a:endParaRPr lang="tr-TR" dirty="0" smtClean="0"/>
          </a:p>
          <a:p>
            <a:pPr algn="just"/>
            <a:r>
              <a:rPr lang="tr-TR" dirty="0" smtClean="0"/>
              <a:t>Türkiye’de </a:t>
            </a:r>
            <a:r>
              <a:rPr lang="tr-TR" dirty="0"/>
              <a:t>Avrupa Birliği bütünleşme sürecinde Türkiye’nin kentlileşmesinin artması ile metropoliten alanlar öne çıkmaktadır. </a:t>
            </a:r>
            <a:endParaRPr lang="tr-TR" dirty="0" smtClean="0"/>
          </a:p>
          <a:p>
            <a:pPr algn="just"/>
            <a:r>
              <a:rPr lang="tr-TR" dirty="0" smtClean="0"/>
              <a:t>Kalkınma </a:t>
            </a:r>
            <a:r>
              <a:rPr lang="tr-TR" dirty="0"/>
              <a:t>Ajansları ile Cazibe Merkezi gibi bölgesel gelişme odaklı uygulamalar kapsamında metropoliten alan yaklaşımının kısmen bulunması orta ve uzun vadede bu uygulamaların önemini arttıracaktır. </a:t>
            </a:r>
            <a:endParaRPr lang="tr-TR" dirty="0" smtClean="0"/>
          </a:p>
          <a:p>
            <a:pPr algn="just"/>
            <a:r>
              <a:rPr lang="tr-TR" dirty="0" smtClean="0"/>
              <a:t>Ancak </a:t>
            </a:r>
            <a:r>
              <a:rPr lang="tr-TR" dirty="0"/>
              <a:t>bu çalışmalarda daha kapsamlı metropoliten alan yaklaşımlarına ihtiyaç vardır.</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169320" y="236860"/>
            <a:ext cx="7995271"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a:solidFill>
                  <a:srgbClr val="160093"/>
                </a:solidFill>
              </a:rPr>
              <a:t>AB İLERLEME RAPORLARI’NDA TÜRKİYE’DE YEREL YÖNETİMLER </a:t>
            </a:r>
          </a:p>
        </p:txBody>
      </p:sp>
    </p:spTree>
    <p:extLst>
      <p:ext uri="{BB962C8B-B14F-4D97-AF65-F5344CB8AC3E}">
        <p14:creationId xmlns:p14="http://schemas.microsoft.com/office/powerpoint/2010/main" val="36897001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İçerik Yer Tutucusu 2"/>
          <p:cNvSpPr txBox="1">
            <a:spLocks/>
          </p:cNvSpPr>
          <p:nvPr/>
        </p:nvSpPr>
        <p:spPr>
          <a:xfrm>
            <a:off x="313080" y="1355271"/>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endParaRPr lang="tr-TR" sz="1600" dirty="0" smtClean="0"/>
          </a:p>
          <a:p>
            <a:pPr algn="just">
              <a:lnSpc>
                <a:spcPct val="100000"/>
              </a:lnSpc>
              <a:buClr>
                <a:srgbClr val="000099"/>
              </a:buClr>
              <a:buFont typeface="Wingdings" panose="05000000000000000000" pitchFamily="2" charset="2"/>
              <a:buChar char="q"/>
            </a:pPr>
            <a:endParaRPr lang="tr-TR"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dirty="0">
              <a:latin typeface="Arial" panose="020B0604020202020204" pitchFamily="34" charset="0"/>
              <a:cs typeface="Arial" panose="020B0604020202020204" pitchFamily="34" charset="0"/>
            </a:endParaRPr>
          </a:p>
        </p:txBody>
      </p:sp>
      <p:sp>
        <p:nvSpPr>
          <p:cNvPr id="7" name="Dikdörtgen 6"/>
          <p:cNvSpPr/>
          <p:nvPr/>
        </p:nvSpPr>
        <p:spPr>
          <a:xfrm>
            <a:off x="548640" y="1355271"/>
            <a:ext cx="7790688" cy="646331"/>
          </a:xfrm>
          <a:prstGeom prst="rect">
            <a:avLst/>
          </a:prstGeom>
        </p:spPr>
        <p:txBody>
          <a:bodyPr wrap="square">
            <a:spAutoFit/>
          </a:bodyPr>
          <a:lstStyle/>
          <a:p>
            <a:pPr marL="536575" indent="-536575" algn="just"/>
            <a:r>
              <a:rPr lang="tr-TR" dirty="0" smtClean="0">
                <a:latin typeface="Arial" panose="020B0604020202020204" pitchFamily="34" charset="0"/>
                <a:cs typeface="Arial" panose="020B0604020202020204" pitchFamily="34" charset="0"/>
              </a:rPr>
              <a:t>Özgür, A. E., Toksöz, </a:t>
            </a:r>
            <a:r>
              <a:rPr lang="tr-TR" dirty="0">
                <a:latin typeface="Arial" panose="020B0604020202020204" pitchFamily="34" charset="0"/>
                <a:cs typeface="Arial" panose="020B0604020202020204" pitchFamily="34" charset="0"/>
              </a:rPr>
              <a:t>F</a:t>
            </a:r>
            <a:r>
              <a:rPr lang="tr-TR" dirty="0" smtClean="0">
                <a:latin typeface="Arial" panose="020B0604020202020204" pitchFamily="34" charset="0"/>
                <a:cs typeface="Arial" panose="020B0604020202020204" pitchFamily="34" charset="0"/>
              </a:rPr>
              <a:t>., Atar, </a:t>
            </a:r>
            <a:r>
              <a:rPr lang="tr-TR" dirty="0">
                <a:latin typeface="Arial" panose="020B0604020202020204" pitchFamily="34" charset="0"/>
                <a:cs typeface="Arial" panose="020B0604020202020204" pitchFamily="34" charset="0"/>
              </a:rPr>
              <a:t>G</a:t>
            </a:r>
            <a:r>
              <a:rPr lang="tr-TR" dirty="0" smtClean="0">
                <a:latin typeface="Arial" panose="020B0604020202020204" pitchFamily="34" charset="0"/>
                <a:cs typeface="Arial" panose="020B0604020202020204" pitchFamily="34" charset="0"/>
              </a:rPr>
              <a:t>., Koç, </a:t>
            </a:r>
            <a:r>
              <a:rPr lang="tr-TR" dirty="0">
                <a:latin typeface="Arial" panose="020B0604020202020204" pitchFamily="34" charset="0"/>
                <a:cs typeface="Arial" panose="020B0604020202020204" pitchFamily="34" charset="0"/>
              </a:rPr>
              <a:t>L</a:t>
            </a:r>
            <a:r>
              <a:rPr lang="tr-TR" dirty="0" smtClean="0">
                <a:latin typeface="Arial" panose="020B0604020202020204" pitchFamily="34" charset="0"/>
                <a:cs typeface="Arial" panose="020B0604020202020204" pitchFamily="34" charset="0"/>
              </a:rPr>
              <a:t>., Akalın, </a:t>
            </a:r>
            <a:r>
              <a:rPr lang="tr-TR" dirty="0">
                <a:latin typeface="Arial" panose="020B0604020202020204" pitchFamily="34" charset="0"/>
                <a:cs typeface="Arial" panose="020B0604020202020204" pitchFamily="34" charset="0"/>
              </a:rPr>
              <a:t>N</a:t>
            </a:r>
            <a:r>
              <a:rPr lang="tr-TR" dirty="0" smtClean="0">
                <a:latin typeface="Arial" panose="020B0604020202020204" pitchFamily="34" charset="0"/>
                <a:cs typeface="Arial" panose="020B0604020202020204" pitchFamily="34" charset="0"/>
              </a:rPr>
              <a:t>., Uluçay, </a:t>
            </a:r>
            <a:r>
              <a:rPr lang="tr-TR" dirty="0">
                <a:latin typeface="Arial" panose="020B0604020202020204" pitchFamily="34" charset="0"/>
                <a:cs typeface="Arial" panose="020B0604020202020204" pitchFamily="34" charset="0"/>
              </a:rPr>
              <a:t>Ö</a:t>
            </a:r>
            <a:r>
              <a:rPr lang="tr-TR" dirty="0" smtClean="0">
                <a:latin typeface="Arial" panose="020B0604020202020204" pitchFamily="34" charset="0"/>
                <a:cs typeface="Arial" panose="020B0604020202020204" pitchFamily="34" charset="0"/>
              </a:rPr>
              <a:t>. (2009</a:t>
            </a:r>
            <a:r>
              <a:rPr lang="tr-TR" dirty="0">
                <a:latin typeface="Arial" panose="020B0604020202020204" pitchFamily="34" charset="0"/>
                <a:cs typeface="Arial" panose="020B0604020202020204" pitchFamily="34" charset="0"/>
              </a:rPr>
              <a:t>). Yerel Yönetim Sistemleri. TESEV </a:t>
            </a:r>
            <a:r>
              <a:rPr lang="tr-TR" dirty="0" smtClean="0">
                <a:latin typeface="Arial" panose="020B0604020202020204" pitchFamily="34" charset="0"/>
                <a:cs typeface="Arial" panose="020B0604020202020204" pitchFamily="34" charset="0"/>
              </a:rPr>
              <a:t>Yayınları, 140, İstanbul.</a:t>
            </a:r>
          </a:p>
        </p:txBody>
      </p:sp>
    </p:spTree>
    <p:extLst>
      <p:ext uri="{BB962C8B-B14F-4D97-AF65-F5344CB8AC3E}">
        <p14:creationId xmlns:p14="http://schemas.microsoft.com/office/powerpoint/2010/main" val="13783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Özerklik şartını kabul eden çoğu Avrupa ülkesi şartı imzalamanın hemen ardından ülkelerinde ilgili yasal düzenlemeleri de yapmıştır. </a:t>
            </a:r>
            <a:endParaRPr lang="tr-TR" dirty="0" smtClean="0"/>
          </a:p>
          <a:p>
            <a:pPr algn="just"/>
            <a:r>
              <a:rPr lang="tr-TR" dirty="0" smtClean="0"/>
              <a:t>Bununla </a:t>
            </a:r>
            <a:r>
              <a:rPr lang="tr-TR" dirty="0"/>
              <a:t>da yetinmeyen ülkeler kamu yönetimi ve yerel yönetim reformları yapmaya başlamışlardır. </a:t>
            </a:r>
            <a:endParaRPr lang="tr-TR" dirty="0" smtClean="0"/>
          </a:p>
          <a:p>
            <a:pPr algn="just"/>
            <a:r>
              <a:rPr lang="tr-TR" dirty="0" smtClean="0"/>
              <a:t>Bu </a:t>
            </a:r>
            <a:r>
              <a:rPr lang="tr-TR" dirty="0"/>
              <a:t>sürecin de hızlanmasında Avrupa Konseyi’nin özerklik şartını kabul eden ülkelerdeki gelişmeleri yakından izlemesi ve uluslararası uzmanlara değerlendirme raporları hazırlatması etkili olmuştur. </a:t>
            </a:r>
            <a:endParaRPr lang="tr-TR" dirty="0" smtClean="0"/>
          </a:p>
          <a:p>
            <a:pPr algn="just"/>
            <a:r>
              <a:rPr lang="tr-TR" dirty="0" smtClean="0"/>
              <a:t>Burada </a:t>
            </a:r>
            <a:r>
              <a:rPr lang="tr-TR" dirty="0"/>
              <a:t>uluslararası kurumların ve geliştirilen bir uluslararası metnin yerel yönetimleri güçlendirmede nasıl bir etkiye sahip olduğu da görülebilmektedir. </a:t>
            </a:r>
            <a:endParaRPr lang="tr-TR" dirty="0" smtClean="0"/>
          </a:p>
          <a:p>
            <a:pPr algn="just"/>
            <a:r>
              <a:rPr lang="tr-TR" dirty="0" smtClean="0"/>
              <a:t>Bu </a:t>
            </a:r>
            <a:r>
              <a:rPr lang="tr-TR" dirty="0"/>
              <a:t>anlamda kitabın başında aktarılan uluslararası hukukun ulusal ve yerel mevzuata etkisi anlamında da önemli bir örnek oluşmuştur. </a:t>
            </a:r>
          </a:p>
        </p:txBody>
      </p:sp>
      <p:sp>
        <p:nvSpPr>
          <p:cNvPr id="4" name="Altbilgi Yer Tutucusu 3"/>
          <p:cNvSpPr>
            <a:spLocks noGrp="1"/>
          </p:cNvSpPr>
          <p:nvPr>
            <p:ph type="ftr" sz="quarter" idx="5"/>
          </p:nvPr>
        </p:nvSpPr>
        <p:spPr/>
        <p:txBody>
          <a:bodyPr/>
          <a:lstStyle/>
          <a:p>
            <a:endParaRPr lang="tr-TR"/>
          </a:p>
        </p:txBody>
      </p:sp>
      <p:sp>
        <p:nvSpPr>
          <p:cNvPr id="7" name="Unvan 1"/>
          <p:cNvSpPr>
            <a:spLocks noGrp="1"/>
          </p:cNvSpPr>
          <p:nvPr>
            <p:ph type="title"/>
          </p:nvPr>
        </p:nvSpPr>
        <p:spPr>
          <a:xfrm>
            <a:off x="729574" y="278075"/>
            <a:ext cx="7654996" cy="513080"/>
          </a:xfrm>
        </p:spPr>
        <p:txBody>
          <a:bodyPr/>
          <a:lstStyle/>
          <a:p>
            <a:r>
              <a:rPr lang="tr-TR" dirty="0">
                <a:solidFill>
                  <a:srgbClr val="160093"/>
                </a:solidFill>
              </a:rPr>
              <a:t>GİRİŞ</a:t>
            </a:r>
          </a:p>
        </p:txBody>
      </p:sp>
    </p:spTree>
    <p:extLst>
      <p:ext uri="{BB962C8B-B14F-4D97-AF65-F5344CB8AC3E}">
        <p14:creationId xmlns:p14="http://schemas.microsoft.com/office/powerpoint/2010/main" val="161660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Avrupa Birliği, küreselleşme sürecinde bölgesel bir güç olma girişimleri kapsamında yapılanmasını sürdürürken bölgesel gelişmişlik farkları ve yeni üyelerin kalkınmışlık düzeyi önemli bir sorun teşkil etmiştir. </a:t>
            </a:r>
            <a:endParaRPr lang="tr-TR" dirty="0" smtClean="0"/>
          </a:p>
          <a:p>
            <a:pPr algn="just"/>
            <a:r>
              <a:rPr lang="tr-TR" dirty="0" smtClean="0"/>
              <a:t>Avrupa </a:t>
            </a:r>
            <a:r>
              <a:rPr lang="tr-TR" dirty="0"/>
              <a:t>Bölgesi’nin dünyanın rekabetçi bir bölgesi, sermaye ve yatırımların merkezi olmasına yönelik çabalarında bu bölgesel gelişmişlik dengesizlikleri önemli bir engel olarak kabul edilmiştir. </a:t>
            </a:r>
          </a:p>
        </p:txBody>
      </p:sp>
      <p:sp>
        <p:nvSpPr>
          <p:cNvPr id="4" name="Altbilgi Yer Tutucusu 3"/>
          <p:cNvSpPr>
            <a:spLocks noGrp="1"/>
          </p:cNvSpPr>
          <p:nvPr>
            <p:ph type="ftr" sz="quarter" idx="5"/>
          </p:nvPr>
        </p:nvSpPr>
        <p:spPr/>
        <p:txBody>
          <a:bodyPr/>
          <a:lstStyle/>
          <a:p>
            <a:endParaRPr lang="tr-TR"/>
          </a:p>
        </p:txBody>
      </p:sp>
      <p:sp>
        <p:nvSpPr>
          <p:cNvPr id="7" name="Unvan 1"/>
          <p:cNvSpPr>
            <a:spLocks noGrp="1"/>
          </p:cNvSpPr>
          <p:nvPr>
            <p:ph type="title"/>
          </p:nvPr>
        </p:nvSpPr>
        <p:spPr>
          <a:xfrm>
            <a:off x="729574" y="278075"/>
            <a:ext cx="7654996" cy="513080"/>
          </a:xfrm>
        </p:spPr>
        <p:txBody>
          <a:bodyPr/>
          <a:lstStyle/>
          <a:p>
            <a:r>
              <a:rPr lang="tr-TR" dirty="0">
                <a:solidFill>
                  <a:srgbClr val="160093"/>
                </a:solidFill>
              </a:rPr>
              <a:t>GİRİŞ</a:t>
            </a:r>
          </a:p>
        </p:txBody>
      </p:sp>
    </p:spTree>
    <p:extLst>
      <p:ext uri="{BB962C8B-B14F-4D97-AF65-F5344CB8AC3E}">
        <p14:creationId xmlns:p14="http://schemas.microsoft.com/office/powerpoint/2010/main" val="3658741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Bu sorunu ortadan kaldırmak amacıyla Avrupa Birliği birlik üyesi ülkelerin gelişimi için yapısal fonları devreye sokarken üyeliğe hazırlanan aday ülkeler için de bütünleşme fonları sunarak Avrupa Birliği içindeki eşitsizlikleri sınırlamaya çalışmıştır. </a:t>
            </a:r>
            <a:endParaRPr lang="tr-TR" dirty="0" smtClean="0"/>
          </a:p>
          <a:p>
            <a:pPr algn="just"/>
            <a:r>
              <a:rPr lang="tr-TR" dirty="0" smtClean="0"/>
              <a:t>Bu </a:t>
            </a:r>
            <a:r>
              <a:rPr lang="tr-TR" dirty="0"/>
              <a:t>kapsamda AB aracılığı ile Avrupa’daki yerel yönetimlere büyük miktarlarda fonlar tahsis edilmiştir. </a:t>
            </a:r>
            <a:endParaRPr lang="tr-TR" dirty="0" smtClean="0"/>
          </a:p>
          <a:p>
            <a:pPr algn="just"/>
            <a:r>
              <a:rPr lang="tr-TR" dirty="0" smtClean="0"/>
              <a:t>AB </a:t>
            </a:r>
            <a:r>
              <a:rPr lang="tr-TR" dirty="0"/>
              <a:t>bu fonları halen devam ettirerek sürdürülebilirliğini sağlamaya çalışmakta ve yaptığı altı yıllık planlamalar ile bu fonları ve gelişme düzeylerini takip etmektedir. </a:t>
            </a:r>
            <a:endParaRPr lang="tr-TR" dirty="0" smtClean="0"/>
          </a:p>
          <a:p>
            <a:pPr algn="just"/>
            <a:r>
              <a:rPr lang="tr-TR" dirty="0" smtClean="0"/>
              <a:t>AB’de </a:t>
            </a:r>
            <a:r>
              <a:rPr lang="tr-TR" dirty="0"/>
              <a:t>hâkim olan </a:t>
            </a:r>
            <a:r>
              <a:rPr lang="tr-TR" dirty="0" err="1"/>
              <a:t>yerindenlik</a:t>
            </a:r>
            <a:r>
              <a:rPr lang="tr-TR" dirty="0"/>
              <a:t> ilkesi ile uyumlu bu bölgesel kalkınma stratejisi ile Avrupa ölçeğinde bir bölge sistemi ve politikası geliştirilmiştir.</a:t>
            </a:r>
          </a:p>
        </p:txBody>
      </p:sp>
      <p:sp>
        <p:nvSpPr>
          <p:cNvPr id="4" name="Altbilgi Yer Tutucusu 3"/>
          <p:cNvSpPr>
            <a:spLocks noGrp="1"/>
          </p:cNvSpPr>
          <p:nvPr>
            <p:ph type="ftr" sz="quarter" idx="5"/>
          </p:nvPr>
        </p:nvSpPr>
        <p:spPr/>
        <p:txBody>
          <a:bodyPr/>
          <a:lstStyle/>
          <a:p>
            <a:endParaRPr lang="tr-TR"/>
          </a:p>
        </p:txBody>
      </p:sp>
      <p:sp>
        <p:nvSpPr>
          <p:cNvPr id="6" name="Unvan 1"/>
          <p:cNvSpPr>
            <a:spLocks noGrp="1"/>
          </p:cNvSpPr>
          <p:nvPr>
            <p:ph type="title"/>
          </p:nvPr>
        </p:nvSpPr>
        <p:spPr>
          <a:xfrm>
            <a:off x="729574" y="278075"/>
            <a:ext cx="7654996" cy="513080"/>
          </a:xfrm>
        </p:spPr>
        <p:txBody>
          <a:bodyPr/>
          <a:lstStyle/>
          <a:p>
            <a:r>
              <a:rPr lang="tr-TR" dirty="0">
                <a:solidFill>
                  <a:srgbClr val="160093"/>
                </a:solidFill>
              </a:rPr>
              <a:t>GİRİŞ</a:t>
            </a:r>
          </a:p>
        </p:txBody>
      </p:sp>
    </p:spTree>
    <p:extLst>
      <p:ext uri="{BB962C8B-B14F-4D97-AF65-F5344CB8AC3E}">
        <p14:creationId xmlns:p14="http://schemas.microsoft.com/office/powerpoint/2010/main" val="158837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Avrupa Birliği’nin bölgesel gelişme kapsamında yaşadığı sorunlardan biri de Avrupa Birliği’nin kurumsallaşmasını sürekli devam ettirmesidir. </a:t>
            </a:r>
            <a:endParaRPr lang="tr-TR" dirty="0" smtClean="0"/>
          </a:p>
          <a:p>
            <a:pPr algn="just"/>
            <a:r>
              <a:rPr lang="tr-TR" dirty="0" smtClean="0"/>
              <a:t>1957 </a:t>
            </a:r>
            <a:r>
              <a:rPr lang="tr-TR" dirty="0"/>
              <a:t>Roma Anlaşması ile bölgesel gelişme üye ülkelerin kontrolünde (kurucu ilk altı ülke olan Fransa, Belçika, Lüksemburg, Hollanda, Almanya, İtalya kastedilmektedir) kendi içindeki bölgeleri geliştirecek biçimde tasarlanmıştı. </a:t>
            </a:r>
            <a:endParaRPr lang="tr-TR" dirty="0" smtClean="0"/>
          </a:p>
          <a:p>
            <a:pPr algn="just"/>
            <a:r>
              <a:rPr lang="tr-TR" dirty="0" smtClean="0"/>
              <a:t>İlerleyen </a:t>
            </a:r>
            <a:r>
              <a:rPr lang="tr-TR" dirty="0"/>
              <a:t>süreçlerde ise Avrupa Birliği’nde dönüşüme uğrayan bölgesel gelişme yaklaşımı 2009 yılına gelindiğinde 27 üye ülkeyi kapsayan ortak bölgesel gelişim politikası ve Avrupa Bölgesel Gelişim Fonu ile yürütülmektedir.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AVRUPA’DA BÖLGELER POLİTİKASI </a:t>
            </a:r>
          </a:p>
        </p:txBody>
      </p:sp>
    </p:spTree>
    <p:extLst>
      <p:ext uri="{BB962C8B-B14F-4D97-AF65-F5344CB8AC3E}">
        <p14:creationId xmlns:p14="http://schemas.microsoft.com/office/powerpoint/2010/main" val="1640871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2"/>
            <a:ext cx="8775504" cy="3893228"/>
          </a:xfrm>
        </p:spPr>
        <p:txBody>
          <a:bodyPr/>
          <a:lstStyle/>
          <a:p>
            <a:pPr algn="just"/>
            <a:r>
              <a:rPr lang="tr-TR" dirty="0"/>
              <a:t>Avrupa’da bölgeler politikasının oluşmasında önemli katkılardan biri de Bölgeler Avrupası yaklaşımı ile oluşmuştur. </a:t>
            </a:r>
            <a:endParaRPr lang="tr-TR" dirty="0" smtClean="0"/>
          </a:p>
          <a:p>
            <a:pPr algn="just"/>
            <a:r>
              <a:rPr lang="tr-TR" dirty="0" smtClean="0"/>
              <a:t>“</a:t>
            </a:r>
            <a:r>
              <a:rPr lang="tr-TR" dirty="0"/>
              <a:t>Bölgeler </a:t>
            </a:r>
            <a:r>
              <a:rPr lang="tr-TR" dirty="0" err="1"/>
              <a:t>Avrupası”nın</a:t>
            </a:r>
            <a:r>
              <a:rPr lang="tr-TR" dirty="0"/>
              <a:t> fonksiyonel hale gelmesi 1990’lar ile birlikte üye ülkelerin Avrupa Birliği kurumlarını </a:t>
            </a:r>
            <a:r>
              <a:rPr lang="tr-TR" dirty="0" err="1"/>
              <a:t>uluslarüstü</a:t>
            </a:r>
            <a:r>
              <a:rPr lang="tr-TR" dirty="0"/>
              <a:t> bir yapı halinde kurumsallaştırmaya başlaması ile olmuştur. </a:t>
            </a:r>
            <a:endParaRPr lang="tr-TR" dirty="0" smtClean="0"/>
          </a:p>
          <a:p>
            <a:pPr algn="just"/>
            <a:r>
              <a:rPr lang="tr-TR" dirty="0" smtClean="0"/>
              <a:t>Bunun </a:t>
            </a:r>
            <a:r>
              <a:rPr lang="tr-TR" dirty="0"/>
              <a:t>yanında birçok AB kurumu da reform çalışmaları kapsamına alınmıştır. </a:t>
            </a:r>
            <a:endParaRPr lang="tr-TR" dirty="0" smtClean="0"/>
          </a:p>
          <a:p>
            <a:pPr algn="just"/>
            <a:r>
              <a:rPr lang="tr-TR" dirty="0" smtClean="0"/>
              <a:t>Bölgeler </a:t>
            </a:r>
            <a:r>
              <a:rPr lang="tr-TR" dirty="0"/>
              <a:t>Komitesi, Avrupa Parlamentosu ve Avrupa Komisyonu’nun her geçen yıl yetki ve sorumluluklarının artması ile Avrupa’da bazı kurumlar ön plana çıkmıştır. </a:t>
            </a:r>
          </a:p>
        </p:txBody>
      </p:sp>
      <p:sp>
        <p:nvSpPr>
          <p:cNvPr id="4" name="Altbilgi Yer Tutucusu 3"/>
          <p:cNvSpPr>
            <a:spLocks noGrp="1"/>
          </p:cNvSpPr>
          <p:nvPr>
            <p:ph type="ftr" sz="quarter" idx="5"/>
          </p:nvPr>
        </p:nvSpPr>
        <p:spPr/>
        <p:txBody>
          <a:bodyPr/>
          <a:lstStyle/>
          <a:p>
            <a:endParaRPr lang="tr-TR"/>
          </a:p>
        </p:txBody>
      </p:sp>
      <p:sp>
        <p:nvSpPr>
          <p:cNvPr id="5" name="Unvan 1"/>
          <p:cNvSpPr txBox="1">
            <a:spLocks/>
          </p:cNvSpPr>
          <p:nvPr/>
        </p:nvSpPr>
        <p:spPr>
          <a:xfrm>
            <a:off x="729574" y="278075"/>
            <a:ext cx="7654996" cy="513080"/>
          </a:xfrm>
          <a:prstGeom prst="rect">
            <a:avLst/>
          </a:prstGeom>
        </p:spPr>
        <p:txBody>
          <a:bodyPr lIns="0" tIns="0" rIns="0" bIns="0"/>
          <a:lstStyle>
            <a:lvl1pPr algn="l" rtl="0" eaLnBrk="1" fontAlgn="base" hangingPunct="1">
              <a:lnSpc>
                <a:spcPct val="90000"/>
              </a:lnSpc>
              <a:spcBef>
                <a:spcPct val="0"/>
              </a:spcBef>
              <a:spcAft>
                <a:spcPct val="0"/>
              </a:spcAft>
              <a:defRPr lang="tr-TR" sz="3200" b="1" i="0" kern="1200">
                <a:solidFill>
                  <a:schemeClr val="tx1"/>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dirty="0">
                <a:solidFill>
                  <a:srgbClr val="160093"/>
                </a:solidFill>
              </a:rPr>
              <a:t>AVRUPA’DA BÖLGELER POLİTİKASI </a:t>
            </a:r>
          </a:p>
        </p:txBody>
      </p:sp>
    </p:spTree>
    <p:extLst>
      <p:ext uri="{BB962C8B-B14F-4D97-AF65-F5344CB8AC3E}">
        <p14:creationId xmlns:p14="http://schemas.microsoft.com/office/powerpoint/2010/main" val="4767713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13774</TotalTime>
  <Words>3880</Words>
  <Application>Microsoft Office PowerPoint</Application>
  <PresentationFormat>Ekran Gösterisi (4:3)</PresentationFormat>
  <Paragraphs>226</Paragraphs>
  <Slides>47</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47</vt:i4>
      </vt:variant>
    </vt:vector>
  </HeadingPairs>
  <TitlesOfParts>
    <vt:vector size="55" baseType="lpstr">
      <vt:lpstr>ＭＳ Ｐゴシック</vt:lpstr>
      <vt:lpstr>Arial</vt:lpstr>
      <vt:lpstr>Calibri</vt:lpstr>
      <vt:lpstr>Times New Roman</vt:lpstr>
      <vt:lpstr>Wingdings</vt:lpstr>
      <vt:lpstr>ekonomi</vt:lpstr>
      <vt:lpstr>1_Rics</vt:lpstr>
      <vt:lpstr>h.t.</vt:lpstr>
      <vt:lpstr>PowerPoint Sunusu</vt:lpstr>
      <vt:lpstr>PowerPoint Sunusu</vt:lpstr>
      <vt:lpstr>GİRİŞ</vt:lpstr>
      <vt:lpstr>GİRİŞ</vt:lpstr>
      <vt:lpstr>GİRİŞ</vt:lpstr>
      <vt:lpstr>GİRİŞ</vt:lpstr>
      <vt:lpstr>GİRİŞ</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Emir Sunguroğlu</cp:lastModifiedBy>
  <cp:revision>935</cp:revision>
  <cp:lastPrinted>2016-10-24T07:53:35Z</cp:lastPrinted>
  <dcterms:created xsi:type="dcterms:W3CDTF">2016-09-18T09:35:24Z</dcterms:created>
  <dcterms:modified xsi:type="dcterms:W3CDTF">2020-04-20T12:20:39Z</dcterms:modified>
</cp:coreProperties>
</file>