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26CB-E1EE-4159-B3B5-EF153585D16E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A1BF1-45E8-4923-9BF2-32B42F9EED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781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26CB-E1EE-4159-B3B5-EF153585D16E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A1BF1-45E8-4923-9BF2-32B42F9EED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3463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26CB-E1EE-4159-B3B5-EF153585D16E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A1BF1-45E8-4923-9BF2-32B42F9EED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60261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9074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2967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06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65992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2858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4623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5259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3013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26CB-E1EE-4159-B3B5-EF153585D16E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A1BF1-45E8-4923-9BF2-32B42F9EED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50181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438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96966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1004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26CB-E1EE-4159-B3B5-EF153585D16E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A1BF1-45E8-4923-9BF2-32B42F9EED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9763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26CB-E1EE-4159-B3B5-EF153585D16E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A1BF1-45E8-4923-9BF2-32B42F9EED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924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26CB-E1EE-4159-B3B5-EF153585D16E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A1BF1-45E8-4923-9BF2-32B42F9EED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012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26CB-E1EE-4159-B3B5-EF153585D16E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A1BF1-45E8-4923-9BF2-32B42F9EED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5719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26CB-E1EE-4159-B3B5-EF153585D16E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A1BF1-45E8-4923-9BF2-32B42F9EED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8747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26CB-E1EE-4159-B3B5-EF153585D16E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A1BF1-45E8-4923-9BF2-32B42F9EED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987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26CB-E1EE-4159-B3B5-EF153585D16E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A1BF1-45E8-4923-9BF2-32B42F9EED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051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226CB-E1EE-4159-B3B5-EF153585D16E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A1BF1-45E8-4923-9BF2-32B42F9EED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7820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4589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404813"/>
            <a:ext cx="8540750" cy="627062"/>
          </a:xfrm>
        </p:spPr>
        <p:txBody>
          <a:bodyPr/>
          <a:lstStyle/>
          <a:p>
            <a:pPr algn="ctr" eaLnBrk="1" hangingPunct="1"/>
            <a:r>
              <a:rPr lang="tr-TR" altLang="tr-TR" sz="2400" b="1">
                <a:solidFill>
                  <a:srgbClr val="FFFF00"/>
                </a:solidFill>
              </a:rPr>
              <a:t>KONTROL PROGRAMLARININ PLANLANMASI VE İZLENMESİ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412876"/>
            <a:ext cx="8229600" cy="5445125"/>
          </a:xfrm>
        </p:spPr>
        <p:txBody>
          <a:bodyPr/>
          <a:lstStyle/>
          <a:p>
            <a:pPr eaLnBrk="1" hangingPunct="1"/>
            <a:endParaRPr lang="tr-TR" altLang="tr-TR" sz="2800">
              <a:solidFill>
                <a:srgbClr val="FFFF00"/>
              </a:solidFill>
            </a:endParaRPr>
          </a:p>
          <a:p>
            <a:pPr eaLnBrk="1" hangingPunct="1"/>
            <a:r>
              <a:rPr lang="tr-TR" altLang="tr-TR" sz="2800">
                <a:solidFill>
                  <a:srgbClr val="FFFF00"/>
                </a:solidFill>
              </a:rPr>
              <a:t>Popülasyondaki hastalığı kontrol altına almak veya ortadan kaldırmak için</a:t>
            </a:r>
          </a:p>
          <a:p>
            <a:pPr lvl="1" eaLnBrk="1" hangingPunct="1"/>
            <a:r>
              <a:rPr lang="tr-TR" altLang="tr-TR" smtClean="0">
                <a:solidFill>
                  <a:srgbClr val="FFFF00"/>
                </a:solidFill>
              </a:rPr>
              <a:t>Hastalığın boyutlarını</a:t>
            </a:r>
          </a:p>
          <a:p>
            <a:pPr lvl="1" eaLnBrk="1" hangingPunct="1"/>
            <a:r>
              <a:rPr lang="tr-TR" altLang="tr-TR" smtClean="0">
                <a:solidFill>
                  <a:srgbClr val="FFFF00"/>
                </a:solidFill>
              </a:rPr>
              <a:t>Hastalığın oluşumu ile ilgili faktörleri</a:t>
            </a:r>
          </a:p>
          <a:p>
            <a:pPr lvl="1" eaLnBrk="1" hangingPunct="1"/>
            <a:r>
              <a:rPr lang="tr-TR" altLang="tr-TR" smtClean="0">
                <a:solidFill>
                  <a:srgbClr val="FFFF00"/>
                </a:solidFill>
              </a:rPr>
              <a:t>Mücadele için gerekli yöntemleri</a:t>
            </a:r>
          </a:p>
          <a:p>
            <a:pPr lvl="1" eaLnBrk="1" hangingPunct="1"/>
            <a:r>
              <a:rPr lang="tr-TR" altLang="tr-TR" smtClean="0">
                <a:solidFill>
                  <a:srgbClr val="FFFF00"/>
                </a:solidFill>
              </a:rPr>
              <a:t>Bu işlemin maliyetini ve olası sonuçlarını bilmek gerekir</a:t>
            </a: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2424114" y="1196975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78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627062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FF00"/>
                </a:solidFill>
              </a:rPr>
              <a:t>EPİDEMİYOLOJİNİN BÖLÜMLERİ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412876"/>
            <a:ext cx="8229600" cy="54451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sz="2800"/>
              <a:t>	</a:t>
            </a:r>
            <a:endParaRPr lang="tr-TR" altLang="tr-TR" sz="2800">
              <a:solidFill>
                <a:srgbClr val="FFFF00"/>
              </a:solidFill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2424114" y="1196975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1752601" y="1371600"/>
            <a:ext cx="8620125" cy="2886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tr-TR" sz="2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F0B854"/>
              </a:buClr>
              <a:buSzPct val="120000"/>
              <a:buFontTx/>
              <a:buChar char="•"/>
              <a:defRPr/>
            </a:pPr>
            <a:r>
              <a:rPr lang="tr-TR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Tanımlayıcı (Deskriptif) epidemiyoloji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F0B854"/>
              </a:buClr>
              <a:buSzPct val="120000"/>
              <a:buFontTx/>
              <a:buChar char="•"/>
              <a:defRPr/>
            </a:pPr>
            <a:r>
              <a:rPr lang="tr-TR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Deneysel (Eksperimental) epidemiyoloji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F0B854"/>
              </a:buClr>
              <a:buSzPct val="120000"/>
              <a:buFontTx/>
              <a:buChar char="•"/>
              <a:defRPr/>
            </a:pPr>
            <a:r>
              <a:rPr lang="tr-TR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Analitik epidemiyoloji 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F0B854"/>
              </a:buClr>
              <a:buSzPct val="120000"/>
              <a:buFontTx/>
              <a:buChar char="•"/>
              <a:defRPr/>
            </a:pPr>
            <a:r>
              <a:rPr lang="tr-TR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Teorik epidemiyoloji</a:t>
            </a:r>
          </a:p>
        </p:txBody>
      </p:sp>
    </p:spTree>
    <p:extLst>
      <p:ext uri="{BB962C8B-B14F-4D97-AF65-F5344CB8AC3E}">
        <p14:creationId xmlns:p14="http://schemas.microsoft.com/office/powerpoint/2010/main" val="93942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627062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FF00"/>
                </a:solidFill>
              </a:rPr>
              <a:t>SAĞLIK VE HASTALIK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412876"/>
            <a:ext cx="8229600" cy="5445125"/>
          </a:xfrm>
        </p:spPr>
        <p:txBody>
          <a:bodyPr/>
          <a:lstStyle/>
          <a:p>
            <a:pPr eaLnBrk="1" hangingPunct="1"/>
            <a:r>
              <a:rPr lang="tr-TR" altLang="tr-TR" sz="2800">
                <a:solidFill>
                  <a:srgbClr val="FFFF00"/>
                </a:solidFill>
              </a:rPr>
              <a:t>Sağlık</a:t>
            </a:r>
          </a:p>
          <a:p>
            <a:pPr eaLnBrk="1" hangingPunct="1"/>
            <a:r>
              <a:rPr lang="tr-TR" altLang="tr-TR" sz="2800">
                <a:solidFill>
                  <a:srgbClr val="FFFF00"/>
                </a:solidFill>
              </a:rPr>
              <a:t>İnfeksiyon</a:t>
            </a:r>
          </a:p>
          <a:p>
            <a:pPr lvl="1" eaLnBrk="1" hangingPunct="1"/>
            <a:r>
              <a:rPr lang="tr-TR" altLang="tr-TR" smtClean="0">
                <a:solidFill>
                  <a:srgbClr val="FFFF00"/>
                </a:solidFill>
              </a:rPr>
              <a:t>Subklinik infeksiyon</a:t>
            </a:r>
          </a:p>
          <a:p>
            <a:pPr lvl="1" eaLnBrk="1" hangingPunct="1"/>
            <a:r>
              <a:rPr lang="tr-TR" altLang="tr-TR" smtClean="0">
                <a:solidFill>
                  <a:srgbClr val="FFFF00"/>
                </a:solidFill>
              </a:rPr>
              <a:t>Klinik infeksiyon</a:t>
            </a:r>
          </a:p>
          <a:p>
            <a:pPr eaLnBrk="1" hangingPunct="1"/>
            <a:r>
              <a:rPr lang="tr-TR" altLang="tr-TR" sz="2800">
                <a:solidFill>
                  <a:srgbClr val="FFFF00"/>
                </a:solidFill>
              </a:rPr>
              <a:t>Hastalık</a:t>
            </a:r>
          </a:p>
          <a:p>
            <a:pPr eaLnBrk="1" hangingPunct="1"/>
            <a:endParaRPr lang="tr-TR" altLang="tr-TR" sz="2800">
              <a:solidFill>
                <a:srgbClr val="FFFF00"/>
              </a:solidFill>
            </a:endParaRPr>
          </a:p>
          <a:p>
            <a:pPr eaLnBrk="1" hangingPunct="1"/>
            <a:r>
              <a:rPr lang="tr-TR" altLang="tr-TR" sz="2800">
                <a:solidFill>
                  <a:srgbClr val="FFFF00"/>
                </a:solidFill>
              </a:rPr>
              <a:t>Hastalık etkenleri</a:t>
            </a:r>
          </a:p>
          <a:p>
            <a:pPr lvl="1" eaLnBrk="1" hangingPunct="1"/>
            <a:r>
              <a:rPr lang="tr-TR" altLang="tr-TR" smtClean="0">
                <a:solidFill>
                  <a:srgbClr val="FFFF00"/>
                </a:solidFill>
              </a:rPr>
              <a:t>Dış etkenler</a:t>
            </a:r>
          </a:p>
          <a:p>
            <a:pPr lvl="1" eaLnBrk="1" hangingPunct="1"/>
            <a:r>
              <a:rPr lang="tr-TR" altLang="tr-TR" smtClean="0">
                <a:solidFill>
                  <a:srgbClr val="FFFF00"/>
                </a:solidFill>
              </a:rPr>
              <a:t>İç etkenler</a:t>
            </a:r>
          </a:p>
          <a:p>
            <a:pPr eaLnBrk="1" hangingPunct="1">
              <a:buFontTx/>
              <a:buNone/>
            </a:pPr>
            <a:endParaRPr lang="tr-TR" altLang="tr-TR" sz="2800">
              <a:solidFill>
                <a:srgbClr val="FFFF00"/>
              </a:solidFill>
            </a:endParaRPr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2424114" y="1196975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98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627062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FF00"/>
                </a:solidFill>
              </a:rPr>
              <a:t>DIŞ ETKENLER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412876"/>
            <a:ext cx="8229600" cy="5445125"/>
          </a:xfrm>
        </p:spPr>
        <p:txBody>
          <a:bodyPr/>
          <a:lstStyle/>
          <a:p>
            <a:pPr eaLnBrk="1" hangingPunct="1"/>
            <a:r>
              <a:rPr lang="tr-TR" altLang="tr-TR" sz="2400">
                <a:solidFill>
                  <a:srgbClr val="FFFF00"/>
                </a:solidFill>
              </a:rPr>
              <a:t>Fiziksel etkenler (ışınlar, ısı, elektrik)</a:t>
            </a:r>
          </a:p>
          <a:p>
            <a:pPr eaLnBrk="1" hangingPunct="1"/>
            <a:r>
              <a:rPr lang="tr-TR" altLang="tr-TR" sz="2400">
                <a:solidFill>
                  <a:srgbClr val="FFFF00"/>
                </a:solidFill>
              </a:rPr>
              <a:t>Kimyasal etkenler (kimyasal maddeler, gazlar, zehirler, gıda)</a:t>
            </a:r>
          </a:p>
          <a:p>
            <a:pPr eaLnBrk="1" hangingPunct="1"/>
            <a:r>
              <a:rPr lang="tr-TR" altLang="tr-TR" sz="2400">
                <a:solidFill>
                  <a:srgbClr val="FFFF00"/>
                </a:solidFill>
              </a:rPr>
              <a:t>Mekanik etkenler (vurma, çarpma, tıkanma, boğulma)</a:t>
            </a:r>
          </a:p>
          <a:p>
            <a:pPr eaLnBrk="1" hangingPunct="1"/>
            <a:r>
              <a:rPr lang="tr-TR" altLang="tr-TR" sz="2400">
                <a:solidFill>
                  <a:srgbClr val="FFFF00"/>
                </a:solidFill>
              </a:rPr>
              <a:t>Biyolojik etkenler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Arthropod			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Helmint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Protozoon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Mantar ve Maya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Bakteri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Virus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Prion</a:t>
            </a:r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>
            <a:off x="2424114" y="1196975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22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627062"/>
          </a:xfrm>
        </p:spPr>
        <p:txBody>
          <a:bodyPr/>
          <a:lstStyle/>
          <a:p>
            <a:pPr algn="ctr" eaLnBrk="1" hangingPunct="1"/>
            <a:r>
              <a:rPr lang="tr-TR" altLang="tr-TR" sz="2800">
                <a:solidFill>
                  <a:srgbClr val="FFFF00"/>
                </a:solidFill>
              </a:rPr>
              <a:t>İÇ ETKENLER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412876"/>
            <a:ext cx="8229600" cy="5445125"/>
          </a:xfrm>
        </p:spPr>
        <p:txBody>
          <a:bodyPr/>
          <a:lstStyle/>
          <a:p>
            <a:pPr eaLnBrk="1" hangingPunct="1"/>
            <a:endParaRPr lang="tr-TR" altLang="tr-TR" sz="2800">
              <a:solidFill>
                <a:srgbClr val="FFFF00"/>
              </a:solidFill>
            </a:endParaRPr>
          </a:p>
          <a:p>
            <a:pPr eaLnBrk="1" hangingPunct="1"/>
            <a:r>
              <a:rPr lang="tr-TR" altLang="tr-TR" sz="2800">
                <a:solidFill>
                  <a:srgbClr val="FFFF00"/>
                </a:solidFill>
              </a:rPr>
              <a:t>Hormonal</a:t>
            </a:r>
          </a:p>
          <a:p>
            <a:pPr eaLnBrk="1" hangingPunct="1"/>
            <a:endParaRPr lang="tr-TR" altLang="tr-TR" sz="2800">
              <a:solidFill>
                <a:srgbClr val="FFFF00"/>
              </a:solidFill>
            </a:endParaRPr>
          </a:p>
          <a:p>
            <a:pPr eaLnBrk="1" hangingPunct="1"/>
            <a:r>
              <a:rPr lang="tr-TR" altLang="tr-TR" sz="2800">
                <a:solidFill>
                  <a:srgbClr val="FFFF00"/>
                </a:solidFill>
              </a:rPr>
              <a:t>Metabolik</a:t>
            </a:r>
          </a:p>
          <a:p>
            <a:pPr eaLnBrk="1" hangingPunct="1"/>
            <a:endParaRPr lang="tr-TR" altLang="tr-TR" sz="2800">
              <a:solidFill>
                <a:srgbClr val="FFFF00"/>
              </a:solidFill>
            </a:endParaRPr>
          </a:p>
          <a:p>
            <a:pPr eaLnBrk="1" hangingPunct="1"/>
            <a:r>
              <a:rPr lang="tr-TR" altLang="tr-TR" sz="2800">
                <a:solidFill>
                  <a:srgbClr val="FFFF00"/>
                </a:solidFill>
              </a:rPr>
              <a:t>Genetik	</a:t>
            </a: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2424114" y="1196975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110</Words>
  <Application>Microsoft Office PowerPoint</Application>
  <PresentationFormat>Widescreen</PresentationFormat>
  <Paragraphs>43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Kimono</vt:lpstr>
      <vt:lpstr>KONTROL PROGRAMLARININ PLANLANMASI VE İZLENMESİ</vt:lpstr>
      <vt:lpstr>EPİDEMİYOLOJİNİN BÖLÜMLERİ</vt:lpstr>
      <vt:lpstr>SAĞLIK VE HASTALIK</vt:lpstr>
      <vt:lpstr>DIŞ ETKENLER</vt:lpstr>
      <vt:lpstr>İÇ ETKENLER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KONTROL PROGRAMLARININ PLANLANMASI VE İZLENMESİ</dc:title>
  <dc:creator>Windows Kullanıcısı</dc:creator>
  <cp:lastModifiedBy>Windows Kullanıcısı</cp:lastModifiedBy>
  <cp:revision>1</cp:revision>
  <dcterms:created xsi:type="dcterms:W3CDTF">2018-02-14T08:28:58Z</dcterms:created>
  <dcterms:modified xsi:type="dcterms:W3CDTF">2018-02-14T09:56:31Z</dcterms:modified>
</cp:coreProperties>
</file>