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85" r:id="rId3"/>
    <p:sldId id="286" r:id="rId4"/>
    <p:sldId id="287" r:id="rId5"/>
    <p:sldId id="288" r:id="rId6"/>
    <p:sldId id="289" r:id="rId7"/>
    <p:sldId id="290" r:id="rId8"/>
    <p:sldId id="291" r:id="rId9"/>
    <p:sldId id="292" r:id="rId10"/>
    <p:sldId id="293" r:id="rId11"/>
    <p:sldId id="294" r:id="rId12"/>
    <p:sldId id="276"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22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8AE2D-45BB-414D-B900-9A1BBB274C20}" type="datetimeFigureOut">
              <a:rPr lang="tr-TR" smtClean="0"/>
              <a:t>17.01.2020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9F8397-A226-452A-9B0D-894B905A576D}" type="slidenum">
              <a:rPr lang="tr-TR" smtClean="0"/>
              <a:t>‹#›</a:t>
            </a:fld>
            <a:endParaRPr lang="tr-TR"/>
          </a:p>
        </p:txBody>
      </p:sp>
    </p:spTree>
    <p:extLst>
      <p:ext uri="{BB962C8B-B14F-4D97-AF65-F5344CB8AC3E}">
        <p14:creationId xmlns:p14="http://schemas.microsoft.com/office/powerpoint/2010/main" val="403147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69F8397-A226-452A-9B0D-894B905A576D}" type="slidenum">
              <a:rPr lang="tr-TR" smtClean="0"/>
              <a:t>5</a:t>
            </a:fld>
            <a:endParaRPr lang="tr-TR"/>
          </a:p>
        </p:txBody>
      </p:sp>
    </p:spTree>
    <p:extLst>
      <p:ext uri="{BB962C8B-B14F-4D97-AF65-F5344CB8AC3E}">
        <p14:creationId xmlns:p14="http://schemas.microsoft.com/office/powerpoint/2010/main" val="678107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ctr">
              <a:lnSpc>
                <a:spcPct val="85000"/>
              </a:lnSpc>
              <a:defRPr sz="3200" b="0" spc="-50" baseline="0">
                <a:solidFill>
                  <a:srgbClr val="204788"/>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ctr">
              <a:buNone/>
              <a:defRPr sz="1800" cap="all" spc="200" baseline="0">
                <a:solidFill>
                  <a:schemeClr val="tx2"/>
                </a:solidFill>
                <a:latin typeface="Times New Roman" panose="02020603050405020304" pitchFamily="18" charset="0"/>
                <a:cs typeface="Times New Roman" panose="02020603050405020304" pitchFamily="18"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fld id="{ACB9C057-7124-4DE1-95D7-674B413AF4B6}" type="datetime1">
              <a:rPr lang="tr-TR" smtClean="0"/>
              <a:pPr/>
              <a:t>17.01.2020</a:t>
            </a:fld>
            <a:endParaRPr lang="tr-TR"/>
          </a:p>
        </p:txBody>
      </p:sp>
      <p:sp>
        <p:nvSpPr>
          <p:cNvPr id="5" name="Footer Placeholder 4"/>
          <p:cNvSpPr>
            <a:spLocks noGrp="1"/>
          </p:cNvSpPr>
          <p:nvPr>
            <p:ph type="ftr" sz="quarter" idx="11"/>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r>
              <a:rPr lang="tr-TR" smtClean="0"/>
              <a:t>A.Ü. NMYO</a:t>
            </a:r>
            <a:endParaRPr lang="tr-TR"/>
          </a:p>
        </p:txBody>
      </p:sp>
      <p:sp>
        <p:nvSpPr>
          <p:cNvPr id="6" name="Slide Number Placeholder 5"/>
          <p:cNvSpPr>
            <a:spLocks noGrp="1"/>
          </p:cNvSpPr>
          <p:nvPr>
            <p:ph type="sldNum" sz="quarter" idx="12"/>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fld id="{F18A82AE-DE54-4FE8-8268-FA61D0FE0A23}" type="slidenum">
              <a:rPr lang="tr-TR" smtClean="0"/>
              <a:pPr/>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1391" y="826686"/>
            <a:ext cx="1527835" cy="1527835"/>
          </a:xfrm>
          <a:prstGeom prst="rect">
            <a:avLst/>
          </a:prstGeom>
        </p:spPr>
      </p:pic>
      <p:sp>
        <p:nvSpPr>
          <p:cNvPr id="12" name="Metin kutusu 11"/>
          <p:cNvSpPr txBox="1"/>
          <p:nvPr/>
        </p:nvSpPr>
        <p:spPr>
          <a:xfrm>
            <a:off x="3929604" y="1051995"/>
            <a:ext cx="5188408" cy="1077218"/>
          </a:xfrm>
          <a:prstGeom prst="rect">
            <a:avLst/>
          </a:prstGeom>
          <a:noFill/>
        </p:spPr>
        <p:txBody>
          <a:bodyPr wrap="none" rtlCol="0">
            <a:spAutoFit/>
          </a:bodyPr>
          <a:lstStyle/>
          <a:p>
            <a:pPr algn="ctr"/>
            <a:r>
              <a:rPr lang="tr-TR" sz="3200" b="0" dirty="0" smtClean="0">
                <a:solidFill>
                  <a:srgbClr val="204788"/>
                </a:solidFill>
                <a:latin typeface="Times New Roman" panose="02020603050405020304" pitchFamily="18" charset="0"/>
                <a:cs typeface="Times New Roman" panose="02020603050405020304" pitchFamily="18" charset="0"/>
              </a:rPr>
              <a:t>Ankara Üniversitesi</a:t>
            </a:r>
          </a:p>
          <a:p>
            <a:pPr algn="ctr"/>
            <a:r>
              <a:rPr lang="tr-TR" sz="3200" b="0" dirty="0" smtClean="0">
                <a:solidFill>
                  <a:srgbClr val="204788"/>
                </a:solidFill>
                <a:latin typeface="Times New Roman" panose="02020603050405020304" pitchFamily="18" charset="0"/>
                <a:cs typeface="Times New Roman" panose="02020603050405020304" pitchFamily="18" charset="0"/>
              </a:rPr>
              <a:t>Nallıhan</a:t>
            </a:r>
            <a:r>
              <a:rPr lang="tr-TR" sz="3200" b="0" baseline="0" dirty="0" smtClean="0">
                <a:solidFill>
                  <a:srgbClr val="204788"/>
                </a:solidFill>
                <a:latin typeface="Times New Roman" panose="02020603050405020304" pitchFamily="18" charset="0"/>
                <a:cs typeface="Times New Roman" panose="02020603050405020304" pitchFamily="18" charset="0"/>
              </a:rPr>
              <a:t> Meslek Yüksekokulu</a:t>
            </a:r>
            <a:endParaRPr lang="tr-TR" sz="3200" b="0" dirty="0">
              <a:solidFill>
                <a:srgbClr val="20478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818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AC5BDC1-2959-4FBB-B150-7F739A7BE106}" type="datetime1">
              <a:rPr lang="tr-TR" smtClean="0"/>
              <a:t>17.01.2020</a:t>
            </a:fld>
            <a:endParaRPr lang="tr-TR"/>
          </a:p>
        </p:txBody>
      </p:sp>
      <p:sp>
        <p:nvSpPr>
          <p:cNvPr id="5" name="Footer Placeholder 4"/>
          <p:cNvSpPr>
            <a:spLocks noGrp="1"/>
          </p:cNvSpPr>
          <p:nvPr>
            <p:ph type="ftr" sz="quarter" idx="11"/>
          </p:nvPr>
        </p:nvSpPr>
        <p:spPr/>
        <p:txBody>
          <a:bodyPr/>
          <a:lstStyle/>
          <a:p>
            <a:r>
              <a:rPr lang="tr-TR" smtClean="0"/>
              <a:t>A.Ü. NMYO</a:t>
            </a:r>
            <a:endParaRPr lang="tr-TR"/>
          </a:p>
        </p:txBody>
      </p:sp>
      <p:sp>
        <p:nvSpPr>
          <p:cNvPr id="6" name="Slide Number Placeholder 5"/>
          <p:cNvSpPr>
            <a:spLocks noGrp="1"/>
          </p:cNvSpPr>
          <p:nvPr>
            <p:ph type="sldNum" sz="quarter" idx="12"/>
          </p:nvPr>
        </p:nvSpPr>
        <p:spPr/>
        <p:txBody>
          <a:bodyPr/>
          <a:lstStyle/>
          <a:p>
            <a:fld id="{F18A82AE-DE54-4FE8-8268-FA61D0FE0A23}" type="slidenum">
              <a:rPr lang="tr-TR" smtClean="0"/>
              <a:t>‹#›</a:t>
            </a:fld>
            <a:endParaRPr lang="tr-TR"/>
          </a:p>
        </p:txBody>
      </p:sp>
    </p:spTree>
    <p:extLst>
      <p:ext uri="{BB962C8B-B14F-4D97-AF65-F5344CB8AC3E}">
        <p14:creationId xmlns:p14="http://schemas.microsoft.com/office/powerpoint/2010/main" val="564011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19CDE55-936C-4657-AF49-F5415F476F8F}" type="datetime1">
              <a:rPr lang="tr-TR" smtClean="0"/>
              <a:t>17.01.2020</a:t>
            </a:fld>
            <a:endParaRPr lang="tr-TR"/>
          </a:p>
        </p:txBody>
      </p:sp>
      <p:sp>
        <p:nvSpPr>
          <p:cNvPr id="5" name="Footer Placeholder 4"/>
          <p:cNvSpPr>
            <a:spLocks noGrp="1"/>
          </p:cNvSpPr>
          <p:nvPr>
            <p:ph type="ftr" sz="quarter" idx="11"/>
          </p:nvPr>
        </p:nvSpPr>
        <p:spPr/>
        <p:txBody>
          <a:bodyPr/>
          <a:lstStyle/>
          <a:p>
            <a:r>
              <a:rPr lang="tr-TR" smtClean="0"/>
              <a:t>A.Ü. NMYO</a:t>
            </a:r>
            <a:endParaRPr lang="tr-TR"/>
          </a:p>
        </p:txBody>
      </p:sp>
      <p:sp>
        <p:nvSpPr>
          <p:cNvPr id="6" name="Slide Number Placeholder 5"/>
          <p:cNvSpPr>
            <a:spLocks noGrp="1"/>
          </p:cNvSpPr>
          <p:nvPr>
            <p:ph type="sldNum" sz="quarter" idx="12"/>
          </p:nvPr>
        </p:nvSpPr>
        <p:spPr/>
        <p:txBody>
          <a:bodyPr/>
          <a:lstStyle/>
          <a:p>
            <a:fld id="{F18A82AE-DE54-4FE8-8268-FA61D0FE0A23}" type="slidenum">
              <a:rPr lang="tr-TR" smtClean="0"/>
              <a:t>‹#›</a:t>
            </a:fld>
            <a:endParaRPr lang="tr-TR"/>
          </a:p>
        </p:txBody>
      </p:sp>
    </p:spTree>
    <p:extLst>
      <p:ext uri="{BB962C8B-B14F-4D97-AF65-F5344CB8AC3E}">
        <p14:creationId xmlns:p14="http://schemas.microsoft.com/office/powerpoint/2010/main" val="101452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544670"/>
          </a:xfrm>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fld id="{470EFCD5-8B0B-4966-94BB-C02F2A34DEDA}" type="datetime1">
              <a:rPr lang="tr-TR" smtClean="0"/>
              <a:pPr/>
              <a:t>17.01.2020</a:t>
            </a:fld>
            <a:endParaRPr lang="tr-TR"/>
          </a:p>
        </p:txBody>
      </p:sp>
      <p:sp>
        <p:nvSpPr>
          <p:cNvPr id="5" name="Footer Placeholder 4"/>
          <p:cNvSpPr>
            <a:spLocks noGrp="1"/>
          </p:cNvSpPr>
          <p:nvPr>
            <p:ph type="ftr" sz="quarter" idx="11"/>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r>
              <a:rPr lang="tr-TR" smtClean="0"/>
              <a:t>A.Ü. NMYO</a:t>
            </a:r>
            <a:endParaRPr lang="tr-TR"/>
          </a:p>
        </p:txBody>
      </p:sp>
      <p:sp>
        <p:nvSpPr>
          <p:cNvPr id="7" name="Dikdörtgen 6"/>
          <p:cNvSpPr/>
          <p:nvPr userDrawn="1"/>
        </p:nvSpPr>
        <p:spPr>
          <a:xfrm>
            <a:off x="877455" y="1690255"/>
            <a:ext cx="10584872" cy="443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fld id="{F18A82AE-DE54-4FE8-8268-FA61D0FE0A23}" type="slidenum">
              <a:rPr lang="tr-TR" smtClean="0"/>
              <a:pPr/>
              <a:t>‹#›</a:t>
            </a:fld>
            <a:endParaRPr lang="tr-TR"/>
          </a:p>
        </p:txBody>
      </p:sp>
      <p:sp>
        <p:nvSpPr>
          <p:cNvPr id="3" name="Content Placeholder 2"/>
          <p:cNvSpPr>
            <a:spLocks noGrp="1"/>
          </p:cNvSpPr>
          <p:nvPr>
            <p:ph idx="1"/>
          </p:nvPr>
        </p:nvSpPr>
        <p:spPr>
          <a:xfrm>
            <a:off x="1097280" y="923637"/>
            <a:ext cx="10058400" cy="5347854"/>
          </a:xfrm>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vl2pPr>
              <a:defRPr>
                <a:solidFill>
                  <a:schemeClr val="bg2">
                    <a:lumMod val="25000"/>
                  </a:schemeClr>
                </a:solidFill>
                <a:latin typeface="Times New Roman" panose="02020603050405020304" pitchFamily="18" charset="0"/>
                <a:cs typeface="Times New Roman" panose="02020603050405020304" pitchFamily="18" charset="0"/>
              </a:defRPr>
            </a:lvl2pPr>
            <a:lvl3pPr>
              <a:defRPr>
                <a:solidFill>
                  <a:schemeClr val="bg2">
                    <a:lumMod val="25000"/>
                  </a:schemeClr>
                </a:solidFill>
                <a:latin typeface="Times New Roman" panose="02020603050405020304" pitchFamily="18" charset="0"/>
                <a:cs typeface="Times New Roman" panose="02020603050405020304" pitchFamily="18" charset="0"/>
              </a:defRPr>
            </a:lvl3pPr>
            <a:lvl4pPr>
              <a:defRPr>
                <a:solidFill>
                  <a:schemeClr val="bg2">
                    <a:lumMod val="25000"/>
                  </a:schemeClr>
                </a:solidFill>
                <a:latin typeface="Times New Roman" panose="02020603050405020304" pitchFamily="18" charset="0"/>
                <a:cs typeface="Times New Roman" panose="02020603050405020304" pitchFamily="18" charset="0"/>
              </a:defRPr>
            </a:lvl4pPr>
            <a:lvl5pPr>
              <a:defRPr>
                <a:solidFill>
                  <a:schemeClr val="bg2">
                    <a:lumMod val="25000"/>
                  </a:schemeClr>
                </a:solidFill>
                <a:latin typeface="Times New Roman" panose="02020603050405020304" pitchFamily="18" charset="0"/>
                <a:cs typeface="Times New Roman" panose="02020603050405020304" pitchFamily="18"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cxnSp>
        <p:nvCxnSpPr>
          <p:cNvPr id="9" name="Düz Bağlayıcı 8"/>
          <p:cNvCxnSpPr/>
          <p:nvPr userDrawn="1"/>
        </p:nvCxnSpPr>
        <p:spPr>
          <a:xfrm>
            <a:off x="1097280" y="831274"/>
            <a:ext cx="10058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48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3600" b="0">
                <a:solidFill>
                  <a:srgbClr val="204788"/>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1800" cap="all" spc="200" baseline="0">
                <a:solidFill>
                  <a:srgbClr val="204788"/>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1BCA7708-A19A-411B-ACDF-D90208263917}" type="datetime1">
              <a:rPr lang="tr-TR" smtClean="0"/>
              <a:t>17.01.2020</a:t>
            </a:fld>
            <a:endParaRPr lang="tr-TR"/>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r>
              <a:rPr lang="tr-TR" smtClean="0"/>
              <a:t>A.Ü. NMYO</a:t>
            </a:r>
            <a:endParaRPr lang="tr-TR"/>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F18A82AE-DE54-4FE8-8268-FA61D0FE0A23}"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4788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62D7309-089E-4F6C-9863-AC7FA48F87AE}" type="datetime1">
              <a:rPr lang="tr-TR" smtClean="0"/>
              <a:t>17.01.2020</a:t>
            </a:fld>
            <a:endParaRPr lang="tr-TR"/>
          </a:p>
        </p:txBody>
      </p:sp>
      <p:sp>
        <p:nvSpPr>
          <p:cNvPr id="6" name="Footer Placeholder 5"/>
          <p:cNvSpPr>
            <a:spLocks noGrp="1"/>
          </p:cNvSpPr>
          <p:nvPr>
            <p:ph type="ftr" sz="quarter" idx="11"/>
          </p:nvPr>
        </p:nvSpPr>
        <p:spPr/>
        <p:txBody>
          <a:bodyPr/>
          <a:lstStyle/>
          <a:p>
            <a:r>
              <a:rPr lang="tr-TR" smtClean="0"/>
              <a:t>A.Ü. NMYO</a:t>
            </a:r>
            <a:endParaRPr lang="tr-TR"/>
          </a:p>
        </p:txBody>
      </p:sp>
      <p:sp>
        <p:nvSpPr>
          <p:cNvPr id="7" name="Slide Number Placeholder 6"/>
          <p:cNvSpPr>
            <a:spLocks noGrp="1"/>
          </p:cNvSpPr>
          <p:nvPr>
            <p:ph type="sldNum" sz="quarter" idx="12"/>
          </p:nvPr>
        </p:nvSpPr>
        <p:spPr/>
        <p:txBody>
          <a:bodyPr/>
          <a:lstStyle/>
          <a:p>
            <a:fld id="{F18A82AE-DE54-4FE8-8268-FA61D0FE0A23}" type="slidenum">
              <a:rPr lang="tr-TR" smtClean="0"/>
              <a:t>‹#›</a:t>
            </a:fld>
            <a:endParaRPr lang="tr-TR"/>
          </a:p>
        </p:txBody>
      </p:sp>
    </p:spTree>
    <p:extLst>
      <p:ext uri="{BB962C8B-B14F-4D97-AF65-F5344CB8AC3E}">
        <p14:creationId xmlns:p14="http://schemas.microsoft.com/office/powerpoint/2010/main" val="10933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5"/>
            <a:ext cx="4937760" cy="32867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2867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lvl1pPr>
              <a:defRPr>
                <a:solidFill>
                  <a:schemeClr val="bg1"/>
                </a:solidFill>
              </a:defRPr>
            </a:lvl1pPr>
          </a:lstStyle>
          <a:p>
            <a:fld id="{1FEF8B24-BEF6-4CB3-83B5-A7D428FD051B}" type="datetime1">
              <a:rPr lang="tr-TR" smtClean="0"/>
              <a:pPr/>
              <a:t>17.01.2020</a:t>
            </a:fld>
            <a:endParaRPr lang="tr-TR"/>
          </a:p>
        </p:txBody>
      </p:sp>
      <p:sp>
        <p:nvSpPr>
          <p:cNvPr id="8" name="Footer Placeholder 7"/>
          <p:cNvSpPr>
            <a:spLocks noGrp="1"/>
          </p:cNvSpPr>
          <p:nvPr>
            <p:ph type="ftr" sz="quarter" idx="11"/>
          </p:nvPr>
        </p:nvSpPr>
        <p:spPr/>
        <p:txBody>
          <a:bodyPr/>
          <a:lstStyle>
            <a:lvl1pPr>
              <a:defRPr>
                <a:solidFill>
                  <a:schemeClr val="bg1"/>
                </a:solidFill>
              </a:defRPr>
            </a:lvl1pPr>
          </a:lstStyle>
          <a:p>
            <a:r>
              <a:rPr lang="tr-TR" smtClean="0"/>
              <a:t>A.Ü. NMYO</a:t>
            </a:r>
            <a:endParaRPr lang="tr-T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F18A82AE-DE54-4FE8-8268-FA61D0FE0A23}" type="slidenum">
              <a:rPr lang="tr-TR" smtClean="0"/>
              <a:pPr/>
              <a:t>‹#›</a:t>
            </a:fld>
            <a:endParaRPr lang="tr-TR"/>
          </a:p>
        </p:txBody>
      </p:sp>
    </p:spTree>
    <p:extLst>
      <p:ext uri="{BB962C8B-B14F-4D97-AF65-F5344CB8AC3E}">
        <p14:creationId xmlns:p14="http://schemas.microsoft.com/office/powerpoint/2010/main" val="234753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600088"/>
          </a:xfrm>
        </p:spPr>
        <p:txBody>
          <a:bodyPr>
            <a:normAutofit/>
          </a:bodyPr>
          <a:lstStyle>
            <a:lvl1pPr>
              <a:defRPr sz="3600">
                <a:solidFill>
                  <a:srgbClr val="204788"/>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2A8EE359-3299-4793-9B7A-4E4A45E1CFFD}" type="datetime1">
              <a:rPr lang="tr-TR" smtClean="0"/>
              <a:pPr/>
              <a:t>17.01.2020</a:t>
            </a:fld>
            <a:endParaRPr lang="tr-TR"/>
          </a:p>
        </p:txBody>
      </p:sp>
      <p:sp>
        <p:nvSpPr>
          <p:cNvPr id="4" name="Footer Placeholder 3"/>
          <p:cNvSpPr>
            <a:spLocks noGrp="1"/>
          </p:cNvSpPr>
          <p:nvPr>
            <p:ph type="ftr" sz="quarter" idx="11"/>
          </p:nvPr>
        </p:nvSpPr>
        <p:spPr/>
        <p:txBody>
          <a:bodyPr/>
          <a:lstStyle>
            <a:lvl1pPr>
              <a:defRPr>
                <a:solidFill>
                  <a:schemeClr val="bg1"/>
                </a:solidFill>
              </a:defRPr>
            </a:lvl1pPr>
          </a:lstStyle>
          <a:p>
            <a:r>
              <a:rPr lang="tr-TR" smtClean="0"/>
              <a:t>A.Ü. NMYO</a:t>
            </a:r>
            <a:endParaRPr lang="tr-T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18A82AE-DE54-4FE8-8268-FA61D0FE0A23}" type="slidenum">
              <a:rPr lang="tr-TR" smtClean="0"/>
              <a:pPr/>
              <a:t>‹#›</a:t>
            </a:fld>
            <a:endParaRPr lang="tr-TR"/>
          </a:p>
        </p:txBody>
      </p:sp>
      <p:sp>
        <p:nvSpPr>
          <p:cNvPr id="6" name="Dikdörtgen 5"/>
          <p:cNvSpPr/>
          <p:nvPr userDrawn="1"/>
        </p:nvSpPr>
        <p:spPr>
          <a:xfrm>
            <a:off x="831273" y="1496291"/>
            <a:ext cx="10575636" cy="489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8" name="Düz Bağlayıcı 7"/>
          <p:cNvCxnSpPr/>
          <p:nvPr userDrawn="1"/>
        </p:nvCxnSpPr>
        <p:spPr>
          <a:xfrm>
            <a:off x="1097280" y="886692"/>
            <a:ext cx="10058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73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bg1"/>
                </a:solidFill>
              </a:defRPr>
            </a:lvl1pPr>
          </a:lstStyle>
          <a:p>
            <a:fld id="{47712CA4-30C3-4037-BDF1-61633C620C4C}" type="datetime1">
              <a:rPr lang="tr-TR" smtClean="0"/>
              <a:pPr/>
              <a:t>17.01.2020</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r>
              <a:rPr lang="tr-TR" smtClean="0"/>
              <a:t>A.Ü. NMYO</a:t>
            </a:r>
            <a:endParaRPr lang="tr-T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F18A82AE-DE54-4FE8-8268-FA61D0FE0A23}" type="slidenum">
              <a:rPr lang="tr-TR" smtClean="0"/>
              <a:pPr/>
              <a:t>‹#›</a:t>
            </a:fld>
            <a:endParaRPr lang="tr-TR"/>
          </a:p>
        </p:txBody>
      </p:sp>
    </p:spTree>
    <p:extLst>
      <p:ext uri="{BB962C8B-B14F-4D97-AF65-F5344CB8AC3E}">
        <p14:creationId xmlns:p14="http://schemas.microsoft.com/office/powerpoint/2010/main" val="349291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lvl1pPr>
              <a:defRPr>
                <a:solidFill>
                  <a:srgbClr val="204788"/>
                </a:solidFill>
                <a:latin typeface="Times New Roman" panose="02020603050405020304" pitchFamily="18" charset="0"/>
                <a:cs typeface="Times New Roman" panose="02020603050405020304" pitchFamily="18" charset="0"/>
              </a:defRPr>
            </a:lvl1pPr>
            <a:lvl2pPr>
              <a:defRPr>
                <a:solidFill>
                  <a:srgbClr val="204788"/>
                </a:solidFill>
                <a:latin typeface="Times New Roman" panose="02020603050405020304" pitchFamily="18" charset="0"/>
                <a:cs typeface="Times New Roman" panose="02020603050405020304" pitchFamily="18" charset="0"/>
              </a:defRPr>
            </a:lvl2pPr>
            <a:lvl3pPr>
              <a:defRPr>
                <a:solidFill>
                  <a:srgbClr val="204788"/>
                </a:solidFill>
                <a:latin typeface="Times New Roman" panose="02020603050405020304" pitchFamily="18" charset="0"/>
                <a:cs typeface="Times New Roman" panose="02020603050405020304" pitchFamily="18" charset="0"/>
              </a:defRPr>
            </a:lvl3pPr>
            <a:lvl4pPr>
              <a:defRPr>
                <a:solidFill>
                  <a:srgbClr val="204788"/>
                </a:solidFill>
                <a:latin typeface="Times New Roman" panose="02020603050405020304" pitchFamily="18" charset="0"/>
                <a:cs typeface="Times New Roman" panose="02020603050405020304" pitchFamily="18" charset="0"/>
              </a:defRPr>
            </a:lvl4pPr>
            <a:lvl5pPr>
              <a:defRPr>
                <a:solidFill>
                  <a:srgbClr val="204788"/>
                </a:solidFill>
                <a:latin typeface="Times New Roman" panose="02020603050405020304" pitchFamily="18" charset="0"/>
                <a:cs typeface="Times New Roman" panose="02020603050405020304" pitchFamily="18" charset="0"/>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atin typeface="Times New Roman" panose="02020603050405020304" pitchFamily="18" charset="0"/>
                <a:cs typeface="Times New Roman" panose="02020603050405020304" pitchFamily="18" charset="0"/>
              </a:defRPr>
            </a:lvl1pPr>
          </a:lstStyle>
          <a:p>
            <a:fld id="{2A970D31-538B-41D9-BAF8-67AAF9C7A149}" type="datetime1">
              <a:rPr lang="tr-TR" smtClean="0"/>
              <a:t>17.01.2020</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rgbClr val="204788"/>
                </a:solidFill>
                <a:latin typeface="Times New Roman" panose="02020603050405020304" pitchFamily="18" charset="0"/>
                <a:cs typeface="Times New Roman" panose="02020603050405020304" pitchFamily="18" charset="0"/>
              </a:defRPr>
            </a:lvl1pPr>
          </a:lstStyle>
          <a:p>
            <a:r>
              <a:rPr lang="tr-TR" smtClean="0"/>
              <a:t>A.Ü. NMYO</a:t>
            </a:r>
            <a:endParaRPr lang="tr-TR"/>
          </a:p>
        </p:txBody>
      </p:sp>
      <p:sp>
        <p:nvSpPr>
          <p:cNvPr id="7" name="Slide Number Placeholder 6"/>
          <p:cNvSpPr>
            <a:spLocks noGrp="1"/>
          </p:cNvSpPr>
          <p:nvPr>
            <p:ph type="sldNum" sz="quarter" idx="12"/>
          </p:nvPr>
        </p:nvSpPr>
        <p:spPr/>
        <p:txBody>
          <a:bodyPr/>
          <a:lstStyle>
            <a:lvl1pPr>
              <a:defRPr>
                <a:solidFill>
                  <a:srgbClr val="204788"/>
                </a:solidFill>
                <a:latin typeface="Times New Roman" panose="02020603050405020304" pitchFamily="18" charset="0"/>
                <a:cs typeface="Times New Roman" panose="02020603050405020304" pitchFamily="18" charset="0"/>
              </a:defRPr>
            </a:lvl1pPr>
          </a:lstStyle>
          <a:p>
            <a:fld id="{F18A82AE-DE54-4FE8-8268-FA61D0FE0A23}" type="slidenum">
              <a:rPr lang="tr-TR" smtClean="0"/>
              <a:t>‹#›</a:t>
            </a:fld>
            <a:endParaRPr lang="tr-TR"/>
          </a:p>
        </p:txBody>
      </p:sp>
    </p:spTree>
    <p:extLst>
      <p:ext uri="{BB962C8B-B14F-4D97-AF65-F5344CB8AC3E}">
        <p14:creationId xmlns:p14="http://schemas.microsoft.com/office/powerpoint/2010/main" val="21023487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F5C4811-EAD3-4A3A-BC88-3BA85C349621}" type="datetime1">
              <a:rPr lang="tr-TR" smtClean="0"/>
              <a:t>17.01.2020</a:t>
            </a:fld>
            <a:endParaRPr lang="tr-TR"/>
          </a:p>
        </p:txBody>
      </p:sp>
      <p:sp>
        <p:nvSpPr>
          <p:cNvPr id="6" name="Footer Placeholder 5"/>
          <p:cNvSpPr>
            <a:spLocks noGrp="1"/>
          </p:cNvSpPr>
          <p:nvPr>
            <p:ph type="ftr" sz="quarter" idx="11"/>
          </p:nvPr>
        </p:nvSpPr>
        <p:spPr/>
        <p:txBody>
          <a:bodyPr/>
          <a:lstStyle/>
          <a:p>
            <a:r>
              <a:rPr lang="tr-TR" smtClean="0"/>
              <a:t>A.Ü. NMYO</a:t>
            </a:r>
            <a:endParaRPr lang="tr-TR"/>
          </a:p>
        </p:txBody>
      </p:sp>
      <p:sp>
        <p:nvSpPr>
          <p:cNvPr id="7" name="Slide Number Placeholder 6"/>
          <p:cNvSpPr>
            <a:spLocks noGrp="1"/>
          </p:cNvSpPr>
          <p:nvPr>
            <p:ph type="sldNum" sz="quarter" idx="12"/>
          </p:nvPr>
        </p:nvSpPr>
        <p:spPr/>
        <p:txBody>
          <a:bodyPr/>
          <a:lstStyle/>
          <a:p>
            <a:fld id="{F18A82AE-DE54-4FE8-8268-FA61D0FE0A23}" type="slidenum">
              <a:rPr lang="tr-TR" smtClean="0"/>
              <a:t>‹#›</a:t>
            </a:fld>
            <a:endParaRPr lang="tr-TR"/>
          </a:p>
        </p:txBody>
      </p:sp>
    </p:spTree>
    <p:extLst>
      <p:ext uri="{BB962C8B-B14F-4D97-AF65-F5344CB8AC3E}">
        <p14:creationId xmlns:p14="http://schemas.microsoft.com/office/powerpoint/2010/main" val="20925412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dirty="0"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204788"/>
                </a:solidFill>
                <a:latin typeface="Times New Roman" panose="02020603050405020304" pitchFamily="18" charset="0"/>
                <a:cs typeface="Times New Roman" panose="02020603050405020304" pitchFamily="18" charset="0"/>
              </a:defRPr>
            </a:lvl1pPr>
          </a:lstStyle>
          <a:p>
            <a:fld id="{429C0C9B-17CE-42D2-BBAE-382052134705}" type="datetime1">
              <a:rPr lang="tr-TR" smtClean="0"/>
              <a:t>17.01.2020</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204788"/>
                </a:solidFill>
                <a:latin typeface="Times New Roman" panose="02020603050405020304" pitchFamily="18" charset="0"/>
                <a:cs typeface="Times New Roman" panose="02020603050405020304" pitchFamily="18" charset="0"/>
              </a:defRPr>
            </a:lvl1pPr>
          </a:lstStyle>
          <a:p>
            <a:r>
              <a:rPr lang="tr-TR" smtClean="0"/>
              <a:t>A.Ü. NMYO</a:t>
            </a:r>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204788"/>
                </a:solidFill>
                <a:latin typeface="Times New Roman" panose="02020603050405020304" pitchFamily="18" charset="0"/>
                <a:cs typeface="Times New Roman" panose="02020603050405020304" pitchFamily="18" charset="0"/>
              </a:defRPr>
            </a:lvl1pPr>
          </a:lstStyle>
          <a:p>
            <a:fld id="{F18A82AE-DE54-4FE8-8268-FA61D0FE0A23}"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7315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5000"/>
        </a:lnSpc>
        <a:spcBef>
          <a:spcPct val="0"/>
        </a:spcBef>
        <a:buNone/>
        <a:defRPr sz="3600" kern="1200" spc="-50" baseline="0">
          <a:solidFill>
            <a:srgbClr val="204788"/>
          </a:solidFill>
          <a:latin typeface="Times New Roman" panose="02020603050405020304" pitchFamily="18" charset="0"/>
          <a:ea typeface="+mj-ea"/>
          <a:cs typeface="Times New Roman" panose="02020603050405020304" pitchFamily="18"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204788"/>
          </a:solidFill>
          <a:latin typeface="Times New Roman" panose="02020603050405020304" pitchFamily="18" charset="0"/>
          <a:ea typeface="+mn-ea"/>
          <a:cs typeface="Times New Roman" panose="02020603050405020304" pitchFamily="18"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204788"/>
          </a:solidFill>
          <a:latin typeface="Times New Roman" panose="02020603050405020304" pitchFamily="18" charset="0"/>
          <a:ea typeface="+mn-ea"/>
          <a:cs typeface="Times New Roman" panose="02020603050405020304" pitchFamily="18"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204788"/>
          </a:solidFill>
          <a:latin typeface="Times New Roman" panose="02020603050405020304" pitchFamily="18" charset="0"/>
          <a:ea typeface="+mn-ea"/>
          <a:cs typeface="Times New Roman" panose="02020603050405020304" pitchFamily="18"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204788"/>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204788"/>
          </a:solidFill>
          <a:latin typeface="Times New Roman" panose="02020603050405020304" pitchFamily="18" charset="0"/>
          <a:ea typeface="+mn-ea"/>
          <a:cs typeface="Times New Roman" panose="02020603050405020304" pitchFamily="18"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pardus.org.tr/pardus-kurulum-kilavuz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Temel Masaüstü Kavramları ve İşlemleri</a:t>
            </a:r>
          </a:p>
        </p:txBody>
      </p:sp>
      <p:sp>
        <p:nvSpPr>
          <p:cNvPr id="3" name="Alt Başlık 2"/>
          <p:cNvSpPr>
            <a:spLocks noGrp="1"/>
          </p:cNvSpPr>
          <p:nvPr>
            <p:ph type="subTitle" idx="1"/>
          </p:nvPr>
        </p:nvSpPr>
        <p:spPr/>
        <p:txBody>
          <a:bodyPr/>
          <a:lstStyle/>
          <a:p>
            <a:r>
              <a:rPr lang="tr-TR" dirty="0" smtClean="0"/>
              <a:t>NBP126 </a:t>
            </a:r>
            <a:r>
              <a:rPr lang="tr-TR" dirty="0"/>
              <a:t>Açık Kaynak İşletim </a:t>
            </a:r>
            <a:r>
              <a:rPr lang="tr-TR" dirty="0" smtClean="0"/>
              <a:t>Sistemi</a:t>
            </a:r>
          </a:p>
          <a:p>
            <a:r>
              <a:rPr lang="tr-TR" dirty="0" err="1" smtClean="0"/>
              <a:t>Öğr.gör</a:t>
            </a:r>
            <a:r>
              <a:rPr lang="tr-TR" dirty="0" smtClean="0"/>
              <a:t>. Salih </a:t>
            </a:r>
            <a:r>
              <a:rPr lang="tr-TR" dirty="0" err="1" smtClean="0"/>
              <a:t>erdurucan</a:t>
            </a:r>
            <a:endParaRPr lang="tr-TR" dirty="0"/>
          </a:p>
        </p:txBody>
      </p:sp>
      <p:sp>
        <p:nvSpPr>
          <p:cNvPr id="4" name="Altbilgi Yer Tutucusu 3"/>
          <p:cNvSpPr>
            <a:spLocks noGrp="1"/>
          </p:cNvSpPr>
          <p:nvPr>
            <p:ph type="ftr" sz="quarter" idx="11"/>
          </p:nvPr>
        </p:nvSpPr>
        <p:spPr/>
        <p:txBody>
          <a:bodyPr/>
          <a:lstStyle/>
          <a:p>
            <a:r>
              <a:rPr lang="tr-TR" smtClean="0"/>
              <a:t>A.Ü. NMYO</a:t>
            </a:r>
            <a:endParaRPr lang="tr-TR"/>
          </a:p>
        </p:txBody>
      </p:sp>
      <p:sp>
        <p:nvSpPr>
          <p:cNvPr id="5" name="Slayt Numarası Yer Tutucusu 4"/>
          <p:cNvSpPr>
            <a:spLocks noGrp="1"/>
          </p:cNvSpPr>
          <p:nvPr>
            <p:ph type="sldNum" sz="quarter" idx="12"/>
          </p:nvPr>
        </p:nvSpPr>
        <p:spPr/>
        <p:txBody>
          <a:bodyPr/>
          <a:lstStyle/>
          <a:p>
            <a:fld id="{F18A82AE-DE54-4FE8-8268-FA61D0FE0A23}" type="slidenum">
              <a:rPr lang="tr-TR" smtClean="0"/>
              <a:t>1</a:t>
            </a:fld>
            <a:endParaRPr lang="tr-TR"/>
          </a:p>
        </p:txBody>
      </p:sp>
    </p:spTree>
    <p:extLst>
      <p:ext uri="{BB962C8B-B14F-4D97-AF65-F5344CB8AC3E}">
        <p14:creationId xmlns:p14="http://schemas.microsoft.com/office/powerpoint/2010/main" val="344253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Masaüstü Kısa Yolları </a:t>
            </a:r>
            <a:endParaRPr lang="tr-TR" dirty="0"/>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10</a:t>
            </a:fld>
            <a:endParaRPr lang="tr-TR"/>
          </a:p>
        </p:txBody>
      </p:sp>
      <p:sp>
        <p:nvSpPr>
          <p:cNvPr id="5" name="İçerik Yer Tutucusu 4"/>
          <p:cNvSpPr>
            <a:spLocks noGrp="1"/>
          </p:cNvSpPr>
          <p:nvPr>
            <p:ph idx="1"/>
          </p:nvPr>
        </p:nvSpPr>
        <p:spPr/>
        <p:txBody>
          <a:bodyPr>
            <a:normAutofit lnSpcReduction="10000"/>
          </a:bodyPr>
          <a:lstStyle/>
          <a:p>
            <a:r>
              <a:rPr lang="tr-TR" dirty="0">
                <a:solidFill>
                  <a:srgbClr val="002060"/>
                </a:solidFill>
              </a:rPr>
              <a:t>Aşağıda KDE kısa yollarının tam olmayan bir listesi verilmektedir. Kısa yol tuşu görevi; </a:t>
            </a:r>
          </a:p>
          <a:p>
            <a:r>
              <a:rPr lang="tr-TR" dirty="0">
                <a:solidFill>
                  <a:srgbClr val="002060"/>
                </a:solidFill>
                <a:latin typeface="Wingdings" panose="05000000000000000000" pitchFamily="2" charset="2"/>
              </a:rPr>
              <a:t> </a:t>
            </a:r>
            <a:r>
              <a:rPr lang="tr-TR" dirty="0">
                <a:solidFill>
                  <a:srgbClr val="002060"/>
                </a:solidFill>
              </a:rPr>
              <a:t>Alt+F2: Bir pencere açar ve çalıştırılacak komut girmenizi bekler. </a:t>
            </a:r>
          </a:p>
          <a:p>
            <a:r>
              <a:rPr lang="tr-TR" dirty="0">
                <a:solidFill>
                  <a:srgbClr val="002060"/>
                </a:solidFill>
                <a:latin typeface="Wingdings" panose="05000000000000000000" pitchFamily="2" charset="2"/>
              </a:rPr>
              <a:t> </a:t>
            </a:r>
            <a:r>
              <a:rPr lang="tr-TR" dirty="0">
                <a:solidFill>
                  <a:srgbClr val="002060"/>
                </a:solidFill>
              </a:rPr>
              <a:t>Alt+F3: Açık tüm pencerelerin listesini getirir. </a:t>
            </a:r>
          </a:p>
          <a:p>
            <a:r>
              <a:rPr lang="tr-TR" dirty="0">
                <a:solidFill>
                  <a:srgbClr val="002060"/>
                </a:solidFill>
                <a:latin typeface="Wingdings" panose="05000000000000000000" pitchFamily="2" charset="2"/>
              </a:rPr>
              <a:t> </a:t>
            </a:r>
            <a:r>
              <a:rPr lang="tr-TR" dirty="0">
                <a:solidFill>
                  <a:srgbClr val="002060"/>
                </a:solidFill>
              </a:rPr>
              <a:t>Alt+F4: O anda seçili olan pencereyi kapatır. </a:t>
            </a:r>
          </a:p>
          <a:p>
            <a:r>
              <a:rPr lang="tr-TR" dirty="0">
                <a:solidFill>
                  <a:srgbClr val="002060"/>
                </a:solidFill>
                <a:latin typeface="Wingdings" panose="05000000000000000000" pitchFamily="2" charset="2"/>
              </a:rPr>
              <a:t> </a:t>
            </a:r>
            <a:r>
              <a:rPr lang="tr-TR" dirty="0" err="1">
                <a:solidFill>
                  <a:srgbClr val="002060"/>
                </a:solidFill>
              </a:rPr>
              <a:t>Alt+Tab</a:t>
            </a:r>
            <a:r>
              <a:rPr lang="tr-TR" dirty="0">
                <a:solidFill>
                  <a:srgbClr val="002060"/>
                </a:solidFill>
              </a:rPr>
              <a:t>: Tüm pencerelere arasında sırasıyla geçiş yapmak için kullanılır. </a:t>
            </a:r>
          </a:p>
          <a:p>
            <a:r>
              <a:rPr lang="tr-TR" dirty="0">
                <a:solidFill>
                  <a:srgbClr val="002060"/>
                </a:solidFill>
                <a:latin typeface="Wingdings" panose="05000000000000000000" pitchFamily="2" charset="2"/>
              </a:rPr>
              <a:t> </a:t>
            </a:r>
            <a:r>
              <a:rPr lang="tr-TR" dirty="0" err="1">
                <a:solidFill>
                  <a:srgbClr val="002060"/>
                </a:solidFill>
              </a:rPr>
              <a:t>Ctrl+Tab</a:t>
            </a:r>
            <a:r>
              <a:rPr lang="tr-TR" dirty="0">
                <a:solidFill>
                  <a:srgbClr val="002060"/>
                </a:solidFill>
              </a:rPr>
              <a:t>: Farklı masaüstleri arasında sırasıyla geçiş yapar. </a:t>
            </a:r>
          </a:p>
          <a:p>
            <a:r>
              <a:rPr lang="tr-TR" dirty="0">
                <a:solidFill>
                  <a:srgbClr val="002060"/>
                </a:solidFill>
                <a:latin typeface="Wingdings" panose="05000000000000000000" pitchFamily="2" charset="2"/>
              </a:rPr>
              <a:t> </a:t>
            </a:r>
            <a:r>
              <a:rPr lang="tr-TR" dirty="0" err="1">
                <a:solidFill>
                  <a:srgbClr val="002060"/>
                </a:solidFill>
              </a:rPr>
              <a:t>Ctrl+Alt+Esc</a:t>
            </a:r>
            <a:r>
              <a:rPr lang="tr-TR" dirty="0">
                <a:solidFill>
                  <a:srgbClr val="002060"/>
                </a:solidFill>
              </a:rPr>
              <a:t>: Bir kurukafa simgesi çıkartır ve üzerine tıklanan pencereyi kapatır. Bu özellik dikkatli kullanılmalıdır. </a:t>
            </a:r>
          </a:p>
          <a:p>
            <a:r>
              <a:rPr lang="tr-TR" dirty="0">
                <a:solidFill>
                  <a:srgbClr val="002060"/>
                </a:solidFill>
                <a:latin typeface="Wingdings" panose="05000000000000000000" pitchFamily="2" charset="2"/>
              </a:rPr>
              <a:t> </a:t>
            </a:r>
            <a:r>
              <a:rPr lang="tr-TR" dirty="0" err="1">
                <a:solidFill>
                  <a:srgbClr val="002060"/>
                </a:solidFill>
              </a:rPr>
              <a:t>Ctrl+Alt+Backspace</a:t>
            </a:r>
            <a:r>
              <a:rPr lang="tr-TR" dirty="0">
                <a:solidFill>
                  <a:srgbClr val="002060"/>
                </a:solidFill>
              </a:rPr>
              <a:t>: </a:t>
            </a:r>
            <a:r>
              <a:rPr lang="tr-TR" dirty="0" err="1">
                <a:solidFill>
                  <a:srgbClr val="002060"/>
                </a:solidFill>
              </a:rPr>
              <a:t>KDE’yi</a:t>
            </a:r>
            <a:r>
              <a:rPr lang="tr-TR" dirty="0">
                <a:solidFill>
                  <a:srgbClr val="002060"/>
                </a:solidFill>
              </a:rPr>
              <a:t> zahmetsizce kapatır. Ancak çalışan yazılımınız yoksa kullanılmalıdır. </a:t>
            </a:r>
          </a:p>
          <a:p>
            <a:r>
              <a:rPr lang="tr-TR" dirty="0">
                <a:solidFill>
                  <a:srgbClr val="002060"/>
                </a:solidFill>
                <a:latin typeface="Wingdings" panose="05000000000000000000" pitchFamily="2" charset="2"/>
              </a:rPr>
              <a:t> </a:t>
            </a:r>
            <a:r>
              <a:rPr lang="tr-TR" dirty="0" err="1">
                <a:solidFill>
                  <a:srgbClr val="002060"/>
                </a:solidFill>
              </a:rPr>
              <a:t>Ctrl+C</a:t>
            </a:r>
            <a:r>
              <a:rPr lang="tr-TR" dirty="0">
                <a:solidFill>
                  <a:srgbClr val="002060"/>
                </a:solidFill>
              </a:rPr>
              <a:t>: Seçili bir metni yada seçili bir masaüstü simgesini kopyalar. </a:t>
            </a:r>
          </a:p>
          <a:p>
            <a:r>
              <a:rPr lang="tr-TR" dirty="0">
                <a:solidFill>
                  <a:srgbClr val="002060"/>
                </a:solidFill>
                <a:latin typeface="Wingdings" panose="05000000000000000000" pitchFamily="2" charset="2"/>
              </a:rPr>
              <a:t> </a:t>
            </a:r>
            <a:r>
              <a:rPr lang="tr-TR" dirty="0" err="1">
                <a:solidFill>
                  <a:srgbClr val="002060"/>
                </a:solidFill>
              </a:rPr>
              <a:t>Ctrl+V</a:t>
            </a:r>
            <a:r>
              <a:rPr lang="tr-TR" dirty="0">
                <a:solidFill>
                  <a:srgbClr val="002060"/>
                </a:solidFill>
              </a:rPr>
              <a:t>: Daha önce kopyalanmış olan bir metni ya da masaüstü simgesini uygun yere yapıştırır. </a:t>
            </a:r>
          </a:p>
          <a:p>
            <a:r>
              <a:rPr lang="tr-TR" dirty="0">
                <a:solidFill>
                  <a:srgbClr val="002060"/>
                </a:solidFill>
                <a:latin typeface="Wingdings" panose="05000000000000000000" pitchFamily="2" charset="2"/>
              </a:rPr>
              <a:t> </a:t>
            </a:r>
            <a:r>
              <a:rPr lang="tr-TR" dirty="0" err="1">
                <a:solidFill>
                  <a:srgbClr val="002060"/>
                </a:solidFill>
              </a:rPr>
              <a:t>Ctrl+Z</a:t>
            </a:r>
            <a:r>
              <a:rPr lang="tr-TR" dirty="0">
                <a:solidFill>
                  <a:srgbClr val="002060"/>
                </a:solidFill>
              </a:rPr>
              <a:t>: Son yapılan işlemi (dosya silme, taşıma </a:t>
            </a:r>
            <a:r>
              <a:rPr lang="tr-TR" dirty="0" err="1">
                <a:solidFill>
                  <a:srgbClr val="002060"/>
                </a:solidFill>
              </a:rPr>
              <a:t>vb</a:t>
            </a:r>
            <a:r>
              <a:rPr lang="tr-TR" dirty="0">
                <a:solidFill>
                  <a:srgbClr val="002060"/>
                </a:solidFill>
              </a:rPr>
              <a:t>) geriye alır. </a:t>
            </a:r>
          </a:p>
          <a:p>
            <a:endParaRPr lang="tr-TR" dirty="0">
              <a:solidFill>
                <a:srgbClr val="002060"/>
              </a:solidFill>
            </a:endParaRPr>
          </a:p>
        </p:txBody>
      </p:sp>
    </p:spTree>
    <p:extLst>
      <p:ext uri="{BB962C8B-B14F-4D97-AF65-F5344CB8AC3E}">
        <p14:creationId xmlns:p14="http://schemas.microsoft.com/office/powerpoint/2010/main" val="353292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Sistemden Çıkış </a:t>
            </a:r>
            <a:endParaRPr lang="tr-TR" dirty="0"/>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11</a:t>
            </a:fld>
            <a:endParaRPr lang="tr-TR"/>
          </a:p>
        </p:txBody>
      </p:sp>
      <p:sp>
        <p:nvSpPr>
          <p:cNvPr id="5" name="İçerik Yer Tutucusu 4"/>
          <p:cNvSpPr>
            <a:spLocks noGrp="1"/>
          </p:cNvSpPr>
          <p:nvPr>
            <p:ph idx="1"/>
          </p:nvPr>
        </p:nvSpPr>
        <p:spPr>
          <a:xfrm>
            <a:off x="1097280" y="923637"/>
            <a:ext cx="6962638" cy="5347854"/>
          </a:xfrm>
        </p:spPr>
        <p:txBody>
          <a:bodyPr/>
          <a:lstStyle/>
          <a:p>
            <a:r>
              <a:rPr lang="tr-TR" dirty="0">
                <a:solidFill>
                  <a:srgbClr val="002060"/>
                </a:solidFill>
              </a:rPr>
              <a:t>Bilgisayarınızdaki işlemlerinizi tamamladıktan sonra sisteminizi kapatmak için “uygulama çalıştırıcı” ya tıklayınız ve çık ana menüsüne geliniz. Bu menüdeki seçenekler: </a:t>
            </a:r>
            <a:endParaRPr lang="tr-TR" dirty="0" smtClean="0">
              <a:solidFill>
                <a:srgbClr val="002060"/>
              </a:solidFill>
            </a:endParaRPr>
          </a:p>
          <a:p>
            <a:r>
              <a:rPr lang="tr-TR" dirty="0" smtClean="0">
                <a:solidFill>
                  <a:srgbClr val="002060"/>
                </a:solidFill>
                <a:latin typeface="Wingdings" panose="05000000000000000000" pitchFamily="2" charset="2"/>
              </a:rPr>
              <a:t> </a:t>
            </a:r>
            <a:r>
              <a:rPr lang="tr-TR" b="1" dirty="0">
                <a:solidFill>
                  <a:srgbClr val="002060"/>
                </a:solidFill>
              </a:rPr>
              <a:t>Çık: </a:t>
            </a:r>
            <a:r>
              <a:rPr lang="tr-TR" dirty="0">
                <a:solidFill>
                  <a:srgbClr val="002060"/>
                </a:solidFill>
              </a:rPr>
              <a:t>Mevcut oturum kapatır. </a:t>
            </a:r>
          </a:p>
          <a:p>
            <a:r>
              <a:rPr lang="tr-TR" dirty="0">
                <a:solidFill>
                  <a:srgbClr val="002060"/>
                </a:solidFill>
                <a:latin typeface="Wingdings" panose="05000000000000000000" pitchFamily="2" charset="2"/>
              </a:rPr>
              <a:t> </a:t>
            </a:r>
            <a:r>
              <a:rPr lang="tr-TR" b="1" dirty="0">
                <a:solidFill>
                  <a:srgbClr val="002060"/>
                </a:solidFill>
              </a:rPr>
              <a:t>Kilitle: </a:t>
            </a:r>
            <a:r>
              <a:rPr lang="tr-TR" dirty="0">
                <a:solidFill>
                  <a:srgbClr val="002060"/>
                </a:solidFill>
              </a:rPr>
              <a:t>Oturum devam eder ancak parola ile ana ekran kilitlenir. </a:t>
            </a:r>
          </a:p>
          <a:p>
            <a:r>
              <a:rPr lang="tr-TR" dirty="0">
                <a:solidFill>
                  <a:srgbClr val="002060"/>
                </a:solidFill>
                <a:latin typeface="Wingdings" panose="05000000000000000000" pitchFamily="2" charset="2"/>
              </a:rPr>
              <a:t> </a:t>
            </a:r>
            <a:r>
              <a:rPr lang="tr-TR" b="1" dirty="0">
                <a:solidFill>
                  <a:srgbClr val="002060"/>
                </a:solidFill>
              </a:rPr>
              <a:t>Kullanıcı Değiştir: </a:t>
            </a:r>
            <a:r>
              <a:rPr lang="tr-TR" dirty="0">
                <a:solidFill>
                  <a:srgbClr val="002060"/>
                </a:solidFill>
              </a:rPr>
              <a:t>Kullanıcı değiştirmeyi sağlar. </a:t>
            </a:r>
          </a:p>
          <a:p>
            <a:r>
              <a:rPr lang="tr-TR" dirty="0">
                <a:solidFill>
                  <a:srgbClr val="002060"/>
                </a:solidFill>
                <a:latin typeface="Wingdings" panose="05000000000000000000" pitchFamily="2" charset="2"/>
              </a:rPr>
              <a:t> </a:t>
            </a:r>
            <a:r>
              <a:rPr lang="tr-TR" b="1" dirty="0">
                <a:solidFill>
                  <a:srgbClr val="002060"/>
                </a:solidFill>
              </a:rPr>
              <a:t>Askıya Al (Bellek Kullanarak Askıya Al): </a:t>
            </a:r>
            <a:r>
              <a:rPr lang="tr-TR" dirty="0">
                <a:solidFill>
                  <a:srgbClr val="002060"/>
                </a:solidFill>
              </a:rPr>
              <a:t>Oturum verilerinizi belleğe saklayarak uyku </a:t>
            </a:r>
            <a:r>
              <a:rPr lang="tr-TR" dirty="0" err="1">
                <a:solidFill>
                  <a:srgbClr val="002060"/>
                </a:solidFill>
              </a:rPr>
              <a:t>moduna</a:t>
            </a:r>
            <a:r>
              <a:rPr lang="tr-TR" dirty="0">
                <a:solidFill>
                  <a:srgbClr val="002060"/>
                </a:solidFill>
              </a:rPr>
              <a:t> geçer. </a:t>
            </a:r>
          </a:p>
          <a:p>
            <a:r>
              <a:rPr lang="tr-TR" dirty="0">
                <a:solidFill>
                  <a:srgbClr val="002060"/>
                </a:solidFill>
                <a:latin typeface="Wingdings" panose="05000000000000000000" pitchFamily="2" charset="2"/>
              </a:rPr>
              <a:t> </a:t>
            </a:r>
            <a:r>
              <a:rPr lang="tr-TR" b="1" dirty="0">
                <a:solidFill>
                  <a:srgbClr val="002060"/>
                </a:solidFill>
              </a:rPr>
              <a:t>Askıya Al (Disk Kullanarak Askıya Al): </a:t>
            </a:r>
            <a:r>
              <a:rPr lang="tr-TR" dirty="0">
                <a:solidFill>
                  <a:srgbClr val="002060"/>
                </a:solidFill>
              </a:rPr>
              <a:t>Oturum verilerinizi diske kaydederek uyku koduna geçer. </a:t>
            </a:r>
          </a:p>
          <a:p>
            <a:r>
              <a:rPr lang="tr-TR" dirty="0">
                <a:solidFill>
                  <a:srgbClr val="002060"/>
                </a:solidFill>
                <a:latin typeface="Wingdings" panose="05000000000000000000" pitchFamily="2" charset="2"/>
              </a:rPr>
              <a:t> </a:t>
            </a:r>
            <a:r>
              <a:rPr lang="tr-TR" b="1" dirty="0">
                <a:solidFill>
                  <a:srgbClr val="002060"/>
                </a:solidFill>
              </a:rPr>
              <a:t>Yeniden Başlat: </a:t>
            </a:r>
            <a:r>
              <a:rPr lang="tr-TR" dirty="0">
                <a:solidFill>
                  <a:srgbClr val="002060"/>
                </a:solidFill>
              </a:rPr>
              <a:t>Bilgisayarı yeniden başlatır. </a:t>
            </a:r>
          </a:p>
          <a:p>
            <a:r>
              <a:rPr lang="tr-TR" dirty="0">
                <a:solidFill>
                  <a:srgbClr val="002060"/>
                </a:solidFill>
                <a:latin typeface="Wingdings" panose="05000000000000000000" pitchFamily="2" charset="2"/>
              </a:rPr>
              <a:t> </a:t>
            </a:r>
            <a:r>
              <a:rPr lang="tr-TR" b="1" dirty="0">
                <a:solidFill>
                  <a:srgbClr val="002060"/>
                </a:solidFill>
              </a:rPr>
              <a:t>Kapat: </a:t>
            </a:r>
            <a:r>
              <a:rPr lang="tr-TR" dirty="0">
                <a:solidFill>
                  <a:srgbClr val="002060"/>
                </a:solidFill>
              </a:rPr>
              <a:t>Bilgisayarı kapatır. </a:t>
            </a:r>
          </a:p>
          <a:p>
            <a:endParaRPr lang="tr-TR" dirty="0">
              <a:solidFill>
                <a:srgbClr val="002060"/>
              </a:solidFill>
            </a:endParaRPr>
          </a:p>
        </p:txBody>
      </p:sp>
      <p:pic>
        <p:nvPicPr>
          <p:cNvPr id="6" name="Resim 5"/>
          <p:cNvPicPr>
            <a:picLocks noChangeAspect="1"/>
          </p:cNvPicPr>
          <p:nvPr/>
        </p:nvPicPr>
        <p:blipFill>
          <a:blip r:embed="rId2"/>
          <a:stretch>
            <a:fillRect/>
          </a:stretch>
        </p:blipFill>
        <p:spPr>
          <a:xfrm>
            <a:off x="7899915" y="1362139"/>
            <a:ext cx="3843478" cy="4470850"/>
          </a:xfrm>
          <a:prstGeom prst="rect">
            <a:avLst/>
          </a:prstGeom>
        </p:spPr>
      </p:pic>
    </p:spTree>
    <p:extLst>
      <p:ext uri="{BB962C8B-B14F-4D97-AF65-F5344CB8AC3E}">
        <p14:creationId xmlns:p14="http://schemas.microsoft.com/office/powerpoint/2010/main" val="157246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Kaynak</a:t>
            </a:r>
            <a:endParaRPr lang="tr-TR" dirty="0"/>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12</a:t>
            </a:fld>
            <a:endParaRPr lang="tr-TR"/>
          </a:p>
        </p:txBody>
      </p:sp>
      <p:sp>
        <p:nvSpPr>
          <p:cNvPr id="5" name="İçerik Yer Tutucusu 4"/>
          <p:cNvSpPr>
            <a:spLocks noGrp="1"/>
          </p:cNvSpPr>
          <p:nvPr>
            <p:ph idx="1"/>
          </p:nvPr>
        </p:nvSpPr>
        <p:spPr/>
        <p:txBody>
          <a:bodyPr/>
          <a:lstStyle/>
          <a:p>
            <a:r>
              <a:rPr lang="tr-TR" dirty="0" smtClean="0"/>
              <a:t>1- MEB Bilişim Teknolojileri, Açık Kaynak İşletim Sistemi Kullanımı. (Ankara 2013)</a:t>
            </a:r>
          </a:p>
          <a:p>
            <a:r>
              <a:rPr lang="tr-TR" dirty="0" smtClean="0"/>
              <a:t>2- </a:t>
            </a:r>
            <a:r>
              <a:rPr lang="tr-TR" dirty="0">
                <a:hlinkClick r:id="rId2"/>
              </a:rPr>
              <a:t>https://www.pardus.org.tr/pardus-kurulum-kilavuzu</a:t>
            </a:r>
            <a:r>
              <a:rPr lang="tr-TR" dirty="0" smtClean="0">
                <a:hlinkClick r:id="rId2"/>
              </a:rPr>
              <a:t>/</a:t>
            </a:r>
            <a:r>
              <a:rPr lang="tr-TR" dirty="0" smtClean="0"/>
              <a:t> 16.01.2020 22:00</a:t>
            </a:r>
            <a:endParaRPr lang="tr-TR" dirty="0"/>
          </a:p>
        </p:txBody>
      </p:sp>
    </p:spTree>
    <p:extLst>
      <p:ext uri="{BB962C8B-B14F-4D97-AF65-F5344CB8AC3E}">
        <p14:creationId xmlns:p14="http://schemas.microsoft.com/office/powerpoint/2010/main" val="341559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Programcıklar </a:t>
            </a:r>
            <a:endParaRPr lang="tr-TR" dirty="0"/>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2</a:t>
            </a:fld>
            <a:endParaRPr lang="tr-TR"/>
          </a:p>
        </p:txBody>
      </p:sp>
      <p:sp>
        <p:nvSpPr>
          <p:cNvPr id="5" name="İçerik Yer Tutucusu 4"/>
          <p:cNvSpPr>
            <a:spLocks noGrp="1"/>
          </p:cNvSpPr>
          <p:nvPr>
            <p:ph idx="1"/>
          </p:nvPr>
        </p:nvSpPr>
        <p:spPr>
          <a:xfrm>
            <a:off x="688158" y="923637"/>
            <a:ext cx="5420412" cy="5347854"/>
          </a:xfrm>
        </p:spPr>
        <p:txBody>
          <a:bodyPr/>
          <a:lstStyle/>
          <a:p>
            <a:r>
              <a:rPr lang="tr-TR" dirty="0"/>
              <a:t>Programcıklar, panelde ya da masaüstünde çalışan, bilgisayarın ses ayarlarını yapmak, saat ve tarihi göstermek, farklı masaüstlerine geçiş yapılmasını sağlamak gibi işlevleri olan küçük uygulamalardır. </a:t>
            </a:r>
          </a:p>
          <a:p>
            <a:r>
              <a:rPr lang="tr-TR" dirty="0"/>
              <a:t>Panele Programcık eklemek için, menülerinde bulunan Programcık ekle seçeneğini seçmeniz ve açılacak pencereden programcıkları seçmeniz veya istediğiniz yere sürüklemeniz yeterli. Her bir programcığın taşınması, boyutlarının değiştirilmesi ve diğer ayarları programcığın sağ kenarında ortaya çıkan seçeneklere tıklanarak yapılabilir. Bu seçeneklerin ortaya çıkması için masaüstü kilidi açık iken fare imlecini o programcığın üzerine gelin. </a:t>
            </a:r>
            <a:endParaRPr lang="tr-TR" dirty="0" smtClean="0"/>
          </a:p>
        </p:txBody>
      </p:sp>
      <p:pic>
        <p:nvPicPr>
          <p:cNvPr id="6" name="Resim 5"/>
          <p:cNvPicPr>
            <a:picLocks noChangeAspect="1"/>
          </p:cNvPicPr>
          <p:nvPr/>
        </p:nvPicPr>
        <p:blipFill>
          <a:blip r:embed="rId2"/>
          <a:stretch>
            <a:fillRect/>
          </a:stretch>
        </p:blipFill>
        <p:spPr>
          <a:xfrm>
            <a:off x="6126480" y="1121545"/>
            <a:ext cx="5395237" cy="3987784"/>
          </a:xfrm>
          <a:prstGeom prst="rect">
            <a:avLst/>
          </a:prstGeom>
        </p:spPr>
      </p:pic>
    </p:spTree>
    <p:extLst>
      <p:ext uri="{BB962C8B-B14F-4D97-AF65-F5344CB8AC3E}">
        <p14:creationId xmlns:p14="http://schemas.microsoft.com/office/powerpoint/2010/main" val="74294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Görev Çubuğu </a:t>
            </a:r>
            <a:endParaRPr lang="tr-TR" dirty="0"/>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3</a:t>
            </a:fld>
            <a:endParaRPr lang="tr-TR"/>
          </a:p>
        </p:txBody>
      </p:sp>
      <p:sp>
        <p:nvSpPr>
          <p:cNvPr id="5" name="İçerik Yer Tutucusu 4"/>
          <p:cNvSpPr>
            <a:spLocks noGrp="1"/>
          </p:cNvSpPr>
          <p:nvPr>
            <p:ph idx="1"/>
          </p:nvPr>
        </p:nvSpPr>
        <p:spPr/>
        <p:txBody>
          <a:bodyPr/>
          <a:lstStyle/>
          <a:p>
            <a:r>
              <a:rPr lang="tr-TR" dirty="0"/>
              <a:t>Görev çubuğu çalışmakta olan uygulamaları listeler, uygulamalar arasında geçiş yapmanıza olanak tanır. </a:t>
            </a:r>
          </a:p>
          <a:p>
            <a:r>
              <a:rPr lang="tr-TR" dirty="0"/>
              <a:t>Görev çubuğunuzu panelden ayırıp ayrı bir panel olarak kullanmak isterseniz: </a:t>
            </a:r>
          </a:p>
          <a:p>
            <a:pPr>
              <a:buFont typeface="Wingdings" panose="05000000000000000000" pitchFamily="2" charset="2"/>
              <a:buChar char="Ø"/>
            </a:pPr>
            <a:r>
              <a:rPr lang="tr-TR" dirty="0" smtClean="0"/>
              <a:t>Panelde </a:t>
            </a:r>
            <a:r>
              <a:rPr lang="tr-TR" dirty="0"/>
              <a:t>boş bir yere sağ tıklayıp, “Panele Ekle” seçiniz. </a:t>
            </a:r>
          </a:p>
          <a:p>
            <a:pPr>
              <a:buFont typeface="Wingdings" panose="05000000000000000000" pitchFamily="2" charset="2"/>
              <a:buChar char="Ø"/>
            </a:pPr>
            <a:r>
              <a:rPr lang="tr-TR" dirty="0" smtClean="0"/>
              <a:t> </a:t>
            </a:r>
            <a:r>
              <a:rPr lang="tr-TR" dirty="0"/>
              <a:t>“Panel” &gt; “Harici görev çubuğu” yolunu izleyerek görev çubuğunu ayrı bir panel olarak kullanabilirsiniz. </a:t>
            </a:r>
          </a:p>
          <a:p>
            <a:pPr>
              <a:buFont typeface="Wingdings" panose="05000000000000000000" pitchFamily="2" charset="2"/>
              <a:buChar char="Ø"/>
            </a:pPr>
            <a:r>
              <a:rPr lang="tr-TR" dirty="0" smtClean="0"/>
              <a:t>İsterseniz </a:t>
            </a:r>
            <a:r>
              <a:rPr lang="tr-TR" dirty="0"/>
              <a:t>görev çubuğunun solundaki tutamacın üstündeki küçük oka tıklayıp “Görev Çubuğunu Kaldır” seçeneği ile kaldırabilirsiniz. </a:t>
            </a:r>
          </a:p>
          <a:p>
            <a:endParaRPr lang="tr-TR" dirty="0"/>
          </a:p>
        </p:txBody>
      </p:sp>
    </p:spTree>
    <p:extLst>
      <p:ext uri="{BB962C8B-B14F-4D97-AF65-F5344CB8AC3E}">
        <p14:creationId xmlns:p14="http://schemas.microsoft.com/office/powerpoint/2010/main" val="369372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Masaüstü Simgeleri </a:t>
            </a:r>
            <a:endParaRPr lang="tr-TR" dirty="0"/>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4</a:t>
            </a:fld>
            <a:endParaRPr lang="tr-TR"/>
          </a:p>
        </p:txBody>
      </p:sp>
      <p:sp>
        <p:nvSpPr>
          <p:cNvPr id="5" name="İçerik Yer Tutucusu 4"/>
          <p:cNvSpPr>
            <a:spLocks noGrp="1"/>
          </p:cNvSpPr>
          <p:nvPr>
            <p:ph idx="1"/>
          </p:nvPr>
        </p:nvSpPr>
        <p:spPr/>
        <p:txBody>
          <a:bodyPr/>
          <a:lstStyle/>
          <a:p>
            <a:r>
              <a:rPr lang="tr-TR" dirty="0" err="1"/>
              <a:t>Pardus'ta</a:t>
            </a:r>
            <a:r>
              <a:rPr lang="tr-TR" dirty="0"/>
              <a:t> bir kullanıcı oluşturulduğunda, o kullanıcının masaüstüne, ön tanımlı olarak bazı uygulamaların simgeleri yerleştirilir. </a:t>
            </a:r>
          </a:p>
          <a:p>
            <a:pPr>
              <a:buFont typeface="Wingdings" panose="05000000000000000000" pitchFamily="2" charset="2"/>
              <a:buChar char="Ø"/>
            </a:pPr>
            <a:r>
              <a:rPr lang="tr-TR" b="1" dirty="0" smtClean="0"/>
              <a:t>Ev </a:t>
            </a:r>
            <a:r>
              <a:rPr lang="tr-TR" b="1" dirty="0"/>
              <a:t>Dizini (/</a:t>
            </a:r>
            <a:r>
              <a:rPr lang="tr-TR" b="1" dirty="0" err="1"/>
              <a:t>home</a:t>
            </a:r>
            <a:r>
              <a:rPr lang="tr-TR" b="1" dirty="0"/>
              <a:t>): </a:t>
            </a:r>
            <a:r>
              <a:rPr lang="tr-TR" dirty="0"/>
              <a:t>Kişisel dosya ve dizinleriniz bulunur. Her kullanıcının, yalnızca kendisinin (ve tabii ki </a:t>
            </a:r>
            <a:r>
              <a:rPr lang="tr-TR" dirty="0" err="1"/>
              <a:t>root</a:t>
            </a:r>
            <a:r>
              <a:rPr lang="tr-TR" dirty="0"/>
              <a:t> kullanıcısının) erişebileceği bir dizini vardır: Ev dizini, </a:t>
            </a:r>
            <a:r>
              <a:rPr lang="tr-TR" b="1" dirty="0"/>
              <a:t>'/</a:t>
            </a:r>
            <a:r>
              <a:rPr lang="tr-TR" b="1" dirty="0" err="1"/>
              <a:t>home</a:t>
            </a:r>
            <a:r>
              <a:rPr lang="tr-TR" b="1" dirty="0"/>
              <a:t>' </a:t>
            </a:r>
            <a:r>
              <a:rPr lang="tr-TR" dirty="0"/>
              <a:t>dizininin altındadır ve kullanıcı adınızla adlandırılmıştır. (örneğin kullanıcı adınız '</a:t>
            </a:r>
            <a:r>
              <a:rPr lang="tr-TR" dirty="0" err="1"/>
              <a:t>hcatak</a:t>
            </a:r>
            <a:r>
              <a:rPr lang="tr-TR" dirty="0"/>
              <a:t>' ise, başlangıç dizininiz </a:t>
            </a:r>
            <a:r>
              <a:rPr lang="tr-TR" b="1" dirty="0" smtClean="0"/>
              <a:t>'/</a:t>
            </a:r>
            <a:r>
              <a:rPr lang="tr-TR" b="1" dirty="0" err="1"/>
              <a:t>home</a:t>
            </a:r>
            <a:r>
              <a:rPr lang="tr-TR" b="1" dirty="0"/>
              <a:t>/</a:t>
            </a:r>
            <a:r>
              <a:rPr lang="tr-TR" b="1" dirty="0" err="1"/>
              <a:t>hcatak</a:t>
            </a:r>
            <a:r>
              <a:rPr lang="tr-TR" b="1" dirty="0"/>
              <a:t>' </a:t>
            </a:r>
            <a:r>
              <a:rPr lang="tr-TR" dirty="0"/>
              <a:t>dizinidir) Bu dizin kullanıcıları birbirinden yalıtarak, her birine ayrı bir çalışma alanı sağlar. Her kullanıcı, kendi belgelerini, kişisel bilgilerini, başkasının değiştiremeyeceğinden emin olarak, burada tutabilir. </a:t>
            </a:r>
          </a:p>
          <a:p>
            <a:pPr>
              <a:buFont typeface="Wingdings" panose="05000000000000000000" pitchFamily="2" charset="2"/>
              <a:buChar char="Ø"/>
            </a:pPr>
            <a:r>
              <a:rPr lang="tr-TR" b="1" dirty="0" smtClean="0"/>
              <a:t>Çöp</a:t>
            </a:r>
            <a:r>
              <a:rPr lang="tr-TR" b="1" dirty="0"/>
              <a:t>: </a:t>
            </a:r>
            <a:r>
              <a:rPr lang="tr-TR" dirty="0" err="1"/>
              <a:t>Pardus</a:t>
            </a:r>
            <a:r>
              <a:rPr lang="tr-TR" dirty="0"/>
              <a:t> işletim sisteminin geri dönüşüm kutusudur. Sildiğiniz öğeleri barındıran klasördür. Çöpünüzü boşaltmak için, üzerine sağ tıklayıp “Çöp Kutusunu Boşalt” demeniz yeterlidir. Bu öğenizin tamamen silinmesi demektir. </a:t>
            </a:r>
          </a:p>
          <a:p>
            <a:pPr>
              <a:buFont typeface="Wingdings" panose="05000000000000000000" pitchFamily="2" charset="2"/>
              <a:buChar char="Ø"/>
            </a:pPr>
            <a:endParaRPr lang="tr-TR" dirty="0"/>
          </a:p>
        </p:txBody>
      </p:sp>
    </p:spTree>
    <p:extLst>
      <p:ext uri="{BB962C8B-B14F-4D97-AF65-F5344CB8AC3E}">
        <p14:creationId xmlns:p14="http://schemas.microsoft.com/office/powerpoint/2010/main" val="139602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Pencereler </a:t>
            </a:r>
            <a:endParaRPr lang="tr-TR" dirty="0"/>
          </a:p>
        </p:txBody>
      </p:sp>
      <p:sp>
        <p:nvSpPr>
          <p:cNvPr id="3" name="Altbilgi Yer Tutucusu 2"/>
          <p:cNvSpPr>
            <a:spLocks noGrp="1"/>
          </p:cNvSpPr>
          <p:nvPr>
            <p:ph type="ftr" sz="quarter" idx="11"/>
          </p:nvPr>
        </p:nvSpPr>
        <p:spPr/>
        <p:txBody>
          <a:bodyPr/>
          <a:lstStyle/>
          <a:p>
            <a:r>
              <a:rPr lang="tr-TR" dirty="0" smtClean="0"/>
              <a:t>A.Ü. NMYO</a:t>
            </a:r>
            <a:endParaRPr lang="tr-TR" dirty="0"/>
          </a:p>
        </p:txBody>
      </p:sp>
      <p:sp>
        <p:nvSpPr>
          <p:cNvPr id="4" name="Slayt Numarası Yer Tutucusu 3"/>
          <p:cNvSpPr>
            <a:spLocks noGrp="1"/>
          </p:cNvSpPr>
          <p:nvPr>
            <p:ph type="sldNum" sz="quarter" idx="12"/>
          </p:nvPr>
        </p:nvSpPr>
        <p:spPr/>
        <p:txBody>
          <a:bodyPr/>
          <a:lstStyle/>
          <a:p>
            <a:fld id="{F18A82AE-DE54-4FE8-8268-FA61D0FE0A23}" type="slidenum">
              <a:rPr lang="tr-TR" smtClean="0"/>
              <a:pPr/>
              <a:t>5</a:t>
            </a:fld>
            <a:endParaRPr lang="tr-TR"/>
          </a:p>
        </p:txBody>
      </p:sp>
      <p:sp>
        <p:nvSpPr>
          <p:cNvPr id="5" name="İçerik Yer Tutucusu 4"/>
          <p:cNvSpPr>
            <a:spLocks noGrp="1"/>
          </p:cNvSpPr>
          <p:nvPr>
            <p:ph idx="1"/>
          </p:nvPr>
        </p:nvSpPr>
        <p:spPr>
          <a:xfrm>
            <a:off x="452487" y="923637"/>
            <a:ext cx="11217897" cy="5347854"/>
          </a:xfrm>
        </p:spPr>
        <p:txBody>
          <a:bodyPr>
            <a:noAutofit/>
          </a:bodyPr>
          <a:lstStyle/>
          <a:p>
            <a:r>
              <a:rPr lang="tr-TR" sz="1800" dirty="0"/>
              <a:t>Pencere başlık çubuğuna sağ tıklayarak pencere üzerinde işlem yapmanızı sağlayacak olan menüye erişebilirsiniz. Menüdeki işlemler sırası ile şöyledir: </a:t>
            </a:r>
            <a:endParaRPr lang="tr-TR" sz="1800" dirty="0" smtClean="0"/>
          </a:p>
          <a:p>
            <a:r>
              <a:rPr lang="tr-TR" sz="1800" b="1" dirty="0" smtClean="0">
                <a:solidFill>
                  <a:srgbClr val="002060"/>
                </a:solidFill>
              </a:rPr>
              <a:t>Masaüstüne</a:t>
            </a:r>
            <a:r>
              <a:rPr lang="tr-TR" sz="1800" b="1" dirty="0">
                <a:solidFill>
                  <a:srgbClr val="002060"/>
                </a:solidFill>
              </a:rPr>
              <a:t>: </a:t>
            </a:r>
            <a:r>
              <a:rPr lang="tr-TR" sz="1800" dirty="0">
                <a:solidFill>
                  <a:srgbClr val="002060"/>
                </a:solidFill>
              </a:rPr>
              <a:t>Etkin pencereyi istediğiniz masaüstüne taşır. </a:t>
            </a:r>
          </a:p>
          <a:p>
            <a:pPr>
              <a:spcBef>
                <a:spcPts val="600"/>
              </a:spcBef>
            </a:pPr>
            <a:r>
              <a:rPr lang="tr-TR" sz="1800" dirty="0">
                <a:solidFill>
                  <a:srgbClr val="002060"/>
                </a:solidFill>
                <a:latin typeface="Wingdings" panose="05000000000000000000" pitchFamily="2" charset="2"/>
              </a:rPr>
              <a:t> </a:t>
            </a:r>
            <a:r>
              <a:rPr lang="tr-TR" sz="1800" b="1" dirty="0">
                <a:solidFill>
                  <a:srgbClr val="002060"/>
                </a:solidFill>
              </a:rPr>
              <a:t>Etkinlikler: </a:t>
            </a:r>
            <a:r>
              <a:rPr lang="tr-TR" sz="1800" dirty="0">
                <a:solidFill>
                  <a:srgbClr val="002060"/>
                </a:solidFill>
              </a:rPr>
              <a:t>Pencereyi belli bir etkinlik ile kullanmanızı sağlar. </a:t>
            </a:r>
          </a:p>
          <a:p>
            <a:pPr>
              <a:spcBef>
                <a:spcPts val="600"/>
              </a:spcBef>
            </a:pPr>
            <a:r>
              <a:rPr lang="tr-TR" sz="1800" dirty="0">
                <a:solidFill>
                  <a:srgbClr val="002060"/>
                </a:solidFill>
                <a:latin typeface="Wingdings" panose="05000000000000000000" pitchFamily="2" charset="2"/>
              </a:rPr>
              <a:t> </a:t>
            </a:r>
            <a:r>
              <a:rPr lang="tr-TR" sz="1800" b="1" dirty="0">
                <a:solidFill>
                  <a:srgbClr val="002060"/>
                </a:solidFill>
              </a:rPr>
              <a:t>Taşı: </a:t>
            </a:r>
            <a:r>
              <a:rPr lang="tr-TR" sz="1800" dirty="0">
                <a:solidFill>
                  <a:srgbClr val="002060"/>
                </a:solidFill>
              </a:rPr>
              <a:t>Pencereyi taşır. </a:t>
            </a:r>
          </a:p>
          <a:p>
            <a:pPr>
              <a:spcBef>
                <a:spcPts val="600"/>
              </a:spcBef>
            </a:pPr>
            <a:r>
              <a:rPr lang="tr-TR" sz="1800" dirty="0">
                <a:solidFill>
                  <a:srgbClr val="002060"/>
                </a:solidFill>
                <a:latin typeface="Wingdings" panose="05000000000000000000" pitchFamily="2" charset="2"/>
              </a:rPr>
              <a:t> </a:t>
            </a:r>
            <a:r>
              <a:rPr lang="tr-TR" sz="1800" b="1" dirty="0">
                <a:solidFill>
                  <a:srgbClr val="002060"/>
                </a:solidFill>
              </a:rPr>
              <a:t>Yeniden Boyutlandır: </a:t>
            </a:r>
            <a:r>
              <a:rPr lang="tr-TR" sz="1800" dirty="0">
                <a:solidFill>
                  <a:srgbClr val="002060"/>
                </a:solidFill>
              </a:rPr>
              <a:t>Pencerenin boyutlandırmasında değişiklik yapmanızı sağlar. </a:t>
            </a:r>
          </a:p>
          <a:p>
            <a:pPr>
              <a:spcBef>
                <a:spcPts val="600"/>
              </a:spcBef>
            </a:pPr>
            <a:r>
              <a:rPr lang="tr-TR" sz="1800" dirty="0">
                <a:solidFill>
                  <a:srgbClr val="002060"/>
                </a:solidFill>
                <a:latin typeface="Wingdings" panose="05000000000000000000" pitchFamily="2" charset="2"/>
              </a:rPr>
              <a:t> </a:t>
            </a:r>
            <a:r>
              <a:rPr lang="tr-TR" sz="1800" b="1" dirty="0">
                <a:solidFill>
                  <a:srgbClr val="002060"/>
                </a:solidFill>
              </a:rPr>
              <a:t>Simge Durumuna Küçült: </a:t>
            </a:r>
            <a:r>
              <a:rPr lang="tr-TR" sz="1800" dirty="0">
                <a:solidFill>
                  <a:srgbClr val="002060"/>
                </a:solidFill>
              </a:rPr>
              <a:t>Görev çubuğunda simge durumuna küçültür. </a:t>
            </a:r>
          </a:p>
          <a:p>
            <a:pPr>
              <a:spcBef>
                <a:spcPts val="600"/>
              </a:spcBef>
            </a:pPr>
            <a:r>
              <a:rPr lang="tr-TR" sz="1800" dirty="0">
                <a:solidFill>
                  <a:srgbClr val="002060"/>
                </a:solidFill>
                <a:latin typeface="Wingdings" panose="05000000000000000000" pitchFamily="2" charset="2"/>
              </a:rPr>
              <a:t> </a:t>
            </a:r>
            <a:r>
              <a:rPr lang="tr-TR" sz="1800" b="1" dirty="0">
                <a:solidFill>
                  <a:srgbClr val="002060"/>
                </a:solidFill>
              </a:rPr>
              <a:t>Büyüt: </a:t>
            </a:r>
            <a:r>
              <a:rPr lang="tr-TR" sz="1800" dirty="0">
                <a:solidFill>
                  <a:srgbClr val="002060"/>
                </a:solidFill>
              </a:rPr>
              <a:t>Tüm ekranı kaplayacak biçimde büyütür. </a:t>
            </a:r>
          </a:p>
          <a:p>
            <a:pPr>
              <a:spcBef>
                <a:spcPts val="600"/>
              </a:spcBef>
            </a:pPr>
            <a:r>
              <a:rPr lang="tr-TR" sz="1800" dirty="0">
                <a:solidFill>
                  <a:srgbClr val="002060"/>
                </a:solidFill>
                <a:latin typeface="Wingdings" panose="05000000000000000000" pitchFamily="2" charset="2"/>
              </a:rPr>
              <a:t> </a:t>
            </a:r>
            <a:r>
              <a:rPr lang="tr-TR" sz="1800" b="1" dirty="0">
                <a:solidFill>
                  <a:srgbClr val="002060"/>
                </a:solidFill>
              </a:rPr>
              <a:t>Gölgele: </a:t>
            </a:r>
            <a:r>
              <a:rPr lang="tr-TR" sz="1800" dirty="0">
                <a:solidFill>
                  <a:srgbClr val="002060"/>
                </a:solidFill>
              </a:rPr>
              <a:t>Pencereyi sadece başlık çubuğu görülecek biçimde daraltır. </a:t>
            </a:r>
          </a:p>
          <a:p>
            <a:pPr>
              <a:spcBef>
                <a:spcPts val="600"/>
              </a:spcBef>
            </a:pPr>
            <a:r>
              <a:rPr lang="tr-TR" sz="1800" dirty="0">
                <a:solidFill>
                  <a:srgbClr val="002060"/>
                </a:solidFill>
                <a:latin typeface="Wingdings" panose="05000000000000000000" pitchFamily="2" charset="2"/>
              </a:rPr>
              <a:t> </a:t>
            </a:r>
            <a:r>
              <a:rPr lang="tr-TR" sz="1800" b="1" dirty="0">
                <a:solidFill>
                  <a:srgbClr val="002060"/>
                </a:solidFill>
              </a:rPr>
              <a:t>Pencereyi Gruba Taşı: </a:t>
            </a:r>
            <a:r>
              <a:rPr lang="tr-TR" sz="1800" dirty="0">
                <a:solidFill>
                  <a:srgbClr val="002060"/>
                </a:solidFill>
              </a:rPr>
              <a:t>Pencereyi, başka bir pencere ile aynı grupta olacak biçimde sekmelere ayırır. </a:t>
            </a:r>
          </a:p>
          <a:p>
            <a:pPr>
              <a:spcBef>
                <a:spcPts val="600"/>
              </a:spcBef>
            </a:pPr>
            <a:r>
              <a:rPr lang="tr-TR" sz="1800" dirty="0" smtClean="0">
                <a:solidFill>
                  <a:srgbClr val="002060"/>
                </a:solidFill>
                <a:latin typeface="Wingdings" panose="05000000000000000000" pitchFamily="2" charset="2"/>
              </a:rPr>
              <a:t> </a:t>
            </a:r>
            <a:r>
              <a:rPr lang="tr-TR" sz="1800" b="1" dirty="0">
                <a:solidFill>
                  <a:srgbClr val="002060"/>
                </a:solidFill>
              </a:rPr>
              <a:t>Gelişmiş: </a:t>
            </a:r>
            <a:r>
              <a:rPr lang="tr-TR" sz="1800" dirty="0">
                <a:solidFill>
                  <a:srgbClr val="002060"/>
                </a:solidFill>
              </a:rPr>
              <a:t>Pencere davranışları ve görünüm ile ilgili gelişmiş ayarlara erişim sağlar. </a:t>
            </a:r>
          </a:p>
          <a:p>
            <a:pPr>
              <a:spcBef>
                <a:spcPts val="600"/>
              </a:spcBef>
            </a:pPr>
            <a:r>
              <a:rPr lang="tr-TR" sz="1800" dirty="0">
                <a:solidFill>
                  <a:srgbClr val="002060"/>
                </a:solidFill>
                <a:latin typeface="Wingdings" panose="05000000000000000000" pitchFamily="2" charset="2"/>
              </a:rPr>
              <a:t> </a:t>
            </a:r>
            <a:r>
              <a:rPr lang="tr-TR" sz="1800" b="1" dirty="0">
                <a:solidFill>
                  <a:srgbClr val="002060"/>
                </a:solidFill>
              </a:rPr>
              <a:t>Pencere Davranışı Yapılandır: </a:t>
            </a:r>
            <a:r>
              <a:rPr lang="tr-TR" sz="1800" dirty="0">
                <a:solidFill>
                  <a:srgbClr val="002060"/>
                </a:solidFill>
              </a:rPr>
              <a:t>KDE yapılandırma modülündeki ayarlara erişim sağlar. </a:t>
            </a:r>
          </a:p>
          <a:p>
            <a:pPr>
              <a:spcBef>
                <a:spcPts val="600"/>
              </a:spcBef>
            </a:pPr>
            <a:r>
              <a:rPr lang="tr-TR" sz="1800" dirty="0">
                <a:solidFill>
                  <a:srgbClr val="002060"/>
                </a:solidFill>
                <a:latin typeface="Wingdings" panose="05000000000000000000" pitchFamily="2" charset="2"/>
              </a:rPr>
              <a:t> </a:t>
            </a:r>
            <a:r>
              <a:rPr lang="tr-TR" sz="1800" b="1" dirty="0">
                <a:solidFill>
                  <a:srgbClr val="002060"/>
                </a:solidFill>
              </a:rPr>
              <a:t>Kapat: </a:t>
            </a:r>
            <a:r>
              <a:rPr lang="tr-TR" sz="1800" dirty="0">
                <a:solidFill>
                  <a:srgbClr val="002060"/>
                </a:solidFill>
              </a:rPr>
              <a:t>Pencere ya da uygulamayı kapatır, ALT + F4 tuş kombinasyonu ile de aynı işlemi gerçekleştirebilirsiniz. </a:t>
            </a:r>
          </a:p>
          <a:p>
            <a:r>
              <a:rPr lang="tr-TR" sz="1800" dirty="0"/>
              <a:t>Otomatik Boyutlandırma, işletim sisteminde </a:t>
            </a:r>
            <a:r>
              <a:rPr lang="tr-TR" sz="1800" dirty="0" err="1"/>
              <a:t>aero</a:t>
            </a:r>
            <a:r>
              <a:rPr lang="tr-TR" sz="1800" dirty="0"/>
              <a:t> </a:t>
            </a:r>
            <a:r>
              <a:rPr lang="tr-TR" sz="1800" dirty="0" err="1"/>
              <a:t>snap</a:t>
            </a:r>
            <a:r>
              <a:rPr lang="tr-TR" sz="1800" dirty="0"/>
              <a:t> isimli özellik KDE tarafından da sunulmaktadır. Bu özellikle ekranın bir bölümünde tarayıcı yerleştirip işlem yaparken, diğer kısımda metin editörü ile yazı </a:t>
            </a:r>
            <a:r>
              <a:rPr lang="tr-TR" sz="1800" dirty="0" smtClean="0"/>
              <a:t>yazabilirsiniz</a:t>
            </a:r>
            <a:r>
              <a:rPr lang="tr-TR" sz="1800" dirty="0"/>
              <a:t>. </a:t>
            </a:r>
          </a:p>
        </p:txBody>
      </p:sp>
    </p:spTree>
    <p:extLst>
      <p:ext uri="{BB962C8B-B14F-4D97-AF65-F5344CB8AC3E}">
        <p14:creationId xmlns:p14="http://schemas.microsoft.com/office/powerpoint/2010/main" val="238922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Masaüstü Arka Planını Değiştirme </a:t>
            </a:r>
            <a:endParaRPr lang="tr-TR" dirty="0"/>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6</a:t>
            </a:fld>
            <a:endParaRPr lang="tr-TR"/>
          </a:p>
        </p:txBody>
      </p:sp>
      <p:sp>
        <p:nvSpPr>
          <p:cNvPr id="5" name="İçerik Yer Tutucusu 4"/>
          <p:cNvSpPr>
            <a:spLocks noGrp="1"/>
          </p:cNvSpPr>
          <p:nvPr>
            <p:ph idx="1"/>
          </p:nvPr>
        </p:nvSpPr>
        <p:spPr/>
        <p:txBody>
          <a:bodyPr/>
          <a:lstStyle/>
          <a:p>
            <a:r>
              <a:rPr lang="tr-TR" dirty="0"/>
              <a:t>Masaüstü arka plan resmini değiştirmek için, masaüstünde boş bir alana sağ tıklayın, ardından “Masaüstünü </a:t>
            </a:r>
            <a:r>
              <a:rPr lang="tr-TR" dirty="0" err="1"/>
              <a:t>Yapılandır”ı</a:t>
            </a:r>
            <a:r>
              <a:rPr lang="tr-TR" dirty="0"/>
              <a:t> seçin. Karşınıza çıkan ekrandan masaüstü arka planıyla ilgili her türlü ayarı yapabilir, yaptığınız ayarları sağdaki monitör resminden görebilirsiniz. Şimdi bu ekrandan yapabileceklerimize bir göz atalım: </a:t>
            </a:r>
          </a:p>
        </p:txBody>
      </p:sp>
      <p:pic>
        <p:nvPicPr>
          <p:cNvPr id="6" name="Resim 5"/>
          <p:cNvPicPr>
            <a:picLocks noChangeAspect="1"/>
          </p:cNvPicPr>
          <p:nvPr/>
        </p:nvPicPr>
        <p:blipFill>
          <a:blip r:embed="rId2"/>
          <a:stretch>
            <a:fillRect/>
          </a:stretch>
        </p:blipFill>
        <p:spPr>
          <a:xfrm>
            <a:off x="4744910" y="2220949"/>
            <a:ext cx="6467573" cy="3879125"/>
          </a:xfrm>
          <a:prstGeom prst="rect">
            <a:avLst/>
          </a:prstGeom>
        </p:spPr>
      </p:pic>
    </p:spTree>
    <p:extLst>
      <p:ext uri="{BB962C8B-B14F-4D97-AF65-F5344CB8AC3E}">
        <p14:creationId xmlns:p14="http://schemas.microsoft.com/office/powerpoint/2010/main" val="79038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Masaüstü Arka Planını Değiştirme </a:t>
            </a:r>
            <a:endParaRPr lang="tr-TR" dirty="0"/>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7</a:t>
            </a:fld>
            <a:endParaRPr lang="tr-TR"/>
          </a:p>
        </p:txBody>
      </p:sp>
      <p:sp>
        <p:nvSpPr>
          <p:cNvPr id="5" name="İçerik Yer Tutucusu 4"/>
          <p:cNvSpPr>
            <a:spLocks noGrp="1"/>
          </p:cNvSpPr>
          <p:nvPr>
            <p:ph idx="1"/>
          </p:nvPr>
        </p:nvSpPr>
        <p:spPr/>
        <p:txBody>
          <a:bodyPr/>
          <a:lstStyle/>
          <a:p>
            <a:r>
              <a:rPr lang="tr-TR" dirty="0" smtClean="0">
                <a:solidFill>
                  <a:srgbClr val="002060"/>
                </a:solidFill>
                <a:latin typeface="Wingdings" panose="05000000000000000000" pitchFamily="2" charset="2"/>
              </a:rPr>
              <a:t> </a:t>
            </a:r>
            <a:r>
              <a:rPr lang="tr-TR" dirty="0">
                <a:solidFill>
                  <a:srgbClr val="002060"/>
                </a:solidFill>
              </a:rPr>
              <a:t>"Duvar Kağıdı" bölümünde "Resim" kipi seçiliyken ister </a:t>
            </a:r>
            <a:r>
              <a:rPr lang="tr-TR" dirty="0" err="1">
                <a:solidFill>
                  <a:srgbClr val="002060"/>
                </a:solidFill>
              </a:rPr>
              <a:t>Pardus'un</a:t>
            </a:r>
            <a:r>
              <a:rPr lang="tr-TR" dirty="0">
                <a:solidFill>
                  <a:srgbClr val="002060"/>
                </a:solidFill>
              </a:rPr>
              <a:t> ve </a:t>
            </a:r>
            <a:r>
              <a:rPr lang="tr-TR" dirty="0" err="1">
                <a:solidFill>
                  <a:srgbClr val="002060"/>
                </a:solidFill>
              </a:rPr>
              <a:t>KDE'nin</a:t>
            </a:r>
            <a:r>
              <a:rPr lang="tr-TR" dirty="0">
                <a:solidFill>
                  <a:srgbClr val="002060"/>
                </a:solidFill>
              </a:rPr>
              <a:t> kendine has duvar kağıtlarından birini, isterseniz de bilgisayarınızda sabit diskinize kayıtlı bir duvar kağıdını masaüstünüze arka plan olarak ayarlayabilirsiniz. Aynı bölümde "Renk" kipini seçer ve "Tamam" düğmesine tıklarsanız bu masaüstünde resim görünmemesini sağlayacaktır. </a:t>
            </a:r>
          </a:p>
          <a:p>
            <a:r>
              <a:rPr lang="tr-TR" dirty="0">
                <a:solidFill>
                  <a:srgbClr val="002060"/>
                </a:solidFill>
                <a:latin typeface="Wingdings" panose="05000000000000000000" pitchFamily="2" charset="2"/>
              </a:rPr>
              <a:t> </a:t>
            </a:r>
            <a:r>
              <a:rPr lang="tr-TR" dirty="0">
                <a:solidFill>
                  <a:srgbClr val="002060"/>
                </a:solidFill>
              </a:rPr>
              <a:t>Masaüstü arka planınızın sizin belirlediğiniz biçimde sürekli olarak değişmesini isterseniz yapmanız gereken tek şey "Slayt Gösterisi" kısmını işaretleyip "Ayarlar" kısmından da resimlerin hangi sıra ile, ne kadar süreliğine ekrana geleceklerini ayarlamaktır. </a:t>
            </a:r>
          </a:p>
          <a:p>
            <a:r>
              <a:rPr lang="tr-TR" dirty="0">
                <a:solidFill>
                  <a:srgbClr val="002060"/>
                </a:solidFill>
                <a:latin typeface="Wingdings" panose="05000000000000000000" pitchFamily="2" charset="2"/>
              </a:rPr>
              <a:t> </a:t>
            </a:r>
            <a:r>
              <a:rPr lang="tr-TR" dirty="0">
                <a:solidFill>
                  <a:srgbClr val="002060"/>
                </a:solidFill>
              </a:rPr>
              <a:t>"Eylem" bölümünde ise masaüstünüzün eski yapı olan Dizin Görünümünde mi yoksa KDE 4 ile gelen yeni </a:t>
            </a:r>
            <a:r>
              <a:rPr lang="tr-TR" dirty="0" err="1">
                <a:solidFill>
                  <a:srgbClr val="002060"/>
                </a:solidFill>
              </a:rPr>
              <a:t>Plasma</a:t>
            </a:r>
            <a:r>
              <a:rPr lang="tr-TR" dirty="0">
                <a:solidFill>
                  <a:srgbClr val="002060"/>
                </a:solidFill>
              </a:rPr>
              <a:t> tabanlı yapı da mı olacağını seçebilirsiniz. </a:t>
            </a:r>
          </a:p>
          <a:p>
            <a:r>
              <a:rPr lang="tr-TR" dirty="0">
                <a:solidFill>
                  <a:srgbClr val="002060"/>
                </a:solidFill>
                <a:latin typeface="Wingdings" panose="05000000000000000000" pitchFamily="2" charset="2"/>
              </a:rPr>
              <a:t> </a:t>
            </a:r>
            <a:r>
              <a:rPr lang="tr-TR" dirty="0">
                <a:solidFill>
                  <a:srgbClr val="002060"/>
                </a:solidFill>
              </a:rPr>
              <a:t>Duvar Kağıdı bölümündeki "Yeni Duvar Kağıtları Al" düğmesi size, hem Özgürlük İçin Tema, hem de </a:t>
            </a:r>
            <a:r>
              <a:rPr lang="tr-TR" dirty="0" err="1">
                <a:solidFill>
                  <a:srgbClr val="002060"/>
                </a:solidFill>
              </a:rPr>
              <a:t>Kde-Look</a:t>
            </a:r>
            <a:r>
              <a:rPr lang="tr-TR" dirty="0">
                <a:solidFill>
                  <a:srgbClr val="002060"/>
                </a:solidFill>
              </a:rPr>
              <a:t> adresinden masaüstünüz için beğendiğiniz duvar kağıtlarını alma olanağı verir. Burada beğendiğiniz duvar kâğıtlarını seçip "Yükle" diyerek sisteminize indirebilirsiniz. Daha sonra da bu pencereyi kapatıp yine "Duvar Kağıdı / Resim" bölümünden indirdiğiniz resmi bulup masaüstü arka planı olarak atayabilirsiniz. </a:t>
            </a:r>
          </a:p>
          <a:p>
            <a:endParaRPr lang="tr-TR" dirty="0">
              <a:solidFill>
                <a:srgbClr val="002060"/>
              </a:solidFill>
            </a:endParaRPr>
          </a:p>
        </p:txBody>
      </p:sp>
    </p:spTree>
    <p:extLst>
      <p:ext uri="{BB962C8B-B14F-4D97-AF65-F5344CB8AC3E}">
        <p14:creationId xmlns:p14="http://schemas.microsoft.com/office/powerpoint/2010/main" val="155306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Çeşitli Ayarlar </a:t>
            </a:r>
            <a:endParaRPr lang="tr-TR" dirty="0"/>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8</a:t>
            </a:fld>
            <a:endParaRPr lang="tr-TR"/>
          </a:p>
        </p:txBody>
      </p:sp>
      <p:sp>
        <p:nvSpPr>
          <p:cNvPr id="5" name="İçerik Yer Tutucusu 4"/>
          <p:cNvSpPr>
            <a:spLocks noGrp="1"/>
          </p:cNvSpPr>
          <p:nvPr>
            <p:ph idx="1"/>
          </p:nvPr>
        </p:nvSpPr>
        <p:spPr>
          <a:xfrm>
            <a:off x="311086" y="923637"/>
            <a:ext cx="6371872" cy="5347854"/>
          </a:xfrm>
        </p:spPr>
        <p:txBody>
          <a:bodyPr>
            <a:normAutofit lnSpcReduction="10000"/>
          </a:bodyPr>
          <a:lstStyle/>
          <a:p>
            <a:r>
              <a:rPr lang="tr-TR" dirty="0" err="1"/>
              <a:t>Pardus’un</a:t>
            </a:r>
            <a:r>
              <a:rPr lang="tr-TR" dirty="0"/>
              <a:t> masaüstü ortamı olan </a:t>
            </a:r>
            <a:r>
              <a:rPr lang="tr-TR" dirty="0" err="1"/>
              <a:t>KDE’nin</a:t>
            </a:r>
            <a:r>
              <a:rPr lang="tr-TR" dirty="0"/>
              <a:t> denetim ve ayar merkezi ara yüzü sistem ayarlarında bulunmaktadır. </a:t>
            </a:r>
          </a:p>
          <a:p>
            <a:r>
              <a:rPr lang="tr-TR" dirty="0"/>
              <a:t>Sistem Ayarları ile klavye/fare ayarlarından ekran kartı yapılandırmaya, sisteme yeni kullanıcı ekleyip çıkartmaktan açılış ayarlarına, pencere temasından simge seti değiştirmeye kadar akla gelebilecek her türlü yapılandırma işlemleri gerçekleştirilebilir. Ayrıca yazılımın ara yüzünde bulunan arama kutucuğu kullanarak istenilen ayar modülüne kısa yoldan ulaşabilir. </a:t>
            </a:r>
          </a:p>
          <a:p>
            <a:r>
              <a:rPr lang="tr-TR" dirty="0"/>
              <a:t>Sistem </a:t>
            </a:r>
            <a:r>
              <a:rPr lang="tr-TR" dirty="0" err="1"/>
              <a:t>Ayarları'nı</a:t>
            </a:r>
            <a:r>
              <a:rPr lang="tr-TR" dirty="0"/>
              <a:t> açmak için aşağıdaki yollardan biri takip edebilirsiniz. </a:t>
            </a:r>
            <a:endParaRPr lang="tr-TR" dirty="0" smtClean="0"/>
          </a:p>
          <a:p>
            <a:r>
              <a:rPr lang="tr-TR" dirty="0" smtClean="0">
                <a:solidFill>
                  <a:srgbClr val="002060"/>
                </a:solidFill>
                <a:latin typeface="Wingdings" panose="05000000000000000000" pitchFamily="2" charset="2"/>
              </a:rPr>
              <a:t> </a:t>
            </a:r>
            <a:r>
              <a:rPr lang="tr-TR" b="1" dirty="0" err="1">
                <a:solidFill>
                  <a:srgbClr val="002060"/>
                </a:solidFill>
              </a:rPr>
              <a:t>Kickoff</a:t>
            </a:r>
            <a:r>
              <a:rPr lang="tr-TR" b="1" dirty="0">
                <a:solidFill>
                  <a:srgbClr val="002060"/>
                </a:solidFill>
              </a:rPr>
              <a:t> </a:t>
            </a:r>
            <a:r>
              <a:rPr lang="tr-TR" dirty="0">
                <a:solidFill>
                  <a:srgbClr val="002060"/>
                </a:solidFill>
              </a:rPr>
              <a:t>menü biçimi kullanılıyorsa "</a:t>
            </a:r>
            <a:r>
              <a:rPr lang="tr-TR" dirty="0" err="1">
                <a:solidFill>
                  <a:srgbClr val="002060"/>
                </a:solidFill>
              </a:rPr>
              <a:t>Pardus</a:t>
            </a:r>
            <a:r>
              <a:rPr lang="tr-TR" dirty="0">
                <a:solidFill>
                  <a:srgbClr val="002060"/>
                </a:solidFill>
              </a:rPr>
              <a:t> &gt; Bilgisayar &gt; Sistem Ayarları" yolu izlenerek, klasik menü biçimi kullanılıyorsa "</a:t>
            </a:r>
            <a:r>
              <a:rPr lang="tr-TR" dirty="0" err="1">
                <a:solidFill>
                  <a:srgbClr val="002060"/>
                </a:solidFill>
              </a:rPr>
              <a:t>Pardus</a:t>
            </a:r>
            <a:r>
              <a:rPr lang="tr-TR" dirty="0">
                <a:solidFill>
                  <a:srgbClr val="002060"/>
                </a:solidFill>
              </a:rPr>
              <a:t> &gt; Ayarlar &gt; Sistem Ayarları" yolu izlenerek ulaşılabilir. </a:t>
            </a:r>
          </a:p>
          <a:p>
            <a:r>
              <a:rPr lang="tr-TR" dirty="0">
                <a:solidFill>
                  <a:srgbClr val="002060"/>
                </a:solidFill>
                <a:latin typeface="Wingdings" panose="05000000000000000000" pitchFamily="2" charset="2"/>
              </a:rPr>
              <a:t> </a:t>
            </a:r>
            <a:r>
              <a:rPr lang="tr-TR" dirty="0">
                <a:solidFill>
                  <a:srgbClr val="002060"/>
                </a:solidFill>
              </a:rPr>
              <a:t>Klavyeden (Alt + F2) tuşlarına basılarak açılan kutucuğa sistem ayarları yazılarak ulaşılabilir. </a:t>
            </a:r>
          </a:p>
          <a:p>
            <a:endParaRPr lang="tr-TR" dirty="0"/>
          </a:p>
        </p:txBody>
      </p:sp>
      <p:pic>
        <p:nvPicPr>
          <p:cNvPr id="1026" name="Picture 2" descr="pardus sistem ayarlar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2957" y="923637"/>
            <a:ext cx="5404064" cy="405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75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Sistem Dilini ve Klavye Düzenini Değiştirme </a:t>
            </a:r>
            <a:endParaRPr lang="tr-TR" dirty="0"/>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9</a:t>
            </a:fld>
            <a:endParaRPr lang="tr-TR"/>
          </a:p>
        </p:txBody>
      </p:sp>
      <p:sp>
        <p:nvSpPr>
          <p:cNvPr id="5" name="İçerik Yer Tutucusu 4"/>
          <p:cNvSpPr>
            <a:spLocks noGrp="1"/>
          </p:cNvSpPr>
          <p:nvPr>
            <p:ph idx="1"/>
          </p:nvPr>
        </p:nvSpPr>
        <p:spPr/>
        <p:txBody>
          <a:bodyPr/>
          <a:lstStyle/>
          <a:p>
            <a:r>
              <a:rPr lang="tr-TR" sz="1600" dirty="0" smtClean="0">
                <a:solidFill>
                  <a:srgbClr val="000000"/>
                </a:solidFill>
                <a:latin typeface="Wingdings" panose="05000000000000000000" pitchFamily="2" charset="2"/>
              </a:rPr>
              <a:t> </a:t>
            </a:r>
            <a:r>
              <a:rPr lang="tr-TR" dirty="0">
                <a:solidFill>
                  <a:srgbClr val="000000"/>
                </a:solidFill>
              </a:rPr>
              <a:t>Sistem ayarlarından , “Ülke/Bölge ve Dil” seçeneğinden, karşınıza gelen ekranda sol tarafta ülke/bölge ve dil ile klavye düzeni yollarından işlem yapacağınız sekmeyi seçiniz. </a:t>
            </a:r>
          </a:p>
          <a:p>
            <a:endParaRPr lang="tr-TR" dirty="0"/>
          </a:p>
        </p:txBody>
      </p:sp>
      <p:pic>
        <p:nvPicPr>
          <p:cNvPr id="6" name="Resim 5"/>
          <p:cNvPicPr>
            <a:picLocks noChangeAspect="1"/>
          </p:cNvPicPr>
          <p:nvPr/>
        </p:nvPicPr>
        <p:blipFill>
          <a:blip r:embed="rId2"/>
          <a:stretch>
            <a:fillRect/>
          </a:stretch>
        </p:blipFill>
        <p:spPr>
          <a:xfrm>
            <a:off x="3282842" y="1661070"/>
            <a:ext cx="5116442" cy="4077415"/>
          </a:xfrm>
          <a:prstGeom prst="rect">
            <a:avLst/>
          </a:prstGeom>
        </p:spPr>
      </p:pic>
    </p:spTree>
    <p:extLst>
      <p:ext uri="{BB962C8B-B14F-4D97-AF65-F5344CB8AC3E}">
        <p14:creationId xmlns:p14="http://schemas.microsoft.com/office/powerpoint/2010/main" val="161195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myo">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nmyo" id="{EA982FA4-5945-4967-9238-2CC9BFD33964}" vid="{09C63E20-D516-4FC8-9458-F0B50C035893}"/>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nmyo</Template>
  <TotalTime>197</TotalTime>
  <Words>1220</Words>
  <Application>Microsoft Office PowerPoint</Application>
  <PresentationFormat>Geniş ekran</PresentationFormat>
  <Paragraphs>94</Paragraphs>
  <Slides>12</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12</vt:i4>
      </vt:variant>
    </vt:vector>
  </HeadingPairs>
  <TitlesOfParts>
    <vt:vector size="17" baseType="lpstr">
      <vt:lpstr>Arial</vt:lpstr>
      <vt:lpstr>Calibri</vt:lpstr>
      <vt:lpstr>Times New Roman</vt:lpstr>
      <vt:lpstr>Wingdings</vt:lpstr>
      <vt:lpstr>nmyo</vt:lpstr>
      <vt:lpstr>Temel Masaüstü Kavramları ve İşlemleri</vt:lpstr>
      <vt:lpstr>Programcıklar </vt:lpstr>
      <vt:lpstr>Görev Çubuğu </vt:lpstr>
      <vt:lpstr>Masaüstü Simgeleri </vt:lpstr>
      <vt:lpstr>Pencereler </vt:lpstr>
      <vt:lpstr>Masaüstü Arka Planını Değiştirme </vt:lpstr>
      <vt:lpstr>Masaüstü Arka Planını Değiştirme </vt:lpstr>
      <vt:lpstr>Çeşitli Ayarlar </vt:lpstr>
      <vt:lpstr>Sistem Dilini ve Klavye Düzenini Değiştirme </vt:lpstr>
      <vt:lpstr>Masaüstü Kısa Yolları </vt:lpstr>
      <vt:lpstr>Sistemden Çıkış </vt:lpstr>
      <vt:lpstr>Kaynak</vt:lpstr>
    </vt:vector>
  </TitlesOfParts>
  <Company>MoTuN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Açık Kaynak Kodlu İşletim Sistemi Yapısı</dc:title>
  <dc:creator>Salih</dc:creator>
  <cp:lastModifiedBy>Salih</cp:lastModifiedBy>
  <cp:revision>25</cp:revision>
  <dcterms:created xsi:type="dcterms:W3CDTF">2020-01-16T18:35:55Z</dcterms:created>
  <dcterms:modified xsi:type="dcterms:W3CDTF">2020-01-17T20:55:43Z</dcterms:modified>
</cp:coreProperties>
</file>