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64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3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8601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23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92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92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07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55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22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8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78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1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78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6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01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77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60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1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nl.gov.hu/mnl/ol/oszman_torok_nevek_atirasa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lyesiras.mta.hu/helyesiras/default/predic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4449" y="5532403"/>
            <a:ext cx="10068183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Milyen szavakat „nehéz” magyarra fordítani?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Miért?</a:t>
            </a:r>
            <a:endParaRPr lang="hu-H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9E9A35F1-F42D-4B26-9569-C8D4B6C4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50" y="261164"/>
            <a:ext cx="4727299" cy="47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37136" y="3161672"/>
            <a:ext cx="10602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ilim merkezi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kervansaray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bedesten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Takdir sizindir!</a:t>
            </a:r>
            <a:endParaRPr lang="hu-HU" sz="4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8342" y="767411"/>
            <a:ext cx="9003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Magyarázza el a következő szavakat, kifejezéseket magyarul!</a:t>
            </a:r>
            <a:endParaRPr lang="hu-HU" sz="50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hlavi Crown of Imperial Iran (heraldry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89" y="454636"/>
            <a:ext cx="4080181" cy="596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16475" y="6517696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bg2">
                    <a:lumMod val="50000"/>
                  </a:schemeClr>
                </a:solidFill>
              </a:rPr>
              <a:t>Kép: Wikipedia</a:t>
            </a:r>
            <a:endParaRPr lang="tr-T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21" y="1688123"/>
            <a:ext cx="384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/>
              <a:t>Padişah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2821740"/>
            <a:ext cx="384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Padisah vagy </a:t>
            </a:r>
            <a:r>
              <a:rPr lang="hu-HU" sz="2000" u="sng" dirty="0" smtClean="0"/>
              <a:t>szultán</a:t>
            </a:r>
            <a:endParaRPr lang="tr-TR" sz="2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3772" y="3840714"/>
            <a:ext cx="43094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Az oszmán </a:t>
            </a:r>
            <a:r>
              <a:rPr lang="hu-HU" dirty="0" smtClean="0"/>
              <a:t>kulturális </a:t>
            </a:r>
            <a:r>
              <a:rPr lang="hu-HU" dirty="0"/>
              <a:t>elemek megjelennek a magyar mesékben, de bizonyos elemek összemosódnak.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Pl: </a:t>
            </a:r>
            <a:r>
              <a:rPr lang="hu-HU" i="1" dirty="0"/>
              <a:t>turbán</a:t>
            </a:r>
            <a:r>
              <a:rPr lang="hu-HU" dirty="0"/>
              <a:t> (magyarul ez </a:t>
            </a:r>
            <a:r>
              <a:rPr lang="hu-HU" dirty="0" smtClean="0"/>
              <a:t>férfiak </a:t>
            </a:r>
            <a:r>
              <a:rPr lang="hu-HU" dirty="0"/>
              <a:t>fejviseletét </a:t>
            </a:r>
            <a:r>
              <a:rPr lang="hu-HU" dirty="0" smtClean="0"/>
              <a:t>jelenti.)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„Kukuríkú </a:t>
            </a:r>
            <a:r>
              <a:rPr lang="hu-HU" i="1" dirty="0"/>
              <a:t>török császár</a:t>
            </a:r>
            <a:r>
              <a:rPr lang="hu-HU" dirty="0"/>
              <a:t>, add vissza a gyémánt félkrajcáromat!”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78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. Szulejmán oszmán szultán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94" y="-14188"/>
            <a:ext cx="5875606" cy="68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8512" y="6377019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Kép: Wikipedia</a:t>
            </a:r>
            <a:endParaRPr lang="tr-T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20" y="2067951"/>
            <a:ext cx="384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Sultan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3421905"/>
            <a:ext cx="5858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magyar </a:t>
            </a:r>
            <a:r>
              <a:rPr lang="hu-HU" sz="2000" i="1" dirty="0" smtClean="0"/>
              <a:t>szultán</a:t>
            </a:r>
            <a:r>
              <a:rPr lang="hu-HU" sz="2000" dirty="0" smtClean="0"/>
              <a:t> szó hallatán férfiakra asszociálunk.</a:t>
            </a:r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40548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3988" y="-14187"/>
            <a:ext cx="4388012" cy="68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7139" y="6581001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Kép: Wikipedia</a:t>
            </a:r>
            <a:endParaRPr lang="tr-T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21" y="1688123"/>
            <a:ext cx="478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„szultána”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2821740"/>
            <a:ext cx="4198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szultán nőrokona</a:t>
            </a:r>
          </a:p>
          <a:p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(meseszövegben lehet hercegnő is)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267" y="0"/>
            <a:ext cx="4139733" cy="68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7829" y="6581001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Kép: Wikipedia</a:t>
            </a:r>
            <a:endParaRPr lang="tr-T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21" y="1688123"/>
            <a:ext cx="566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/>
              <a:t>Şehzade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2821740"/>
            <a:ext cx="384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padisah fia</a:t>
            </a:r>
          </a:p>
          <a:p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(meseszövegben lehet herceg is – nincs pontos  magyar megfelelője)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920" y="1682257"/>
            <a:ext cx="566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török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2821740"/>
            <a:ext cx="384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Şehzade </a:t>
            </a:r>
            <a:r>
              <a:rPr lang="hu-HU" sz="2000" dirty="0" smtClean="0"/>
              <a:t>Mehmet</a:t>
            </a:r>
          </a:p>
          <a:p>
            <a:r>
              <a:rPr lang="hu-HU" sz="2000" dirty="0"/>
              <a:t>Şehzade </a:t>
            </a:r>
            <a:r>
              <a:rPr lang="hu-HU" sz="2000" dirty="0" smtClean="0"/>
              <a:t>Selim</a:t>
            </a:r>
          </a:p>
          <a:p>
            <a:r>
              <a:rPr lang="hu-HU" sz="2000" dirty="0"/>
              <a:t>Şehzade </a:t>
            </a:r>
            <a:r>
              <a:rPr lang="hu-HU" sz="2000" dirty="0" smtClean="0"/>
              <a:t>Murat</a:t>
            </a:r>
          </a:p>
          <a:p>
            <a:r>
              <a:rPr lang="hu-HU" sz="2000" dirty="0"/>
              <a:t>Gülnaz Sultan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5065" y="1621411"/>
            <a:ext cx="3806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magyar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1365" y="2893027"/>
            <a:ext cx="384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/>
              <a:t>Mehmet herceg</a:t>
            </a:r>
          </a:p>
          <a:p>
            <a:pPr algn="r"/>
            <a:r>
              <a:rPr lang="hu-HU" sz="2000" dirty="0" smtClean="0"/>
              <a:t>Selim herceg</a:t>
            </a:r>
          </a:p>
          <a:p>
            <a:pPr algn="r"/>
            <a:r>
              <a:rPr lang="hu-HU" sz="2000" dirty="0" smtClean="0"/>
              <a:t>Murat herceg</a:t>
            </a:r>
          </a:p>
          <a:p>
            <a:pPr algn="r"/>
            <a:r>
              <a:rPr lang="hu-HU" sz="2000" dirty="0" smtClean="0"/>
              <a:t>Gülnaz hercegnő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8462" y="236258"/>
            <a:ext cx="101287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Nevek átírása, magyarosítása:</a:t>
            </a:r>
          </a:p>
          <a:p>
            <a:pPr algn="ctr"/>
            <a:endParaRPr lang="hu-HU" sz="2000" dirty="0"/>
          </a:p>
          <a:p>
            <a:pPr algn="ctr"/>
            <a:r>
              <a:rPr lang="hu-HU" sz="2000" i="1" dirty="0" smtClean="0"/>
              <a:t>Szubjektív fordítói döntés!</a:t>
            </a:r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Érdemes átgondolni </a:t>
            </a:r>
          </a:p>
          <a:p>
            <a:pPr algn="ctr"/>
            <a:endParaRPr lang="hu-HU" sz="2000" dirty="0" smtClean="0"/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000" dirty="0"/>
              <a:t>a</a:t>
            </a:r>
            <a:r>
              <a:rPr lang="hu-HU" sz="2000" dirty="0" smtClean="0"/>
              <a:t> történelmi kort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000" dirty="0"/>
              <a:t>a</a:t>
            </a:r>
            <a:r>
              <a:rPr lang="hu-HU" sz="2000" dirty="0" smtClean="0"/>
              <a:t> szövegtípus „célközönségét”.</a:t>
            </a:r>
          </a:p>
          <a:p>
            <a:pPr algn="ctr"/>
            <a:endParaRPr lang="hu-HU" sz="2000" dirty="0"/>
          </a:p>
          <a:p>
            <a:pPr algn="ctr"/>
            <a:endParaRPr lang="hu-HU" sz="2000" dirty="0" smtClean="0"/>
          </a:p>
          <a:p>
            <a:pPr algn="ctr"/>
            <a:r>
              <a:rPr lang="hu-HU" sz="2000" dirty="0"/>
              <a:t>Mivel </a:t>
            </a:r>
            <a:r>
              <a:rPr lang="hu-HU" sz="2000" b="1" dirty="0" smtClean="0"/>
              <a:t>oszmán kori mesé</a:t>
            </a:r>
            <a:r>
              <a:rPr lang="hu-HU" sz="2000" dirty="0" smtClean="0"/>
              <a:t>t </a:t>
            </a:r>
            <a:r>
              <a:rPr lang="hu-HU" sz="2000" dirty="0"/>
              <a:t>fordítunk, dönthetünk úgy, hogy a tudományos átírás helyett a </a:t>
            </a:r>
            <a:r>
              <a:rPr lang="hu-HU" sz="2000" dirty="0" smtClean="0"/>
              <a:t>magyaros, régies </a:t>
            </a:r>
            <a:r>
              <a:rPr lang="hu-HU" sz="2000" dirty="0"/>
              <a:t>átírást használjuk a </a:t>
            </a:r>
            <a:r>
              <a:rPr lang="hu-HU" sz="2000" dirty="0" smtClean="0"/>
              <a:t>nevekre (ez bizonyos hangtani változásokat nem követ </a:t>
            </a:r>
            <a:r>
              <a:rPr lang="hu-HU" sz="2000" dirty="0" smtClean="0">
                <a:sym typeface="Wingdings" panose="05000000000000000000" pitchFamily="2" charset="2"/>
              </a:rPr>
              <a:t> archaikusabb hangulatú)</a:t>
            </a:r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>
                <a:hlinkClick r:id="rId2"/>
              </a:rPr>
              <a:t>Ez a lista segít.</a:t>
            </a:r>
            <a:endParaRPr lang="hu-HU" sz="2000" dirty="0" smtClean="0"/>
          </a:p>
          <a:p>
            <a:pPr algn="ctr"/>
            <a:endParaRPr lang="hu-HU" sz="2000" dirty="0"/>
          </a:p>
          <a:p>
            <a:pPr algn="ctr"/>
            <a:r>
              <a:rPr lang="hu-HU" sz="2000" dirty="0" smtClean="0"/>
              <a:t>Mehmet = Mehmed</a:t>
            </a:r>
          </a:p>
          <a:p>
            <a:pPr algn="ctr"/>
            <a:r>
              <a:rPr lang="hu-HU" sz="2000" dirty="0" smtClean="0"/>
              <a:t>Selim = Szelim</a:t>
            </a:r>
            <a:endParaRPr lang="hu-HU" sz="2000" dirty="0"/>
          </a:p>
          <a:p>
            <a:pPr algn="ctr"/>
            <a:r>
              <a:rPr lang="hu-HU" sz="2000" dirty="0" smtClean="0"/>
              <a:t>Murat = Murád</a:t>
            </a:r>
            <a:endParaRPr lang="hu-HU" sz="2000" dirty="0"/>
          </a:p>
          <a:p>
            <a:pPr algn="ctr"/>
            <a:r>
              <a:rPr lang="hu-HU" sz="2000" dirty="0"/>
              <a:t>Gülnaz </a:t>
            </a:r>
            <a:r>
              <a:rPr lang="hu-HU" sz="2000" dirty="0" smtClean="0"/>
              <a:t>hercegnő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6265" y="422030"/>
            <a:ext cx="10972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Méltóságnevek:</a:t>
            </a:r>
          </a:p>
          <a:p>
            <a:pPr algn="ctr"/>
            <a:endParaRPr lang="hu-HU" sz="4000" dirty="0"/>
          </a:p>
          <a:p>
            <a:pPr algn="ctr"/>
            <a:r>
              <a:rPr lang="hu-HU" sz="4000" dirty="0" smtClean="0"/>
              <a:t>Jelző +Vezetéknév + Utónév + Méltóság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Gülnaz hercegnő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Szelim herceg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Törvényhozó Nagy Szulejmán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II. Rákóczi Ferenc fejedelem 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Mátyás király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Árpád vezér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Diana hercegnő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280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920" y="312035"/>
            <a:ext cx="5661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solidFill>
                  <a:schemeClr val="bg2">
                    <a:lumMod val="50000"/>
                  </a:schemeClr>
                </a:solidFill>
              </a:rPr>
              <a:t>Hiteles források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29" y="2719297"/>
            <a:ext cx="49799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Szótárak</a:t>
            </a:r>
          </a:p>
          <a:p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2000" cap="small" dirty="0" smtClean="0"/>
              <a:t>Csáki</a:t>
            </a:r>
            <a:r>
              <a:rPr lang="hu-HU" sz="2000" dirty="0"/>
              <a:t> </a:t>
            </a:r>
            <a:r>
              <a:rPr lang="tr-TR" sz="2000" dirty="0" smtClean="0"/>
              <a:t>Éva</a:t>
            </a:r>
            <a:r>
              <a:rPr lang="hu-HU" sz="2000" dirty="0" smtClean="0"/>
              <a:t>, </a:t>
            </a:r>
            <a:r>
              <a:rPr lang="tr-TR" sz="2000" dirty="0" smtClean="0"/>
              <a:t>Magyar </a:t>
            </a:r>
            <a:r>
              <a:rPr lang="tr-TR" sz="2000" dirty="0"/>
              <a:t>- török szótár, </a:t>
            </a:r>
            <a:r>
              <a:rPr lang="tr-TR" sz="2000" dirty="0" smtClean="0"/>
              <a:t>Budapest</a:t>
            </a:r>
            <a:r>
              <a:rPr lang="hu-HU" sz="2000" dirty="0" smtClean="0"/>
              <a:t>, </a:t>
            </a:r>
            <a:r>
              <a:rPr lang="tr-TR" sz="2000" dirty="0" smtClean="0"/>
              <a:t>Balassi </a:t>
            </a:r>
            <a:r>
              <a:rPr lang="tr-TR" sz="2000" dirty="0"/>
              <a:t>Kiadó, </a:t>
            </a:r>
            <a:r>
              <a:rPr lang="tr-TR" sz="2000" dirty="0" smtClean="0"/>
              <a:t>20</a:t>
            </a:r>
            <a:r>
              <a:rPr lang="hu-HU" sz="2000" dirty="0" smtClean="0"/>
              <a:t>12</a:t>
            </a:r>
            <a:r>
              <a:rPr lang="tr-TR" sz="2000" dirty="0" smtClean="0"/>
              <a:t>.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cap="small" dirty="0"/>
              <a:t>Benderli</a:t>
            </a:r>
            <a:r>
              <a:rPr lang="hu-HU" sz="2000" dirty="0" smtClean="0"/>
              <a:t> </a:t>
            </a:r>
            <a:r>
              <a:rPr lang="hu-HU" sz="2000" dirty="0"/>
              <a:t>Gün, </a:t>
            </a:r>
            <a:r>
              <a:rPr lang="hu-HU" sz="2000" cap="small" dirty="0"/>
              <a:t>Gülen</a:t>
            </a:r>
            <a:r>
              <a:rPr lang="hu-HU" sz="2000" dirty="0"/>
              <a:t> Yilmaz, </a:t>
            </a:r>
            <a:r>
              <a:rPr lang="hu-HU" sz="2000" cap="small" dirty="0"/>
              <a:t>Kakuk</a:t>
            </a:r>
            <a:r>
              <a:rPr lang="hu-HU" sz="2000" dirty="0"/>
              <a:t> Zsuzsa, </a:t>
            </a:r>
            <a:r>
              <a:rPr lang="hu-HU" sz="2000" cap="small" dirty="0"/>
              <a:t>Tasnádi</a:t>
            </a:r>
            <a:r>
              <a:rPr lang="hu-HU" sz="2000" dirty="0"/>
              <a:t> Edit, Török-magyar ​szótár, Nemzedékek Tudása Tankönyvkiadó, Budapest, </a:t>
            </a:r>
            <a:r>
              <a:rPr lang="hu-HU" sz="2000" dirty="0" smtClean="0"/>
              <a:t>2013</a:t>
            </a:r>
          </a:p>
          <a:p>
            <a:endParaRPr lang="hu-HU" sz="2000" dirty="0"/>
          </a:p>
          <a:p>
            <a:r>
              <a:rPr lang="hu-H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Tulajdonnevek helyesírása</a:t>
            </a:r>
          </a:p>
          <a:p>
            <a:r>
              <a:rPr lang="hu-HU" sz="200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h</a:t>
            </a:r>
            <a:r>
              <a:rPr lang="hu-H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elyesiras.mta.hu</a:t>
            </a:r>
            <a:endParaRPr lang="hu-HU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hu-HU" sz="2000" dirty="0"/>
          </a:p>
          <a:p>
            <a:endParaRPr lang="hu-HU" sz="2000" dirty="0"/>
          </a:p>
          <a:p>
            <a:endParaRPr lang="tr-T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19445" y="584703"/>
            <a:ext cx="5917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7200" dirty="0" smtClean="0"/>
              <a:t>Nem hiteles források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7410" y="3313674"/>
            <a:ext cx="4173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/>
              <a:t>Google Translator és egyéb fordítóprogramok – csak nagyon kritikusan használjuk!</a:t>
            </a:r>
          </a:p>
          <a:p>
            <a:pPr algn="r"/>
            <a:r>
              <a:rPr lang="hu-HU" sz="2000" dirty="0" smtClean="0"/>
              <a:t> </a:t>
            </a:r>
          </a:p>
          <a:p>
            <a:pPr algn="r"/>
            <a:r>
              <a:rPr lang="hu-HU" sz="2000" dirty="0" smtClean="0"/>
              <a:t>Sok a félrefordítás, </a:t>
            </a:r>
          </a:p>
          <a:p>
            <a:pPr algn="r"/>
            <a:r>
              <a:rPr lang="hu-HU" sz="2000" dirty="0" smtClean="0"/>
              <a:t>szófajilag nem felel meg a szó, hosszabb szövegeknél rossz a szintaktikai szint, </a:t>
            </a:r>
          </a:p>
          <a:p>
            <a:pPr algn="r"/>
            <a:r>
              <a:rPr lang="hu-HU" sz="2000" dirty="0" smtClean="0"/>
              <a:t>benne marad az angol </a:t>
            </a:r>
          </a:p>
          <a:p>
            <a:pPr algn="r"/>
            <a:r>
              <a:rPr lang="hu-HU" sz="2000" dirty="0" smtClean="0">
                <a:sym typeface="Wingdings" panose="05000000000000000000" pitchFamily="2" charset="2"/>
              </a:rPr>
              <a:t> szakmaiatlan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727</TotalTime>
  <Words>310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Bemutatkozás:  3 mondat: 2 igaz, 1 hamis</dc:title>
  <dc:creator>Éva Tóth</dc:creator>
  <cp:lastModifiedBy>Éva Tóth</cp:lastModifiedBy>
  <cp:revision>40</cp:revision>
  <dcterms:created xsi:type="dcterms:W3CDTF">2018-09-21T17:46:23Z</dcterms:created>
  <dcterms:modified xsi:type="dcterms:W3CDTF">2020-05-12T20:56:37Z</dcterms:modified>
</cp:coreProperties>
</file>