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3" r:id="rId3"/>
    <p:sldId id="274" r:id="rId4"/>
    <p:sldId id="276" r:id="rId5"/>
    <p:sldId id="277" r:id="rId6"/>
    <p:sldId id="278" r:id="rId7"/>
    <p:sldId id="279" r:id="rId8"/>
    <p:sldId id="280" r:id="rId9"/>
    <p:sldId id="283" r:id="rId10"/>
    <p:sldId id="28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nl.gov.hu/mnl/ol/oszman_torok_nevek_atirasa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helyesiras.mta.hu/helyesiras/default/predic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72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Milyen szavakat „nehéz” magyarra fordítani?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Miért?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37136" y="3161672"/>
            <a:ext cx="106023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ilim merkezi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kervansaray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bedesten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Takdir sizindir!</a:t>
            </a:r>
            <a:endParaRPr lang="hu-HU" sz="4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8342" y="767411"/>
            <a:ext cx="90033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5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Magyarázza el a következő szavakat, kifejezéseket magyarul!</a:t>
            </a:r>
            <a:endParaRPr lang="hu-HU" sz="50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18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hlavi Crown of Imperial Iran (heraldry)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789" y="454636"/>
            <a:ext cx="4080181" cy="596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16475" y="6517696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2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1" y="1688123"/>
            <a:ext cx="3846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/>
              <a:t>Padişah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3846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Padisah vagy </a:t>
            </a:r>
            <a:r>
              <a:rPr lang="hu-HU" sz="2000" u="sng" dirty="0" smtClean="0"/>
              <a:t>szultán</a:t>
            </a:r>
            <a:endParaRPr lang="tr-TR" sz="2000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3772" y="3840714"/>
            <a:ext cx="430940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/>
              <a:t>Az oszmán </a:t>
            </a:r>
            <a:r>
              <a:rPr lang="hu-HU" dirty="0" smtClean="0"/>
              <a:t>kulturális </a:t>
            </a:r>
            <a:r>
              <a:rPr lang="hu-HU" dirty="0"/>
              <a:t>elemek megjelennek a magyar mesékben, de bizonyos elemek összemosódnak.</a:t>
            </a:r>
          </a:p>
          <a:p>
            <a:pPr algn="just"/>
            <a:endParaRPr lang="hu-HU" dirty="0"/>
          </a:p>
          <a:p>
            <a:pPr algn="just"/>
            <a:r>
              <a:rPr lang="hu-HU" dirty="0" smtClean="0"/>
              <a:t>Pl: </a:t>
            </a:r>
            <a:r>
              <a:rPr lang="hu-HU" i="1" dirty="0"/>
              <a:t>turbán</a:t>
            </a:r>
            <a:r>
              <a:rPr lang="hu-HU" dirty="0"/>
              <a:t> (magyarul ez </a:t>
            </a:r>
            <a:r>
              <a:rPr lang="hu-HU" dirty="0" smtClean="0"/>
              <a:t>férfiak </a:t>
            </a:r>
            <a:r>
              <a:rPr lang="hu-HU" dirty="0"/>
              <a:t>fejviseletét </a:t>
            </a:r>
            <a:r>
              <a:rPr lang="hu-HU" dirty="0" smtClean="0"/>
              <a:t>jelenti.)</a:t>
            </a:r>
          </a:p>
          <a:p>
            <a:pPr algn="just"/>
            <a:endParaRPr lang="hu-HU" dirty="0"/>
          </a:p>
          <a:p>
            <a:pPr algn="just"/>
            <a:r>
              <a:rPr lang="hu-HU" dirty="0"/>
              <a:t>„Kukuríkú </a:t>
            </a:r>
            <a:r>
              <a:rPr lang="hu-HU" i="1" dirty="0"/>
              <a:t>török császár</a:t>
            </a:r>
            <a:r>
              <a:rPr lang="hu-HU" dirty="0"/>
              <a:t>, add vissza a gyémánt félkrajcáromat!”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. Szulejmán oszmán szultán – Wikipé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94" y="-14188"/>
            <a:ext cx="5875606" cy="68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08512" y="6377019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0" y="2067951"/>
            <a:ext cx="3846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Sultan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3421905"/>
            <a:ext cx="5858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 magyar </a:t>
            </a:r>
            <a:r>
              <a:rPr lang="hu-HU" sz="2000" i="1" dirty="0" smtClean="0"/>
              <a:t>szultán</a:t>
            </a:r>
            <a:r>
              <a:rPr lang="hu-HU" sz="2000" dirty="0" smtClean="0"/>
              <a:t> szó hallatán férfiakra asszociálunk.</a:t>
            </a:r>
          </a:p>
          <a:p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405480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3988" y="-14187"/>
            <a:ext cx="4388012" cy="68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17139" y="6581001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1" y="1688123"/>
            <a:ext cx="4789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„szultána”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4198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 szultán nőrokona</a:t>
            </a: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(meseszövegben lehet hercegnő is)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30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2267" y="0"/>
            <a:ext cx="4139733" cy="68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97829" y="6581001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921" y="1688123"/>
            <a:ext cx="5661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/>
              <a:t>Şehzade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3846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 padisah fia</a:t>
            </a: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(meseszövegben lehet herceg is – nincs pontos  magyar megfelelője)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920" y="1682257"/>
            <a:ext cx="5661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török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3846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Şehzade </a:t>
            </a:r>
            <a:r>
              <a:rPr lang="hu-HU" sz="2000" dirty="0" smtClean="0"/>
              <a:t>Mehmet</a:t>
            </a:r>
          </a:p>
          <a:p>
            <a:r>
              <a:rPr lang="hu-HU" sz="2000" dirty="0"/>
              <a:t>Şehzade </a:t>
            </a:r>
            <a:r>
              <a:rPr lang="hu-HU" sz="2000" dirty="0" smtClean="0"/>
              <a:t>Selim</a:t>
            </a:r>
          </a:p>
          <a:p>
            <a:r>
              <a:rPr lang="hu-HU" sz="2000" dirty="0"/>
              <a:t>Şehzade </a:t>
            </a:r>
            <a:r>
              <a:rPr lang="hu-HU" sz="2000" dirty="0" smtClean="0"/>
              <a:t>Murat</a:t>
            </a:r>
          </a:p>
          <a:p>
            <a:r>
              <a:rPr lang="hu-HU" sz="2000" dirty="0"/>
              <a:t>Gülnaz Sultan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5065" y="1621411"/>
            <a:ext cx="3806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magyar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1365" y="2893027"/>
            <a:ext cx="3846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000" dirty="0" smtClean="0"/>
              <a:t>Mehmet herceg</a:t>
            </a:r>
          </a:p>
          <a:p>
            <a:pPr algn="r"/>
            <a:r>
              <a:rPr lang="hu-HU" sz="2000" dirty="0" smtClean="0"/>
              <a:t>Selim herceg</a:t>
            </a:r>
          </a:p>
          <a:p>
            <a:pPr algn="r"/>
            <a:r>
              <a:rPr lang="hu-HU" sz="2000" dirty="0" smtClean="0"/>
              <a:t>Murat herceg</a:t>
            </a:r>
          </a:p>
          <a:p>
            <a:pPr algn="r"/>
            <a:r>
              <a:rPr lang="hu-HU" sz="2000" dirty="0" smtClean="0"/>
              <a:t>Gülnaz hercegnő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20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58462" y="236258"/>
            <a:ext cx="101287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Nevek átírása, magyarosítása:</a:t>
            </a:r>
          </a:p>
          <a:p>
            <a:pPr algn="ctr"/>
            <a:endParaRPr lang="hu-HU" sz="2000" dirty="0"/>
          </a:p>
          <a:p>
            <a:pPr algn="ctr"/>
            <a:r>
              <a:rPr lang="hu-HU" sz="2000" i="1" dirty="0" smtClean="0"/>
              <a:t>Szubjektív fordítói döntés!</a:t>
            </a:r>
          </a:p>
          <a:p>
            <a:pPr algn="ctr"/>
            <a:endParaRPr lang="hu-HU" sz="2000" dirty="0" smtClean="0"/>
          </a:p>
          <a:p>
            <a:pPr algn="ctr"/>
            <a:r>
              <a:rPr lang="hu-HU" sz="2000" dirty="0" smtClean="0"/>
              <a:t>Érdemes átgondolni </a:t>
            </a:r>
          </a:p>
          <a:p>
            <a:pPr algn="ctr"/>
            <a:endParaRPr lang="hu-HU" sz="2000" dirty="0" smtClean="0"/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hu-HU" sz="2000" dirty="0"/>
              <a:t>a</a:t>
            </a:r>
            <a:r>
              <a:rPr lang="hu-HU" sz="2000" dirty="0" smtClean="0"/>
              <a:t> történelmi kort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hu-HU" sz="2000" dirty="0"/>
              <a:t>a</a:t>
            </a:r>
            <a:r>
              <a:rPr lang="hu-HU" sz="2000" dirty="0" smtClean="0"/>
              <a:t> szövegtípus „célközönségét”.</a:t>
            </a:r>
          </a:p>
          <a:p>
            <a:pPr algn="ctr"/>
            <a:endParaRPr lang="hu-HU" sz="2000" dirty="0"/>
          </a:p>
          <a:p>
            <a:pPr algn="ctr"/>
            <a:endParaRPr lang="hu-HU" sz="2000" dirty="0" smtClean="0"/>
          </a:p>
          <a:p>
            <a:pPr algn="ctr"/>
            <a:r>
              <a:rPr lang="hu-HU" sz="2000" dirty="0"/>
              <a:t>Mivel </a:t>
            </a:r>
            <a:r>
              <a:rPr lang="hu-HU" sz="2000" b="1" dirty="0" smtClean="0"/>
              <a:t>oszmán kori mesé</a:t>
            </a:r>
            <a:r>
              <a:rPr lang="hu-HU" sz="2000" dirty="0" smtClean="0"/>
              <a:t>t </a:t>
            </a:r>
            <a:r>
              <a:rPr lang="hu-HU" sz="2000" dirty="0"/>
              <a:t>fordítunk, dönthetünk úgy, hogy a tudományos átírás helyett a </a:t>
            </a:r>
            <a:r>
              <a:rPr lang="hu-HU" sz="2000" dirty="0" smtClean="0"/>
              <a:t>magyaros, régies </a:t>
            </a:r>
            <a:r>
              <a:rPr lang="hu-HU" sz="2000" dirty="0"/>
              <a:t>átírást használjuk a </a:t>
            </a:r>
            <a:r>
              <a:rPr lang="hu-HU" sz="2000" dirty="0" smtClean="0"/>
              <a:t>nevekre (ez bizonyos hangtani változásokat nem követ </a:t>
            </a:r>
            <a:r>
              <a:rPr lang="hu-HU" sz="2000" dirty="0" smtClean="0">
                <a:sym typeface="Wingdings" panose="05000000000000000000" pitchFamily="2" charset="2"/>
              </a:rPr>
              <a:t> archaikusabb hangulatú)</a:t>
            </a:r>
          </a:p>
          <a:p>
            <a:pPr algn="ctr"/>
            <a:endParaRPr lang="hu-HU" sz="2000" dirty="0" smtClean="0"/>
          </a:p>
          <a:p>
            <a:pPr algn="ctr"/>
            <a:r>
              <a:rPr lang="hu-HU" sz="2000" dirty="0" smtClean="0">
                <a:hlinkClick r:id="rId2"/>
              </a:rPr>
              <a:t>Ez a lista segít.</a:t>
            </a:r>
            <a:endParaRPr lang="hu-HU" sz="2000" dirty="0" smtClean="0"/>
          </a:p>
          <a:p>
            <a:pPr algn="ctr"/>
            <a:endParaRPr lang="hu-HU" sz="2000" dirty="0"/>
          </a:p>
          <a:p>
            <a:pPr algn="ctr"/>
            <a:r>
              <a:rPr lang="hu-HU" sz="2000" dirty="0" smtClean="0"/>
              <a:t>Mehmet = Mehmed</a:t>
            </a:r>
          </a:p>
          <a:p>
            <a:pPr algn="ctr"/>
            <a:r>
              <a:rPr lang="hu-HU" sz="2000" dirty="0" smtClean="0"/>
              <a:t>Selim = Szelim</a:t>
            </a:r>
            <a:endParaRPr lang="hu-HU" sz="2000" dirty="0"/>
          </a:p>
          <a:p>
            <a:pPr algn="ctr"/>
            <a:r>
              <a:rPr lang="hu-HU" sz="2000" dirty="0" smtClean="0"/>
              <a:t>Murat = Murád</a:t>
            </a:r>
            <a:endParaRPr lang="hu-HU" sz="2000" dirty="0"/>
          </a:p>
          <a:p>
            <a:pPr algn="ctr"/>
            <a:r>
              <a:rPr lang="hu-HU" sz="2000" dirty="0"/>
              <a:t>Gülnaz </a:t>
            </a:r>
            <a:r>
              <a:rPr lang="hu-HU" sz="2000" dirty="0" smtClean="0"/>
              <a:t>hercegnő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9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86265" y="422030"/>
            <a:ext cx="10972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Méltóságnevek:</a:t>
            </a:r>
          </a:p>
          <a:p>
            <a:pPr algn="ctr"/>
            <a:endParaRPr lang="hu-HU" sz="4000" dirty="0"/>
          </a:p>
          <a:p>
            <a:pPr algn="ctr"/>
            <a:r>
              <a:rPr lang="hu-HU" sz="4000" dirty="0" smtClean="0"/>
              <a:t>Jelző +Vezetéknév + Utónév + Méltóság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Gülnaz hercegnő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Szelim herceg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Törvényhozó Nagy Szulejmán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II. Rákóczi Ferenc fejedelem 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Mátyás király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Árpád vezér</a:t>
            </a:r>
          </a:p>
          <a:p>
            <a:pPr algn="ctr"/>
            <a:r>
              <a:rPr lang="hu-HU" sz="4000" dirty="0" smtClean="0">
                <a:solidFill>
                  <a:schemeClr val="bg2">
                    <a:lumMod val="50000"/>
                  </a:schemeClr>
                </a:solidFill>
              </a:rPr>
              <a:t>Diana hercegnő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42280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920" y="312035"/>
            <a:ext cx="5661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>
                <a:solidFill>
                  <a:schemeClr val="bg2">
                    <a:lumMod val="50000"/>
                  </a:schemeClr>
                </a:solidFill>
              </a:rPr>
              <a:t>Hiteles források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2529" y="2719297"/>
            <a:ext cx="49799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Szótárak</a:t>
            </a:r>
          </a:p>
          <a:p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tr-TR" sz="2000" cap="small" dirty="0" smtClean="0"/>
              <a:t>Csáki</a:t>
            </a:r>
            <a:r>
              <a:rPr lang="hu-HU" sz="2000" dirty="0"/>
              <a:t> </a:t>
            </a:r>
            <a:r>
              <a:rPr lang="tr-TR" sz="2000" dirty="0" smtClean="0"/>
              <a:t>Éva</a:t>
            </a:r>
            <a:r>
              <a:rPr lang="hu-HU" sz="2000" dirty="0" smtClean="0"/>
              <a:t>, </a:t>
            </a:r>
            <a:r>
              <a:rPr lang="tr-TR" sz="2000" dirty="0" smtClean="0"/>
              <a:t>Magyar </a:t>
            </a:r>
            <a:r>
              <a:rPr lang="tr-TR" sz="2000" dirty="0"/>
              <a:t>- török szótár, </a:t>
            </a:r>
            <a:r>
              <a:rPr lang="tr-TR" sz="2000" dirty="0" smtClean="0"/>
              <a:t>Budapest</a:t>
            </a:r>
            <a:r>
              <a:rPr lang="hu-HU" sz="2000" dirty="0" smtClean="0"/>
              <a:t>, </a:t>
            </a:r>
            <a:r>
              <a:rPr lang="tr-TR" sz="2000" dirty="0" smtClean="0"/>
              <a:t>Balassi </a:t>
            </a:r>
            <a:r>
              <a:rPr lang="tr-TR" sz="2000" dirty="0"/>
              <a:t>Kiadó, </a:t>
            </a:r>
            <a:r>
              <a:rPr lang="tr-TR" sz="2000" dirty="0" smtClean="0"/>
              <a:t>20</a:t>
            </a:r>
            <a:r>
              <a:rPr lang="hu-HU" sz="2000" dirty="0" smtClean="0"/>
              <a:t>12</a:t>
            </a:r>
            <a:r>
              <a:rPr lang="tr-TR" sz="2000" dirty="0" smtClean="0"/>
              <a:t>.</a:t>
            </a:r>
            <a:endParaRPr lang="hu-HU" sz="2000" dirty="0" smtClean="0"/>
          </a:p>
          <a:p>
            <a:endParaRPr lang="hu-HU" sz="2000" dirty="0" smtClean="0"/>
          </a:p>
          <a:p>
            <a:endParaRPr lang="hu-HU" sz="2000" dirty="0" smtClean="0"/>
          </a:p>
          <a:p>
            <a:r>
              <a:rPr lang="hu-HU" sz="2000" cap="small" dirty="0"/>
              <a:t>Benderli</a:t>
            </a:r>
            <a:r>
              <a:rPr lang="hu-HU" sz="2000" dirty="0" smtClean="0"/>
              <a:t> </a:t>
            </a:r>
            <a:r>
              <a:rPr lang="hu-HU" sz="2000" dirty="0"/>
              <a:t>Gün, </a:t>
            </a:r>
            <a:r>
              <a:rPr lang="hu-HU" sz="2000" cap="small" dirty="0"/>
              <a:t>Gülen</a:t>
            </a:r>
            <a:r>
              <a:rPr lang="hu-HU" sz="2000" dirty="0"/>
              <a:t> Yilmaz, </a:t>
            </a:r>
            <a:r>
              <a:rPr lang="hu-HU" sz="2000" cap="small" dirty="0"/>
              <a:t>Kakuk</a:t>
            </a:r>
            <a:r>
              <a:rPr lang="hu-HU" sz="2000" dirty="0"/>
              <a:t> Zsuzsa, </a:t>
            </a:r>
            <a:r>
              <a:rPr lang="hu-HU" sz="2000" cap="small" dirty="0"/>
              <a:t>Tasnádi</a:t>
            </a:r>
            <a:r>
              <a:rPr lang="hu-HU" sz="2000" dirty="0"/>
              <a:t> Edit, Török-magyar ​szótár, Nemzedékek Tudása Tankönyvkiadó, Budapest, </a:t>
            </a:r>
            <a:r>
              <a:rPr lang="hu-HU" sz="2000" dirty="0" smtClean="0"/>
              <a:t>2013</a:t>
            </a:r>
          </a:p>
          <a:p>
            <a:endParaRPr lang="hu-HU" sz="2000" dirty="0"/>
          </a:p>
          <a:p>
            <a:r>
              <a:rPr lang="hu-HU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hlinkClick r:id="rId2"/>
              </a:rPr>
              <a:t>Tulajdonnevek helyesírása</a:t>
            </a:r>
          </a:p>
          <a:p>
            <a:r>
              <a:rPr lang="hu-HU" sz="2000" dirty="0">
                <a:solidFill>
                  <a:schemeClr val="accent5">
                    <a:lumMod val="40000"/>
                    <a:lumOff val="60000"/>
                  </a:schemeClr>
                </a:solidFill>
                <a:hlinkClick r:id="rId2"/>
              </a:rPr>
              <a:t>h</a:t>
            </a:r>
            <a:r>
              <a:rPr lang="hu-HU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hlinkClick r:id="rId2"/>
              </a:rPr>
              <a:t>elyesiras.mta.hu</a:t>
            </a:r>
            <a:endParaRPr lang="hu-HU" sz="20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hu-HU" sz="2000" dirty="0"/>
          </a:p>
          <a:p>
            <a:endParaRPr lang="hu-HU" sz="2000" dirty="0"/>
          </a:p>
          <a:p>
            <a:endParaRPr lang="tr-T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19445" y="584703"/>
            <a:ext cx="59178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7200" dirty="0" smtClean="0"/>
              <a:t>Nem hiteles források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7410" y="3313674"/>
            <a:ext cx="41734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000" dirty="0" smtClean="0"/>
              <a:t>Google Translator és egyéb fordítóprogramok – csak nagyon kritikusan használjuk!</a:t>
            </a:r>
          </a:p>
          <a:p>
            <a:pPr algn="r"/>
            <a:r>
              <a:rPr lang="hu-HU" sz="2000" dirty="0" smtClean="0"/>
              <a:t> </a:t>
            </a:r>
          </a:p>
          <a:p>
            <a:pPr algn="r"/>
            <a:r>
              <a:rPr lang="hu-HU" sz="2000" dirty="0" smtClean="0"/>
              <a:t>Sok a félrefordítás, </a:t>
            </a:r>
          </a:p>
          <a:p>
            <a:pPr algn="r"/>
            <a:r>
              <a:rPr lang="hu-HU" sz="2000" dirty="0" smtClean="0"/>
              <a:t>szófajilag nem felel meg a szó, hosszabb szövegeknél rossz a szintaktikai szint, </a:t>
            </a:r>
          </a:p>
          <a:p>
            <a:pPr algn="r"/>
            <a:r>
              <a:rPr lang="hu-HU" sz="2000" dirty="0" smtClean="0"/>
              <a:t>benne marad az angol </a:t>
            </a:r>
          </a:p>
          <a:p>
            <a:pPr algn="r"/>
            <a:r>
              <a:rPr lang="hu-HU" sz="2000" dirty="0" smtClean="0">
                <a:sym typeface="Wingdings" panose="05000000000000000000" pitchFamily="2" charset="2"/>
              </a:rPr>
              <a:t> szakmaiatlan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727</TotalTime>
  <Words>310</Words>
  <Application>Microsoft Office PowerPoint</Application>
  <PresentationFormat>Widescreen</PresentationFormat>
  <Paragraphs>82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40</cp:revision>
  <dcterms:created xsi:type="dcterms:W3CDTF">2018-09-21T17:46:23Z</dcterms:created>
  <dcterms:modified xsi:type="dcterms:W3CDTF">2020-05-12T20:56:37Z</dcterms:modified>
</cp:coreProperties>
</file>