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64" r:id="rId4"/>
    <p:sldId id="263" r:id="rId5"/>
    <p:sldId id="270" r:id="rId6"/>
    <p:sldId id="258" r:id="rId7"/>
    <p:sldId id="259" r:id="rId8"/>
    <p:sldId id="269" r:id="rId9"/>
    <p:sldId id="260" r:id="rId10"/>
    <p:sldId id="265" r:id="rId11"/>
    <p:sldId id="266" r:id="rId12"/>
    <p:sldId id="261" r:id="rId13"/>
    <p:sldId id="262" r:id="rId14"/>
    <p:sldId id="267" r:id="rId15"/>
    <p:sldId id="268"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572"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tr-TR"/>
              <a:t>Asıl başlık stili için tıklatın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4/5/2018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4/5/2018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4/5/2018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4/5/2018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tr-TR"/>
              <a:t>Asıl başlık stili için tıklatın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4/5/2018</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4/5/2018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 için tıklatın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4/5/2018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4/5/2018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4/5/2018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a:t>Asıl başlık stili için tıklatın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DA16AA21-1863-4931-97CB-99D0A168701B}" type="datetimeFigureOut">
              <a:rPr lang="en-US" dirty="0"/>
              <a:t>4/5/2018</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3772C379-9A7C-4C87-A116-CBE9F58B04C5}" type="datetimeFigureOut">
              <a:rPr lang="en-US" dirty="0"/>
              <a:t>4/5/2018</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4/5/2018</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069848" y="1888236"/>
            <a:ext cx="9966960" cy="3035808"/>
          </a:xfrm>
        </p:spPr>
        <p:txBody>
          <a:bodyPr/>
          <a:lstStyle/>
          <a:p>
            <a:r>
              <a:rPr lang="en-US" sz="4000" dirty="0" smtClean="0">
                <a:solidFill>
                  <a:schemeClr val="tx1"/>
                </a:solidFill>
              </a:rPr>
              <a:t>F</a:t>
            </a:r>
            <a:r>
              <a:rPr lang="tr-TR" sz="4000" dirty="0" smtClean="0">
                <a:solidFill>
                  <a:schemeClr val="tx1"/>
                </a:solidFill>
              </a:rPr>
              <a:t>I</a:t>
            </a:r>
            <a:r>
              <a:rPr lang="en-US" sz="4000" dirty="0" err="1" smtClean="0">
                <a:solidFill>
                  <a:schemeClr val="tx1"/>
                </a:solidFill>
              </a:rPr>
              <a:t>nd</a:t>
            </a:r>
            <a:r>
              <a:rPr lang="tr-TR" sz="4000" dirty="0" smtClean="0">
                <a:solidFill>
                  <a:schemeClr val="tx1"/>
                </a:solidFill>
              </a:rPr>
              <a:t>I</a:t>
            </a:r>
            <a:r>
              <a:rPr lang="en-US" sz="4000" dirty="0" smtClean="0">
                <a:solidFill>
                  <a:schemeClr val="tx1"/>
                </a:solidFill>
              </a:rPr>
              <a:t>ng </a:t>
            </a:r>
            <a:r>
              <a:rPr lang="en-US" sz="4000" dirty="0">
                <a:solidFill>
                  <a:schemeClr val="tx1"/>
                </a:solidFill>
              </a:rPr>
              <a:t>Hazard </a:t>
            </a:r>
            <a:r>
              <a:rPr lang="en-US" sz="4000" dirty="0" err="1" smtClean="0">
                <a:solidFill>
                  <a:schemeClr val="tx1"/>
                </a:solidFill>
              </a:rPr>
              <a:t>Informat</a:t>
            </a:r>
            <a:r>
              <a:rPr lang="tr-TR" sz="4000" dirty="0" smtClean="0">
                <a:solidFill>
                  <a:schemeClr val="tx1"/>
                </a:solidFill>
              </a:rPr>
              <a:t>I</a:t>
            </a:r>
            <a:r>
              <a:rPr lang="en-US" sz="4000" dirty="0" smtClean="0">
                <a:solidFill>
                  <a:schemeClr val="tx1"/>
                </a:solidFill>
              </a:rPr>
              <a:t>on</a:t>
            </a:r>
            <a:r>
              <a:rPr lang="en-US" sz="4000" dirty="0">
                <a:solidFill>
                  <a:schemeClr val="tx1"/>
                </a:solidFill>
              </a:rPr>
              <a:t>: </a:t>
            </a:r>
            <a:r>
              <a:rPr lang="en-US" sz="4000" dirty="0" smtClean="0">
                <a:solidFill>
                  <a:schemeClr val="tx1"/>
                </a:solidFill>
              </a:rPr>
              <a:t>Mater</a:t>
            </a:r>
            <a:r>
              <a:rPr lang="tr-TR" sz="4000" dirty="0" smtClean="0">
                <a:solidFill>
                  <a:schemeClr val="tx1"/>
                </a:solidFill>
              </a:rPr>
              <a:t>I</a:t>
            </a:r>
            <a:r>
              <a:rPr lang="en-US" sz="4000" dirty="0" smtClean="0">
                <a:solidFill>
                  <a:schemeClr val="tx1"/>
                </a:solidFill>
              </a:rPr>
              <a:t>al </a:t>
            </a:r>
            <a:r>
              <a:rPr lang="en-US" sz="4000" dirty="0">
                <a:solidFill>
                  <a:schemeClr val="tx1"/>
                </a:solidFill>
              </a:rPr>
              <a:t>Safety Data Sheets (MSDS)</a:t>
            </a:r>
            <a:r>
              <a:rPr lang="tr-TR" sz="4000" dirty="0">
                <a:solidFill>
                  <a:schemeClr val="tx1"/>
                </a:solidFill>
              </a:rPr>
              <a:t/>
            </a:r>
            <a:br>
              <a:rPr lang="tr-TR" sz="4000" dirty="0">
                <a:solidFill>
                  <a:schemeClr val="tx1"/>
                </a:solidFill>
              </a:rPr>
            </a:br>
            <a:r>
              <a:rPr lang="tr-TR" sz="4000" dirty="0">
                <a:solidFill>
                  <a:schemeClr val="tx1"/>
                </a:solidFill>
              </a:rPr>
              <a:t/>
            </a:r>
            <a:br>
              <a:rPr lang="tr-TR" sz="4000" dirty="0">
                <a:solidFill>
                  <a:schemeClr val="tx1"/>
                </a:solidFill>
              </a:rPr>
            </a:br>
            <a:r>
              <a:rPr lang="en-US" sz="4000" dirty="0">
                <a:solidFill>
                  <a:schemeClr val="tx1"/>
                </a:solidFill>
              </a:rPr>
              <a:t>The Globally </a:t>
            </a:r>
            <a:r>
              <a:rPr lang="en-US" sz="4000" dirty="0" smtClean="0">
                <a:solidFill>
                  <a:schemeClr val="tx1"/>
                </a:solidFill>
              </a:rPr>
              <a:t>Harmon</a:t>
            </a:r>
            <a:r>
              <a:rPr lang="tr-TR" sz="4000" dirty="0" smtClean="0">
                <a:solidFill>
                  <a:schemeClr val="tx1"/>
                </a:solidFill>
              </a:rPr>
              <a:t>I</a:t>
            </a:r>
            <a:r>
              <a:rPr lang="en-US" sz="4000" dirty="0" smtClean="0">
                <a:solidFill>
                  <a:schemeClr val="tx1"/>
                </a:solidFill>
              </a:rPr>
              <a:t>zed </a:t>
            </a:r>
            <a:r>
              <a:rPr lang="en-US" sz="4000" dirty="0">
                <a:solidFill>
                  <a:schemeClr val="tx1"/>
                </a:solidFill>
              </a:rPr>
              <a:t>System Of </a:t>
            </a:r>
            <a:r>
              <a:rPr lang="en-US" sz="4000" dirty="0" smtClean="0">
                <a:solidFill>
                  <a:schemeClr val="tx1"/>
                </a:solidFill>
              </a:rPr>
              <a:t>Class</a:t>
            </a:r>
            <a:r>
              <a:rPr lang="tr-TR" sz="4000" dirty="0" smtClean="0">
                <a:solidFill>
                  <a:schemeClr val="tx1"/>
                </a:solidFill>
              </a:rPr>
              <a:t>I</a:t>
            </a:r>
            <a:r>
              <a:rPr lang="en-US" sz="4000" dirty="0" smtClean="0">
                <a:solidFill>
                  <a:schemeClr val="tx1"/>
                </a:solidFill>
              </a:rPr>
              <a:t>f</a:t>
            </a:r>
            <a:r>
              <a:rPr lang="tr-TR" sz="4000" dirty="0" smtClean="0">
                <a:solidFill>
                  <a:schemeClr val="tx1"/>
                </a:solidFill>
              </a:rPr>
              <a:t>I</a:t>
            </a:r>
            <a:r>
              <a:rPr lang="en-US" sz="4000" dirty="0" smtClean="0">
                <a:solidFill>
                  <a:schemeClr val="tx1"/>
                </a:solidFill>
              </a:rPr>
              <a:t>cat</a:t>
            </a:r>
            <a:r>
              <a:rPr lang="tr-TR" sz="4000" dirty="0" smtClean="0">
                <a:solidFill>
                  <a:schemeClr val="tx1"/>
                </a:solidFill>
              </a:rPr>
              <a:t>I</a:t>
            </a:r>
            <a:r>
              <a:rPr lang="en-US" sz="4000" dirty="0" smtClean="0">
                <a:solidFill>
                  <a:schemeClr val="tx1"/>
                </a:solidFill>
              </a:rPr>
              <a:t>on </a:t>
            </a:r>
            <a:r>
              <a:rPr lang="en-US" sz="4000" dirty="0">
                <a:solidFill>
                  <a:schemeClr val="tx1"/>
                </a:solidFill>
              </a:rPr>
              <a:t>And </a:t>
            </a:r>
            <a:r>
              <a:rPr lang="en-US" sz="4000" dirty="0" err="1" smtClean="0">
                <a:solidFill>
                  <a:schemeClr val="tx1"/>
                </a:solidFill>
              </a:rPr>
              <a:t>Labell</a:t>
            </a:r>
            <a:r>
              <a:rPr lang="tr-TR" sz="4000" dirty="0" smtClean="0">
                <a:solidFill>
                  <a:schemeClr val="tx1"/>
                </a:solidFill>
              </a:rPr>
              <a:t>I</a:t>
            </a:r>
            <a:r>
              <a:rPr lang="en-US" sz="4000" dirty="0" smtClean="0">
                <a:solidFill>
                  <a:schemeClr val="tx1"/>
                </a:solidFill>
              </a:rPr>
              <a:t>ng </a:t>
            </a:r>
            <a:r>
              <a:rPr lang="en-US" sz="4000" dirty="0">
                <a:solidFill>
                  <a:schemeClr val="tx1"/>
                </a:solidFill>
              </a:rPr>
              <a:t>Of </a:t>
            </a:r>
            <a:r>
              <a:rPr lang="en-US" sz="4000" dirty="0" err="1" smtClean="0">
                <a:solidFill>
                  <a:schemeClr val="tx1"/>
                </a:solidFill>
              </a:rPr>
              <a:t>Chem</a:t>
            </a:r>
            <a:r>
              <a:rPr lang="tr-TR" sz="4000" dirty="0" smtClean="0">
                <a:solidFill>
                  <a:schemeClr val="tx1"/>
                </a:solidFill>
              </a:rPr>
              <a:t>I</a:t>
            </a:r>
            <a:r>
              <a:rPr lang="en-US" sz="4000" dirty="0" err="1" smtClean="0">
                <a:solidFill>
                  <a:schemeClr val="tx1"/>
                </a:solidFill>
              </a:rPr>
              <a:t>cals</a:t>
            </a:r>
            <a:r>
              <a:rPr lang="en-US" sz="4000" dirty="0" smtClean="0">
                <a:solidFill>
                  <a:schemeClr val="tx1"/>
                </a:solidFill>
              </a:rPr>
              <a:t> </a:t>
            </a:r>
            <a:r>
              <a:rPr lang="en-US" sz="4000" dirty="0">
                <a:solidFill>
                  <a:schemeClr val="tx1"/>
                </a:solidFill>
              </a:rPr>
              <a:t>(GHS)</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
            </a:r>
            <a:b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br>
            <a:endParaRPr lang="tr-TR" dirty="0"/>
          </a:p>
        </p:txBody>
      </p:sp>
      <p:sp>
        <p:nvSpPr>
          <p:cNvPr id="3" name="Alt Başlık 2"/>
          <p:cNvSpPr>
            <a:spLocks noGrp="1"/>
          </p:cNvSpPr>
          <p:nvPr>
            <p:ph type="subTitle" idx="1"/>
          </p:nvPr>
        </p:nvSpPr>
        <p:spPr/>
        <p:txBody>
          <a:bodyPr/>
          <a:lstStyle/>
          <a:p>
            <a:r>
              <a:rPr lang="tr-TR" dirty="0"/>
              <a:t>PHA297 – LABORATORY SAFETY</a:t>
            </a:r>
          </a:p>
        </p:txBody>
      </p:sp>
    </p:spTree>
    <p:extLst>
      <p:ext uri="{BB962C8B-B14F-4D97-AF65-F5344CB8AC3E}">
        <p14:creationId xmlns:p14="http://schemas.microsoft.com/office/powerpoint/2010/main" val="3375423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7293" y="244549"/>
            <a:ext cx="11964707" cy="1609344"/>
          </a:xfrm>
        </p:spPr>
        <p:txBody>
          <a:bodyPr>
            <a:normAutofit fontScale="90000"/>
          </a:bodyPr>
          <a:lstStyle/>
          <a:p>
            <a:pPr algn="ctr"/>
            <a:r>
              <a:rPr lang="en-US" dirty="0"/>
              <a:t>THE GLOBALLY HARMONIZED SYSTEM OF</a:t>
            </a:r>
            <a:r>
              <a:rPr lang="tr-TR" dirty="0"/>
              <a:t> </a:t>
            </a:r>
            <a:r>
              <a:rPr lang="en-US" dirty="0"/>
              <a:t>CLASSIFICATION AND LABELLING OF</a:t>
            </a:r>
            <a:r>
              <a:rPr lang="tr-TR" dirty="0"/>
              <a:t> </a:t>
            </a:r>
            <a:r>
              <a:rPr lang="en-US" dirty="0"/>
              <a:t>CHEMICALS</a:t>
            </a:r>
            <a:r>
              <a:rPr lang="tr-TR" dirty="0"/>
              <a:t> </a:t>
            </a:r>
            <a:r>
              <a:rPr lang="en-US" dirty="0"/>
              <a:t>(GHS)</a:t>
            </a:r>
            <a:endParaRPr lang="tr-TR" dirty="0"/>
          </a:p>
        </p:txBody>
      </p:sp>
      <p:sp>
        <p:nvSpPr>
          <p:cNvPr id="3" name="İçerik Yer Tutucusu 2"/>
          <p:cNvSpPr>
            <a:spLocks noGrp="1"/>
          </p:cNvSpPr>
          <p:nvPr>
            <p:ph idx="1"/>
          </p:nvPr>
        </p:nvSpPr>
        <p:spPr>
          <a:xfrm>
            <a:off x="733425" y="2103606"/>
            <a:ext cx="11152722" cy="3027970"/>
          </a:xfrm>
        </p:spPr>
        <p:txBody>
          <a:bodyPr>
            <a:normAutofit/>
          </a:bodyPr>
          <a:lstStyle/>
          <a:p>
            <a:pPr marL="0" indent="0">
              <a:buNone/>
            </a:pPr>
            <a:r>
              <a:rPr lang="tr-TR" b="1" dirty="0"/>
              <a:t>An </a:t>
            </a:r>
            <a:r>
              <a:rPr lang="tr-TR" b="1" dirty="0" err="1" smtClean="0"/>
              <a:t>Incident</a:t>
            </a:r>
            <a:r>
              <a:rPr lang="tr-TR" b="1" dirty="0" smtClean="0"/>
              <a:t>: </a:t>
            </a:r>
            <a:r>
              <a:rPr lang="tr-TR" b="1" dirty="0" err="1" smtClean="0"/>
              <a:t>Isopropanol</a:t>
            </a:r>
            <a:r>
              <a:rPr lang="tr-TR" b="1" dirty="0" smtClean="0"/>
              <a:t> </a:t>
            </a:r>
            <a:r>
              <a:rPr lang="tr-TR" b="1" dirty="0" err="1" smtClean="0"/>
              <a:t>Explosion</a:t>
            </a:r>
            <a:endParaRPr lang="tr-TR" b="1" dirty="0"/>
          </a:p>
          <a:p>
            <a:pPr marL="0" indent="0">
              <a:buNone/>
            </a:pPr>
            <a:r>
              <a:rPr lang="en-US" dirty="0"/>
              <a:t>A laboratory worker was preparing some samples using a procedure that involved isopropanol. When he</a:t>
            </a:r>
            <a:r>
              <a:rPr lang="tr-TR" dirty="0"/>
              <a:t> </a:t>
            </a:r>
            <a:r>
              <a:rPr lang="en-US" dirty="0"/>
              <a:t>finished he poured the excess isopropanol into a plastic bottle labeled “2-Propanol.” There </a:t>
            </a:r>
            <a:r>
              <a:rPr lang="en-US" dirty="0" err="1"/>
              <a:t>wa</a:t>
            </a:r>
            <a:r>
              <a:rPr lang="tr-TR" dirty="0"/>
              <a:t>s</a:t>
            </a:r>
            <a:r>
              <a:rPr lang="en-US" dirty="0"/>
              <a:t> an immediate</a:t>
            </a:r>
            <a:r>
              <a:rPr lang="tr-TR" dirty="0"/>
              <a:t> </a:t>
            </a:r>
            <a:r>
              <a:rPr lang="en-US" dirty="0"/>
              <a:t>reaction and the container burst and sprayed its contents on the laboratory worker. He was startled, but managed</a:t>
            </a:r>
            <a:r>
              <a:rPr lang="tr-TR" dirty="0"/>
              <a:t> </a:t>
            </a:r>
            <a:r>
              <a:rPr lang="en-US" dirty="0"/>
              <a:t>to call for help. Nearby colleagues came to his aid and when he reported that his skin was burning they</a:t>
            </a:r>
            <a:r>
              <a:rPr lang="tr-TR" dirty="0"/>
              <a:t> </a:t>
            </a:r>
            <a:r>
              <a:rPr lang="en-US" dirty="0"/>
              <a:t>used an emergency eyewash and emergency shower to wash away the splash. He was taken to the university</a:t>
            </a:r>
            <a:r>
              <a:rPr lang="tr-TR" dirty="0"/>
              <a:t> </a:t>
            </a:r>
            <a:r>
              <a:rPr lang="en-US" dirty="0"/>
              <a:t>medical center for an </a:t>
            </a:r>
            <a:r>
              <a:rPr lang="tr-TR" dirty="0" smtClean="0"/>
              <a:t>e</a:t>
            </a:r>
            <a:r>
              <a:rPr lang="en-US" dirty="0"/>
              <a:t>valuation and later released after being treated for acid burns. Investigators learned</a:t>
            </a:r>
            <a:r>
              <a:rPr lang="tr-TR" dirty="0"/>
              <a:t> </a:t>
            </a:r>
            <a:r>
              <a:rPr lang="en-US" dirty="0"/>
              <a:t>that the bottle had been mislabeled and actually contained concentrated nitric acid and some copper waste.</a:t>
            </a:r>
            <a:endParaRPr lang="tr-TR" dirty="0"/>
          </a:p>
        </p:txBody>
      </p:sp>
    </p:spTree>
    <p:extLst>
      <p:ext uri="{BB962C8B-B14F-4D97-AF65-F5344CB8AC3E}">
        <p14:creationId xmlns:p14="http://schemas.microsoft.com/office/powerpoint/2010/main" val="1306118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2229" y="148856"/>
            <a:ext cx="11964707" cy="1609344"/>
          </a:xfrm>
        </p:spPr>
        <p:txBody>
          <a:bodyPr>
            <a:normAutofit fontScale="90000"/>
          </a:bodyPr>
          <a:lstStyle/>
          <a:p>
            <a:pPr algn="ctr"/>
            <a:r>
              <a:rPr lang="en-US" dirty="0"/>
              <a:t>THE GLOBALLY HARMONIZED SYSTEM OF</a:t>
            </a:r>
            <a:r>
              <a:rPr lang="tr-TR" dirty="0"/>
              <a:t> </a:t>
            </a:r>
            <a:r>
              <a:rPr lang="en-US" dirty="0"/>
              <a:t>CLASSIFICATION AND LABELLING OF</a:t>
            </a:r>
            <a:r>
              <a:rPr lang="tr-TR" dirty="0"/>
              <a:t> </a:t>
            </a:r>
            <a:r>
              <a:rPr lang="en-US" dirty="0"/>
              <a:t>CHEMICALS</a:t>
            </a:r>
            <a:r>
              <a:rPr lang="tr-TR" dirty="0"/>
              <a:t> </a:t>
            </a:r>
            <a:r>
              <a:rPr lang="en-US" dirty="0"/>
              <a:t>(GHS)</a:t>
            </a:r>
            <a:endParaRPr lang="tr-TR" dirty="0"/>
          </a:p>
        </p:txBody>
      </p:sp>
      <p:sp>
        <p:nvSpPr>
          <p:cNvPr id="3" name="İçerik Yer Tutucusu 2"/>
          <p:cNvSpPr>
            <a:spLocks noGrp="1"/>
          </p:cNvSpPr>
          <p:nvPr>
            <p:ph idx="1"/>
          </p:nvPr>
        </p:nvSpPr>
        <p:spPr>
          <a:xfrm>
            <a:off x="227293" y="1812546"/>
            <a:ext cx="11669486" cy="4854954"/>
          </a:xfrm>
        </p:spPr>
        <p:txBody>
          <a:bodyPr>
            <a:normAutofit fontScale="92500"/>
          </a:bodyPr>
          <a:lstStyle/>
          <a:p>
            <a:pPr marL="0" indent="0">
              <a:buNone/>
            </a:pPr>
            <a:r>
              <a:rPr lang="en-US" b="1" dirty="0"/>
              <a:t>What Is the Globally Harmonized System for Classification and Labelling of Chemicals (GHS)?</a:t>
            </a:r>
            <a:endParaRPr lang="tr-TR" b="1" dirty="0" smtClean="0"/>
          </a:p>
          <a:p>
            <a:r>
              <a:rPr lang="en-US" dirty="0"/>
              <a:t>Today’s marketplace is global and we receive and use foods, goods, and materials from countries all over the world. To improve the interactions of countries in the chemical industry, a consensus of nations under the purview of the United Nations has come together to develop a system for classifying and </a:t>
            </a:r>
            <a:r>
              <a:rPr lang="en-US" dirty="0" smtClean="0"/>
              <a:t>label</a:t>
            </a:r>
            <a:r>
              <a:rPr lang="tr-TR" dirty="0" smtClean="0"/>
              <a:t>l</a:t>
            </a:r>
            <a:r>
              <a:rPr lang="en-US" dirty="0" err="1" smtClean="0"/>
              <a:t>ing</a:t>
            </a:r>
            <a:r>
              <a:rPr lang="en-US" dirty="0" smtClean="0"/>
              <a:t> </a:t>
            </a:r>
            <a:r>
              <a:rPr lang="en-US" dirty="0"/>
              <a:t>hazardous chemicals so that all countries classify and label chemicals in the same way. This project is named the Globally Harmonized System for Classification and Labelling of Chemicals, or GHS.</a:t>
            </a:r>
            <a:endParaRPr lang="tr-TR" dirty="0" smtClean="0"/>
          </a:p>
          <a:p>
            <a:r>
              <a:rPr lang="en-US" dirty="0"/>
              <a:t>In 1992 the United Nations Conference on Environment and Development in Rio de Janeiro adopted a mandate to develop GHS and by 2000 the initial system was formed. Designing an international system to classify and label chemicals has been a slow and complicated process and implementation of this system is still in progress. The first edition of GHS appeared in 2003. The document describing GHS is known as “The Purple Book</a:t>
            </a:r>
            <a:r>
              <a:rPr lang="en-US" dirty="0" smtClean="0"/>
              <a:t>” </a:t>
            </a:r>
            <a:r>
              <a:rPr lang="en-US" dirty="0"/>
              <a:t>and it underwent revisions in 2005, 2007, </a:t>
            </a:r>
            <a:r>
              <a:rPr lang="en-US" dirty="0" smtClean="0"/>
              <a:t>2009</a:t>
            </a:r>
            <a:r>
              <a:rPr lang="tr-TR" dirty="0" smtClean="0"/>
              <a:t>, 2013, </a:t>
            </a:r>
            <a:r>
              <a:rPr lang="en-US" dirty="0"/>
              <a:t>and </a:t>
            </a:r>
            <a:r>
              <a:rPr lang="tr-TR" dirty="0" smtClean="0"/>
              <a:t>2015.</a:t>
            </a:r>
          </a:p>
          <a:p>
            <a:pPr>
              <a:lnSpc>
                <a:spcPct val="100000"/>
              </a:lnSpc>
            </a:pPr>
            <a:r>
              <a:rPr lang="en-US" dirty="0" smtClean="0"/>
              <a:t>GHS </a:t>
            </a:r>
            <a:r>
              <a:rPr lang="en-US" dirty="0"/>
              <a:t>is an international system that incorporates MSDS-like documents, a standardized </a:t>
            </a:r>
            <a:r>
              <a:rPr lang="en-US" dirty="0" smtClean="0"/>
              <a:t>label</a:t>
            </a:r>
            <a:r>
              <a:rPr lang="tr-TR" dirty="0" smtClean="0"/>
              <a:t>l</a:t>
            </a:r>
            <a:r>
              <a:rPr lang="en-US" dirty="0" err="1" smtClean="0"/>
              <a:t>ing</a:t>
            </a:r>
            <a:r>
              <a:rPr lang="tr-TR" dirty="0" smtClean="0"/>
              <a:t> </a:t>
            </a:r>
            <a:r>
              <a:rPr lang="en-US" dirty="0" smtClean="0"/>
              <a:t>system </a:t>
            </a:r>
            <a:r>
              <a:rPr lang="en-US" dirty="0"/>
              <a:t>for chemicals, and the protocols for the determination of the hazard ratings.</a:t>
            </a:r>
            <a:endParaRPr lang="tr-TR" dirty="0"/>
          </a:p>
          <a:p>
            <a:r>
              <a:rPr lang="tr-TR" dirty="0" err="1" smtClean="0"/>
              <a:t>Compliance</a:t>
            </a:r>
            <a:r>
              <a:rPr lang="tr-TR" dirty="0" smtClean="0"/>
              <a:t> </a:t>
            </a:r>
            <a:r>
              <a:rPr lang="tr-TR" dirty="0" err="1"/>
              <a:t>with</a:t>
            </a:r>
            <a:r>
              <a:rPr lang="tr-TR" dirty="0"/>
              <a:t> GHS is </a:t>
            </a:r>
            <a:r>
              <a:rPr lang="tr-TR" dirty="0" err="1"/>
              <a:t>voluntary</a:t>
            </a:r>
            <a:r>
              <a:rPr lang="tr-TR" dirty="0"/>
              <a:t>. </a:t>
            </a:r>
            <a:r>
              <a:rPr lang="tr-TR" dirty="0" err="1"/>
              <a:t>Turkey</a:t>
            </a:r>
            <a:r>
              <a:rPr lang="tr-TR" dirty="0"/>
              <a:t> has </a:t>
            </a:r>
            <a:r>
              <a:rPr lang="tr-TR" dirty="0" err="1"/>
              <a:t>implemented</a:t>
            </a:r>
            <a:r>
              <a:rPr lang="tr-TR" dirty="0"/>
              <a:t> GHS since 1 </a:t>
            </a:r>
            <a:r>
              <a:rPr lang="tr-TR" dirty="0" err="1"/>
              <a:t>June</a:t>
            </a:r>
            <a:r>
              <a:rPr lang="tr-TR" dirty="0"/>
              <a:t> </a:t>
            </a:r>
            <a:r>
              <a:rPr lang="tr-TR" dirty="0" smtClean="0"/>
              <a:t>2015.</a:t>
            </a:r>
            <a:endParaRPr lang="tr-TR" dirty="0"/>
          </a:p>
          <a:p>
            <a:pPr marL="0" indent="0">
              <a:buNone/>
            </a:pPr>
            <a:endParaRPr lang="tr-TR" i="1" dirty="0"/>
          </a:p>
        </p:txBody>
      </p:sp>
    </p:spTree>
    <p:extLst>
      <p:ext uri="{BB962C8B-B14F-4D97-AF65-F5344CB8AC3E}">
        <p14:creationId xmlns:p14="http://schemas.microsoft.com/office/powerpoint/2010/main" val="21365250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9848" y="-67458"/>
            <a:ext cx="10058400" cy="1609344"/>
          </a:xfrm>
        </p:spPr>
        <p:txBody>
          <a:bodyPr/>
          <a:lstStyle/>
          <a:p>
            <a:r>
              <a:rPr lang="tr-TR" dirty="0"/>
              <a:t>GHS </a:t>
            </a:r>
            <a:r>
              <a:rPr lang="tr-TR" dirty="0" err="1"/>
              <a:t>Hazard</a:t>
            </a:r>
            <a:r>
              <a:rPr lang="tr-TR" dirty="0"/>
              <a:t> </a:t>
            </a:r>
            <a:r>
              <a:rPr lang="tr-TR" dirty="0" err="1"/>
              <a:t>RatIngs</a:t>
            </a:r>
            <a:endParaRPr lang="tr-TR" dirty="0"/>
          </a:p>
        </p:txBody>
      </p:sp>
      <p:sp>
        <p:nvSpPr>
          <p:cNvPr id="3" name="İçerik Yer Tutucusu 2"/>
          <p:cNvSpPr>
            <a:spLocks noGrp="1"/>
          </p:cNvSpPr>
          <p:nvPr>
            <p:ph idx="1"/>
          </p:nvPr>
        </p:nvSpPr>
        <p:spPr>
          <a:xfrm>
            <a:off x="5957740" y="1409910"/>
            <a:ext cx="5905798" cy="5316114"/>
          </a:xfrm>
        </p:spPr>
        <p:txBody>
          <a:bodyPr>
            <a:normAutofit lnSpcReduction="10000"/>
          </a:bodyPr>
          <a:lstStyle/>
          <a:p>
            <a:r>
              <a:rPr lang="en-US" dirty="0"/>
              <a:t>Table </a:t>
            </a:r>
            <a:r>
              <a:rPr lang="en-US" dirty="0" smtClean="0"/>
              <a:t>shows </a:t>
            </a:r>
            <a:r>
              <a:rPr lang="en-US" dirty="0"/>
              <a:t>the 28 hazard classes by which chemicals are assessed in the GHS</a:t>
            </a:r>
            <a:r>
              <a:rPr lang="en-US" dirty="0" smtClean="0"/>
              <a:t>.</a:t>
            </a:r>
            <a:endParaRPr lang="tr-TR" dirty="0" smtClean="0"/>
          </a:p>
          <a:p>
            <a:r>
              <a:rPr lang="en-US" dirty="0" smtClean="0"/>
              <a:t>Each </a:t>
            </a:r>
            <a:r>
              <a:rPr lang="en-US" dirty="0"/>
              <a:t>class has a unique relative rating system (categories) using letters, numbers,</a:t>
            </a:r>
            <a:r>
              <a:rPr lang="tr-TR" dirty="0"/>
              <a:t> </a:t>
            </a:r>
            <a:r>
              <a:rPr lang="en-US" dirty="0"/>
              <a:t>or other descriptions. In all cases the most hazardous classes have the lowest numerical rating or “A”</a:t>
            </a:r>
            <a:r>
              <a:rPr lang="tr-TR" dirty="0"/>
              <a:t> </a:t>
            </a:r>
            <a:r>
              <a:rPr lang="en-US" dirty="0"/>
              <a:t>and the least hazardous have higher numbers and subsequent letters.</a:t>
            </a:r>
            <a:endParaRPr lang="tr-TR" dirty="0"/>
          </a:p>
          <a:p>
            <a:r>
              <a:rPr lang="tr-TR" dirty="0" err="1"/>
              <a:t>The</a:t>
            </a:r>
            <a:r>
              <a:rPr lang="tr-TR" dirty="0"/>
              <a:t> </a:t>
            </a:r>
            <a:r>
              <a:rPr lang="en-US" dirty="0"/>
              <a:t>flammability rating </a:t>
            </a:r>
            <a:r>
              <a:rPr lang="en-US" dirty="0" smtClean="0"/>
              <a:t>system </a:t>
            </a:r>
            <a:r>
              <a:rPr lang="en-US" dirty="0"/>
              <a:t>is deceptively similar to</a:t>
            </a:r>
            <a:r>
              <a:rPr lang="tr-TR" dirty="0"/>
              <a:t> </a:t>
            </a:r>
            <a:r>
              <a:rPr lang="en-US" dirty="0"/>
              <a:t>the NFPA </a:t>
            </a:r>
            <a:r>
              <a:rPr lang="tr-TR" dirty="0"/>
              <a:t>(</a:t>
            </a:r>
            <a:r>
              <a:rPr lang="tr-TR" dirty="0" err="1"/>
              <a:t>National</a:t>
            </a:r>
            <a:r>
              <a:rPr lang="tr-TR" dirty="0"/>
              <a:t> Fire </a:t>
            </a:r>
            <a:r>
              <a:rPr lang="tr-TR" dirty="0" err="1"/>
              <a:t>Protection</a:t>
            </a:r>
            <a:r>
              <a:rPr lang="tr-TR" dirty="0"/>
              <a:t> </a:t>
            </a:r>
            <a:r>
              <a:rPr lang="tr-TR" dirty="0" err="1"/>
              <a:t>Association</a:t>
            </a:r>
            <a:r>
              <a:rPr lang="tr-TR" dirty="0"/>
              <a:t>)</a:t>
            </a:r>
            <a:r>
              <a:rPr lang="en-US" dirty="0"/>
              <a:t> rating system for flammable liquids except that the rating systems are </a:t>
            </a:r>
            <a:r>
              <a:rPr lang="en-US" i="1" dirty="0"/>
              <a:t>numerically reversed</a:t>
            </a:r>
            <a:r>
              <a:rPr lang="en-US" dirty="0"/>
              <a:t>!</a:t>
            </a:r>
            <a:r>
              <a:rPr lang="tr-TR" dirty="0"/>
              <a:t> </a:t>
            </a:r>
            <a:r>
              <a:rPr lang="en-US" dirty="0"/>
              <a:t>The </a:t>
            </a:r>
            <a:r>
              <a:rPr lang="en-US" dirty="0" smtClean="0"/>
              <a:t>NFPA</a:t>
            </a:r>
            <a:r>
              <a:rPr lang="tr-TR" dirty="0"/>
              <a:t> </a:t>
            </a:r>
            <a:r>
              <a:rPr lang="en-US" dirty="0" smtClean="0"/>
              <a:t>system </a:t>
            </a:r>
            <a:r>
              <a:rPr lang="en-US" dirty="0"/>
              <a:t>ranks the least flammable as “0” and most flammable as “4.” This unfortunate lack</a:t>
            </a:r>
            <a:r>
              <a:rPr lang="tr-TR" dirty="0"/>
              <a:t> </a:t>
            </a:r>
            <a:r>
              <a:rPr lang="en-US" dirty="0"/>
              <a:t>of consistency will plague chemists and</a:t>
            </a:r>
            <a:r>
              <a:rPr lang="tr-TR" dirty="0"/>
              <a:t> </a:t>
            </a:r>
            <a:r>
              <a:rPr lang="en-US" dirty="0"/>
              <a:t>firefighters since the NFPA system is in</a:t>
            </a:r>
            <a:r>
              <a:rPr lang="tr-TR" dirty="0"/>
              <a:t> w</a:t>
            </a:r>
            <a:r>
              <a:rPr lang="en-US" dirty="0" err="1"/>
              <a:t>idespread</a:t>
            </a:r>
            <a:r>
              <a:rPr lang="en-US" dirty="0"/>
              <a:t> use in the</a:t>
            </a:r>
            <a:r>
              <a:rPr lang="tr-TR" dirty="0"/>
              <a:t> </a:t>
            </a:r>
            <a:r>
              <a:rPr lang="en-US" dirty="0"/>
              <a:t>United States.</a:t>
            </a:r>
            <a:endParaRPr lang="tr-TR" dirty="0"/>
          </a:p>
        </p:txBody>
      </p:sp>
      <p:pic>
        <p:nvPicPr>
          <p:cNvPr id="4" name="Resim 3"/>
          <p:cNvPicPr>
            <a:picLocks noChangeAspect="1"/>
          </p:cNvPicPr>
          <p:nvPr/>
        </p:nvPicPr>
        <p:blipFill>
          <a:blip r:embed="rId2"/>
          <a:stretch>
            <a:fillRect/>
          </a:stretch>
        </p:blipFill>
        <p:spPr>
          <a:xfrm>
            <a:off x="101180" y="1409910"/>
            <a:ext cx="5460540" cy="5316114"/>
          </a:xfrm>
          <a:prstGeom prst="rect">
            <a:avLst/>
          </a:prstGeom>
        </p:spPr>
      </p:pic>
    </p:spTree>
    <p:extLst>
      <p:ext uri="{BB962C8B-B14F-4D97-AF65-F5344CB8AC3E}">
        <p14:creationId xmlns:p14="http://schemas.microsoft.com/office/powerpoint/2010/main" val="21464289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9848" y="217213"/>
            <a:ext cx="10058400" cy="464274"/>
          </a:xfrm>
        </p:spPr>
        <p:txBody>
          <a:bodyPr>
            <a:noAutofit/>
          </a:bodyPr>
          <a:lstStyle/>
          <a:p>
            <a:r>
              <a:rPr lang="tr-TR" dirty="0" err="1" smtClean="0"/>
              <a:t>UsIng</a:t>
            </a:r>
            <a:r>
              <a:rPr lang="tr-TR" dirty="0" smtClean="0"/>
              <a:t> GHS</a:t>
            </a:r>
            <a:endParaRPr lang="tr-TR" dirty="0"/>
          </a:p>
        </p:txBody>
      </p:sp>
      <p:sp>
        <p:nvSpPr>
          <p:cNvPr id="3" name="İçerik Yer Tutucusu 2"/>
          <p:cNvSpPr>
            <a:spLocks noGrp="1"/>
          </p:cNvSpPr>
          <p:nvPr>
            <p:ph idx="1"/>
          </p:nvPr>
        </p:nvSpPr>
        <p:spPr>
          <a:xfrm>
            <a:off x="1069848" y="1026543"/>
            <a:ext cx="10741152" cy="5171536"/>
          </a:xfrm>
        </p:spPr>
        <p:txBody>
          <a:bodyPr numCol="2">
            <a:normAutofit/>
          </a:bodyPr>
          <a:lstStyle/>
          <a:p>
            <a:pPr marL="0" indent="0" defTabSz="949325">
              <a:buNone/>
            </a:pPr>
            <a:r>
              <a:rPr lang="en-US" dirty="0"/>
              <a:t>When you work in a laboratory, you can use GHS to help you assess the relative risk of handling hazardous chemicals. GHS will specify the format for MSDS-like documents that will contain the information shown </a:t>
            </a:r>
            <a:r>
              <a:rPr lang="en-US" dirty="0" smtClean="0"/>
              <a:t>below</a:t>
            </a:r>
            <a:r>
              <a:rPr lang="tr-TR" dirty="0" smtClean="0"/>
              <a:t>:</a:t>
            </a:r>
          </a:p>
          <a:p>
            <a:pPr marL="0" indent="0">
              <a:buNone/>
            </a:pPr>
            <a:r>
              <a:rPr lang="tr-TR" dirty="0" smtClean="0"/>
              <a:t>SDS </a:t>
            </a:r>
            <a:r>
              <a:rPr lang="tr-TR" dirty="0"/>
              <a:t>(</a:t>
            </a:r>
            <a:r>
              <a:rPr lang="tr-TR" dirty="0" err="1"/>
              <a:t>Safety</a:t>
            </a:r>
            <a:r>
              <a:rPr lang="tr-TR" dirty="0"/>
              <a:t> Data </a:t>
            </a:r>
            <a:r>
              <a:rPr lang="tr-TR" dirty="0" err="1"/>
              <a:t>Sheet</a:t>
            </a:r>
            <a:r>
              <a:rPr lang="tr-TR" dirty="0"/>
              <a:t>):</a:t>
            </a:r>
          </a:p>
          <a:p>
            <a:pPr marL="0" indent="0">
              <a:buNone/>
            </a:pPr>
            <a:r>
              <a:rPr lang="en-US" b="1" dirty="0"/>
              <a:t>1</a:t>
            </a:r>
            <a:r>
              <a:rPr lang="en-US" dirty="0"/>
              <a:t>. Identification</a:t>
            </a:r>
          </a:p>
          <a:p>
            <a:pPr marL="0" indent="0">
              <a:buNone/>
            </a:pPr>
            <a:r>
              <a:rPr lang="en-US" b="1" dirty="0"/>
              <a:t>2</a:t>
            </a:r>
            <a:r>
              <a:rPr lang="en-US" dirty="0"/>
              <a:t>. Hazard(s) identification</a:t>
            </a:r>
          </a:p>
          <a:p>
            <a:pPr marL="0" indent="0">
              <a:buNone/>
            </a:pPr>
            <a:r>
              <a:rPr lang="en-US" b="1" dirty="0"/>
              <a:t>3</a:t>
            </a:r>
            <a:r>
              <a:rPr lang="en-US" dirty="0"/>
              <a:t>. Composition/information on ingredients</a:t>
            </a:r>
          </a:p>
          <a:p>
            <a:pPr marL="0" indent="0">
              <a:buNone/>
            </a:pPr>
            <a:r>
              <a:rPr lang="en-US" b="1" dirty="0"/>
              <a:t>4</a:t>
            </a:r>
            <a:r>
              <a:rPr lang="en-US" dirty="0"/>
              <a:t>. First aid measures</a:t>
            </a:r>
            <a:endParaRPr lang="tr-TR" dirty="0"/>
          </a:p>
          <a:p>
            <a:pPr marL="0" indent="0">
              <a:buNone/>
            </a:pPr>
            <a:r>
              <a:rPr lang="tr-TR" b="1" dirty="0"/>
              <a:t>5. </a:t>
            </a:r>
            <a:r>
              <a:rPr lang="tr-TR" dirty="0" err="1" smtClean="0"/>
              <a:t>Firefighting</a:t>
            </a:r>
            <a:r>
              <a:rPr lang="tr-TR" dirty="0" smtClean="0"/>
              <a:t> </a:t>
            </a:r>
            <a:r>
              <a:rPr lang="tr-TR" dirty="0" err="1"/>
              <a:t>measures</a:t>
            </a:r>
            <a:endParaRPr lang="tr-TR" dirty="0"/>
          </a:p>
          <a:p>
            <a:pPr marL="0" indent="0">
              <a:buNone/>
            </a:pPr>
            <a:r>
              <a:rPr lang="tr-TR" b="1" dirty="0"/>
              <a:t>6. </a:t>
            </a:r>
            <a:r>
              <a:rPr lang="tr-TR" dirty="0" err="1"/>
              <a:t>Accident</a:t>
            </a:r>
            <a:r>
              <a:rPr lang="tr-TR" dirty="0"/>
              <a:t> </a:t>
            </a:r>
            <a:r>
              <a:rPr lang="tr-TR" dirty="0" err="1"/>
              <a:t>release</a:t>
            </a:r>
            <a:r>
              <a:rPr lang="tr-TR" dirty="0"/>
              <a:t> </a:t>
            </a:r>
            <a:r>
              <a:rPr lang="tr-TR" dirty="0" err="1"/>
              <a:t>measures</a:t>
            </a:r>
            <a:endParaRPr lang="tr-TR" dirty="0"/>
          </a:p>
          <a:p>
            <a:pPr marL="0" indent="0">
              <a:buNone/>
            </a:pPr>
            <a:r>
              <a:rPr lang="tr-TR" b="1" dirty="0"/>
              <a:t>7. </a:t>
            </a:r>
            <a:r>
              <a:rPr lang="tr-TR" dirty="0"/>
              <a:t>Handling </a:t>
            </a:r>
            <a:r>
              <a:rPr lang="tr-TR" dirty="0" err="1"/>
              <a:t>and</a:t>
            </a:r>
            <a:r>
              <a:rPr lang="tr-TR" dirty="0"/>
              <a:t> </a:t>
            </a:r>
            <a:r>
              <a:rPr lang="tr-TR" dirty="0" err="1"/>
              <a:t>storage</a:t>
            </a:r>
            <a:endParaRPr lang="tr-TR" dirty="0"/>
          </a:p>
          <a:p>
            <a:pPr marL="1162050" indent="0">
              <a:buNone/>
            </a:pPr>
            <a:r>
              <a:rPr lang="tr-TR" b="1" dirty="0"/>
              <a:t>8. </a:t>
            </a:r>
            <a:r>
              <a:rPr lang="tr-TR" dirty="0" err="1"/>
              <a:t>Exposure</a:t>
            </a:r>
            <a:r>
              <a:rPr lang="tr-TR" dirty="0"/>
              <a:t> </a:t>
            </a:r>
            <a:r>
              <a:rPr lang="tr-TR" dirty="0" err="1"/>
              <a:t>control</a:t>
            </a:r>
            <a:r>
              <a:rPr lang="tr-TR" dirty="0"/>
              <a:t>/</a:t>
            </a:r>
            <a:r>
              <a:rPr lang="tr-TR" dirty="0" err="1"/>
              <a:t>personal</a:t>
            </a:r>
            <a:r>
              <a:rPr lang="tr-TR" dirty="0"/>
              <a:t> </a:t>
            </a:r>
            <a:r>
              <a:rPr lang="tr-TR" dirty="0" err="1"/>
              <a:t>protection</a:t>
            </a:r>
            <a:endParaRPr lang="tr-TR" dirty="0"/>
          </a:p>
          <a:p>
            <a:pPr marL="1162050" indent="0">
              <a:buNone/>
            </a:pPr>
            <a:r>
              <a:rPr lang="en-US" b="1" dirty="0"/>
              <a:t>9. </a:t>
            </a:r>
            <a:r>
              <a:rPr lang="en-US" dirty="0"/>
              <a:t>Physical and chemical properties</a:t>
            </a:r>
          </a:p>
          <a:p>
            <a:pPr marL="1162050" indent="0">
              <a:buNone/>
            </a:pPr>
            <a:r>
              <a:rPr lang="tr-TR" b="1" dirty="0"/>
              <a:t>10. </a:t>
            </a:r>
            <a:r>
              <a:rPr lang="tr-TR" dirty="0" err="1"/>
              <a:t>Stability</a:t>
            </a:r>
            <a:r>
              <a:rPr lang="tr-TR" dirty="0"/>
              <a:t> </a:t>
            </a:r>
            <a:r>
              <a:rPr lang="tr-TR" dirty="0" err="1"/>
              <a:t>and</a:t>
            </a:r>
            <a:r>
              <a:rPr lang="tr-TR" dirty="0"/>
              <a:t> </a:t>
            </a:r>
            <a:r>
              <a:rPr lang="tr-TR" dirty="0" err="1"/>
              <a:t>reactivity</a:t>
            </a:r>
            <a:endParaRPr lang="tr-TR" dirty="0"/>
          </a:p>
          <a:p>
            <a:pPr marL="1162050" indent="0">
              <a:buNone/>
            </a:pPr>
            <a:r>
              <a:rPr lang="tr-TR" b="1" dirty="0"/>
              <a:t>11. </a:t>
            </a:r>
            <a:r>
              <a:rPr lang="tr-TR" dirty="0" err="1"/>
              <a:t>Toxicological</a:t>
            </a:r>
            <a:r>
              <a:rPr lang="tr-TR" dirty="0"/>
              <a:t> </a:t>
            </a:r>
            <a:r>
              <a:rPr lang="tr-TR" dirty="0" err="1"/>
              <a:t>information</a:t>
            </a:r>
            <a:endParaRPr lang="tr-TR" dirty="0"/>
          </a:p>
          <a:p>
            <a:pPr marL="1162050" indent="0">
              <a:buNone/>
            </a:pPr>
            <a:r>
              <a:rPr lang="tr-TR" b="1" dirty="0"/>
              <a:t>12. </a:t>
            </a:r>
            <a:r>
              <a:rPr lang="tr-TR" dirty="0" err="1"/>
              <a:t>Ecological</a:t>
            </a:r>
            <a:r>
              <a:rPr lang="tr-TR" dirty="0"/>
              <a:t> </a:t>
            </a:r>
            <a:r>
              <a:rPr lang="tr-TR" dirty="0" err="1"/>
              <a:t>information</a:t>
            </a:r>
            <a:endParaRPr lang="tr-TR" dirty="0"/>
          </a:p>
          <a:p>
            <a:pPr marL="1162050" indent="0">
              <a:buNone/>
            </a:pPr>
            <a:r>
              <a:rPr lang="tr-TR" b="1" dirty="0"/>
              <a:t>13. </a:t>
            </a:r>
            <a:r>
              <a:rPr lang="tr-TR" dirty="0" err="1"/>
              <a:t>Disposal</a:t>
            </a:r>
            <a:r>
              <a:rPr lang="tr-TR" dirty="0"/>
              <a:t> </a:t>
            </a:r>
            <a:r>
              <a:rPr lang="tr-TR" dirty="0" err="1"/>
              <a:t>considerations</a:t>
            </a:r>
            <a:endParaRPr lang="tr-TR" dirty="0"/>
          </a:p>
          <a:p>
            <a:pPr marL="1162050" indent="0">
              <a:buNone/>
            </a:pPr>
            <a:r>
              <a:rPr lang="tr-TR" b="1" dirty="0"/>
              <a:t>14. </a:t>
            </a:r>
            <a:r>
              <a:rPr lang="tr-TR" dirty="0"/>
              <a:t>Transport </a:t>
            </a:r>
            <a:r>
              <a:rPr lang="tr-TR" dirty="0" err="1"/>
              <a:t>information</a:t>
            </a:r>
            <a:endParaRPr lang="tr-TR" dirty="0"/>
          </a:p>
          <a:p>
            <a:pPr marL="1162050" indent="0">
              <a:buNone/>
            </a:pPr>
            <a:r>
              <a:rPr lang="tr-TR" b="1" dirty="0"/>
              <a:t>15. </a:t>
            </a:r>
            <a:r>
              <a:rPr lang="tr-TR" dirty="0" err="1"/>
              <a:t>Regulatory</a:t>
            </a:r>
            <a:r>
              <a:rPr lang="tr-TR" dirty="0"/>
              <a:t> </a:t>
            </a:r>
            <a:r>
              <a:rPr lang="tr-TR" dirty="0" err="1"/>
              <a:t>information</a:t>
            </a:r>
            <a:endParaRPr lang="tr-TR" dirty="0"/>
          </a:p>
          <a:p>
            <a:pPr marL="1162050" indent="0">
              <a:buNone/>
            </a:pPr>
            <a:r>
              <a:rPr lang="tr-TR" b="1" dirty="0"/>
              <a:t>16. </a:t>
            </a:r>
            <a:r>
              <a:rPr lang="tr-TR" dirty="0" err="1"/>
              <a:t>Other</a:t>
            </a:r>
            <a:r>
              <a:rPr lang="tr-TR" dirty="0"/>
              <a:t> </a:t>
            </a:r>
            <a:r>
              <a:rPr lang="tr-TR" dirty="0" err="1"/>
              <a:t>information</a:t>
            </a:r>
            <a:endParaRPr lang="tr-TR" dirty="0"/>
          </a:p>
        </p:txBody>
      </p:sp>
    </p:spTree>
    <p:extLst>
      <p:ext uri="{BB962C8B-B14F-4D97-AF65-F5344CB8AC3E}">
        <p14:creationId xmlns:p14="http://schemas.microsoft.com/office/powerpoint/2010/main" val="35024268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9848" y="217213"/>
            <a:ext cx="10058400" cy="464274"/>
          </a:xfrm>
        </p:spPr>
        <p:txBody>
          <a:bodyPr>
            <a:normAutofit fontScale="90000"/>
          </a:bodyPr>
          <a:lstStyle/>
          <a:p>
            <a:r>
              <a:rPr lang="tr-TR" dirty="0" err="1" smtClean="0"/>
              <a:t>UsIng</a:t>
            </a:r>
            <a:r>
              <a:rPr lang="tr-TR" dirty="0" smtClean="0"/>
              <a:t> GHS</a:t>
            </a:r>
            <a:endParaRPr lang="tr-TR" dirty="0"/>
          </a:p>
        </p:txBody>
      </p:sp>
      <p:sp>
        <p:nvSpPr>
          <p:cNvPr id="4" name="İçerik Yer Tutucusu 3"/>
          <p:cNvSpPr>
            <a:spLocks noGrp="1"/>
          </p:cNvSpPr>
          <p:nvPr>
            <p:ph idx="1"/>
          </p:nvPr>
        </p:nvSpPr>
        <p:spPr>
          <a:xfrm>
            <a:off x="880581" y="1051720"/>
            <a:ext cx="4443894" cy="5558630"/>
          </a:xfrm>
        </p:spPr>
        <p:txBody>
          <a:bodyPr>
            <a:normAutofit/>
          </a:bodyPr>
          <a:lstStyle/>
          <a:p>
            <a:r>
              <a:rPr lang="tr-TR" dirty="0"/>
              <a:t>T</a:t>
            </a:r>
            <a:r>
              <a:rPr lang="en-US" dirty="0"/>
              <a:t>he format of </a:t>
            </a:r>
            <a:r>
              <a:rPr lang="en-US" dirty="0" smtClean="0"/>
              <a:t>label</a:t>
            </a:r>
            <a:r>
              <a:rPr lang="tr-TR" dirty="0" smtClean="0"/>
              <a:t>l</a:t>
            </a:r>
            <a:r>
              <a:rPr lang="en-US" dirty="0" err="1" smtClean="0"/>
              <a:t>ing</a:t>
            </a:r>
            <a:r>
              <a:rPr lang="en-US" dirty="0" smtClean="0"/>
              <a:t> </a:t>
            </a:r>
            <a:r>
              <a:rPr lang="en-US" dirty="0"/>
              <a:t>of chemicals will be standardized. Each label will contain a</a:t>
            </a:r>
            <a:r>
              <a:rPr lang="tr-TR" dirty="0"/>
              <a:t> </a:t>
            </a:r>
            <a:r>
              <a:rPr lang="en-US" dirty="0"/>
              <a:t>product identifier, a pictogram (symbol), a signal word, a hazard statement, and supplier information.</a:t>
            </a:r>
            <a:endParaRPr lang="tr-TR" dirty="0"/>
          </a:p>
          <a:p>
            <a:r>
              <a:rPr lang="en-US" dirty="0"/>
              <a:t>There are nine pictograms and two signal words—“danger” or “warning.” Some examples</a:t>
            </a:r>
            <a:r>
              <a:rPr lang="tr-TR" dirty="0"/>
              <a:t> </a:t>
            </a:r>
            <a:r>
              <a:rPr lang="en-US" dirty="0"/>
              <a:t>of hazard statements are </a:t>
            </a:r>
            <a:endParaRPr lang="tr-TR" dirty="0" smtClean="0"/>
          </a:p>
          <a:p>
            <a:r>
              <a:rPr lang="en-US" dirty="0" smtClean="0"/>
              <a:t>“</a:t>
            </a:r>
            <a:r>
              <a:rPr lang="en-US" dirty="0"/>
              <a:t>May cause respiratory irritation,” </a:t>
            </a:r>
            <a:endParaRPr lang="tr-TR" dirty="0" smtClean="0"/>
          </a:p>
          <a:p>
            <a:r>
              <a:rPr lang="en-US" dirty="0" smtClean="0"/>
              <a:t>“</a:t>
            </a:r>
            <a:r>
              <a:rPr lang="en-US" dirty="0"/>
              <a:t>Toxic in contact with skin,” and </a:t>
            </a:r>
            <a:endParaRPr lang="tr-TR" dirty="0" smtClean="0"/>
          </a:p>
          <a:p>
            <a:r>
              <a:rPr lang="en-US" dirty="0" smtClean="0"/>
              <a:t>“Heating</a:t>
            </a:r>
            <a:r>
              <a:rPr lang="tr-TR" dirty="0" smtClean="0"/>
              <a:t> </a:t>
            </a:r>
            <a:r>
              <a:rPr lang="en-US" dirty="0" smtClean="0"/>
              <a:t>may </a:t>
            </a:r>
            <a:r>
              <a:rPr lang="en-US" dirty="0"/>
              <a:t>cause a fire or explosion.”</a:t>
            </a:r>
            <a:endParaRPr lang="tr-TR" dirty="0"/>
          </a:p>
          <a:p>
            <a:endParaRPr lang="tr-TR" dirty="0"/>
          </a:p>
        </p:txBody>
      </p:sp>
      <p:pic>
        <p:nvPicPr>
          <p:cNvPr id="2050" name="Picture 2" descr="pictograms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5280" y="592036"/>
            <a:ext cx="5924290" cy="5473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2779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9361" y="515387"/>
            <a:ext cx="10058400" cy="464274"/>
          </a:xfrm>
        </p:spPr>
        <p:txBody>
          <a:bodyPr>
            <a:normAutofit fontScale="90000"/>
          </a:bodyPr>
          <a:lstStyle/>
          <a:p>
            <a:r>
              <a:rPr lang="tr-TR" dirty="0" err="1" smtClean="0"/>
              <a:t>UsIng</a:t>
            </a:r>
            <a:r>
              <a:rPr lang="tr-TR" dirty="0" smtClean="0"/>
              <a:t> GHS</a:t>
            </a:r>
            <a:endParaRPr lang="tr-TR" dirty="0"/>
          </a:p>
        </p:txBody>
      </p:sp>
      <p:pic>
        <p:nvPicPr>
          <p:cNvPr id="1026" name="Picture 2" descr="pictograms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1603" y="1441328"/>
            <a:ext cx="8218562" cy="453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149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36845" y="236154"/>
            <a:ext cx="10058400" cy="1609344"/>
          </a:xfrm>
        </p:spPr>
        <p:txBody>
          <a:bodyPr/>
          <a:lstStyle/>
          <a:p>
            <a:r>
              <a:rPr lang="tr-TR" dirty="0" err="1"/>
              <a:t>UsIng</a:t>
            </a:r>
            <a:r>
              <a:rPr lang="tr-TR" dirty="0"/>
              <a:t> GHS</a:t>
            </a:r>
          </a:p>
        </p:txBody>
      </p:sp>
      <p:pic>
        <p:nvPicPr>
          <p:cNvPr id="1026" name="Picture 2" descr="chemical bottle with pictograms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8332" y="1602822"/>
            <a:ext cx="6637568" cy="44699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hemical bottle with pictograms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1305" y="1602822"/>
            <a:ext cx="2867425" cy="3839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791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59908" y="225336"/>
            <a:ext cx="10058400" cy="1609344"/>
          </a:xfrm>
        </p:spPr>
        <p:txBody>
          <a:bodyPr/>
          <a:lstStyle/>
          <a:p>
            <a:r>
              <a:rPr lang="tr-TR" dirty="0"/>
              <a:t>MATERIAL SAFETY DATA SHEET (</a:t>
            </a:r>
            <a:r>
              <a:rPr lang="tr-TR" dirty="0" err="1"/>
              <a:t>msds</a:t>
            </a:r>
            <a:r>
              <a:rPr lang="tr-TR" dirty="0"/>
              <a:t>)</a:t>
            </a:r>
          </a:p>
        </p:txBody>
      </p:sp>
      <p:sp>
        <p:nvSpPr>
          <p:cNvPr id="7" name="İçerik Yer Tutucusu 6"/>
          <p:cNvSpPr>
            <a:spLocks noGrp="1"/>
          </p:cNvSpPr>
          <p:nvPr>
            <p:ph idx="1"/>
          </p:nvPr>
        </p:nvSpPr>
        <p:spPr>
          <a:xfrm>
            <a:off x="940640" y="1862990"/>
            <a:ext cx="6892085" cy="4050792"/>
          </a:xfrm>
        </p:spPr>
        <p:txBody>
          <a:bodyPr/>
          <a:lstStyle/>
          <a:p>
            <a:r>
              <a:rPr lang="en-US" dirty="0"/>
              <a:t>This section identifies some good resources with information about hazards of chemicals. It includes a description of these resources and how they might be used</a:t>
            </a:r>
            <a:r>
              <a:rPr lang="en-US" dirty="0" smtClean="0"/>
              <a:t>.</a:t>
            </a:r>
            <a:endParaRPr lang="tr-TR" dirty="0"/>
          </a:p>
          <a:p>
            <a:endParaRPr lang="tr-TR" dirty="0"/>
          </a:p>
        </p:txBody>
      </p:sp>
      <p:pic>
        <p:nvPicPr>
          <p:cNvPr id="1028" name="Picture 4" descr="material safety data sheet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9225" y="3381375"/>
            <a:ext cx="2888734" cy="21637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terial safety data sheet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499" y="1547767"/>
            <a:ext cx="3654425" cy="5167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826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9848" y="1369"/>
            <a:ext cx="10058400" cy="1609344"/>
          </a:xfrm>
        </p:spPr>
        <p:txBody>
          <a:bodyPr/>
          <a:lstStyle/>
          <a:p>
            <a:r>
              <a:rPr lang="tr-TR" dirty="0"/>
              <a:t>MATERIAL SAFETY DATA SHEET (</a:t>
            </a:r>
            <a:r>
              <a:rPr lang="tr-TR" dirty="0" err="1"/>
              <a:t>msds</a:t>
            </a:r>
            <a:r>
              <a:rPr lang="tr-TR" dirty="0"/>
              <a:t>)</a:t>
            </a:r>
          </a:p>
        </p:txBody>
      </p:sp>
      <p:sp>
        <p:nvSpPr>
          <p:cNvPr id="3" name="İçerik Yer Tutucusu 2"/>
          <p:cNvSpPr>
            <a:spLocks noGrp="1"/>
          </p:cNvSpPr>
          <p:nvPr>
            <p:ph idx="1"/>
          </p:nvPr>
        </p:nvSpPr>
        <p:spPr>
          <a:xfrm>
            <a:off x="1087927" y="2035420"/>
            <a:ext cx="9093055" cy="3610468"/>
          </a:xfrm>
        </p:spPr>
        <p:txBody>
          <a:bodyPr>
            <a:normAutofit lnSpcReduction="10000"/>
          </a:bodyPr>
          <a:lstStyle/>
          <a:p>
            <a:pPr>
              <a:lnSpc>
                <a:spcPct val="114000"/>
              </a:lnSpc>
            </a:pPr>
            <a:r>
              <a:rPr lang="tr-TR" b="1" dirty="0"/>
              <a:t>An </a:t>
            </a:r>
            <a:r>
              <a:rPr lang="tr-TR" b="1" dirty="0" err="1"/>
              <a:t>Incident</a:t>
            </a:r>
            <a:r>
              <a:rPr lang="tr-TR" b="1" dirty="0"/>
              <a:t>: </a:t>
            </a:r>
            <a:r>
              <a:rPr lang="tr-TR" b="1" dirty="0" err="1"/>
              <a:t>Chemical</a:t>
            </a:r>
            <a:r>
              <a:rPr lang="tr-TR" b="1" dirty="0"/>
              <a:t> </a:t>
            </a:r>
            <a:r>
              <a:rPr lang="tr-TR" b="1" dirty="0" err="1"/>
              <a:t>Sensitivity</a:t>
            </a:r>
            <a:endParaRPr lang="tr-TR" b="1" dirty="0"/>
          </a:p>
          <a:p>
            <a:pPr>
              <a:lnSpc>
                <a:spcPct val="114000"/>
              </a:lnSpc>
            </a:pPr>
            <a:r>
              <a:rPr lang="en-US" dirty="0"/>
              <a:t>Three female students were using 1-fluoro-2,4-dinitrobenzene (FDNB). While working with this reagent over a</a:t>
            </a:r>
            <a:r>
              <a:rPr lang="tr-TR" dirty="0"/>
              <a:t> </a:t>
            </a:r>
            <a:r>
              <a:rPr lang="en-US" dirty="0"/>
              <a:t>2-month to 2-year period, the tips of their fingers and nails exhibited a yellow staining characteristic of FDNB,</a:t>
            </a:r>
            <a:r>
              <a:rPr lang="tr-TR" dirty="0"/>
              <a:t> </a:t>
            </a:r>
            <a:r>
              <a:rPr lang="en-US" dirty="0"/>
              <a:t>and blisters developed on their fingers. Testing revealed that the students and their 39-year instructor had</a:t>
            </a:r>
            <a:r>
              <a:rPr lang="tr-TR" dirty="0"/>
              <a:t> </a:t>
            </a:r>
            <a:r>
              <a:rPr lang="en-US" dirty="0"/>
              <a:t>developed sensitivity to FDNB—investigation showed that it had been previously reported to be a potent allergen</a:t>
            </a:r>
            <a:r>
              <a:rPr lang="tr-TR" dirty="0"/>
              <a:t> </a:t>
            </a:r>
            <a:r>
              <a:rPr lang="en-US" dirty="0"/>
              <a:t>and a strong irritant. The students suggested that their protective gloves were permeable to FDNB, which</a:t>
            </a:r>
            <a:r>
              <a:rPr lang="tr-TR" dirty="0"/>
              <a:t> </a:t>
            </a:r>
            <a:r>
              <a:rPr lang="en-US" dirty="0"/>
              <a:t>led to the sensitization. Testing of their gloves revealed that FDNB passed through their protective gloves.</a:t>
            </a:r>
            <a:endParaRPr lang="tr-TR" dirty="0"/>
          </a:p>
          <a:p>
            <a:endParaRPr lang="tr-TR" dirty="0"/>
          </a:p>
        </p:txBody>
      </p:sp>
      <p:sp>
        <p:nvSpPr>
          <p:cNvPr id="4" name="Dikdörtgen 3"/>
          <p:cNvSpPr/>
          <p:nvPr/>
        </p:nvSpPr>
        <p:spPr>
          <a:xfrm>
            <a:off x="8080248" y="6457890"/>
            <a:ext cx="6096000" cy="400110"/>
          </a:xfrm>
          <a:prstGeom prst="rect">
            <a:avLst/>
          </a:prstGeom>
        </p:spPr>
        <p:txBody>
          <a:bodyPr>
            <a:spAutoFit/>
          </a:bodyPr>
          <a:lstStyle/>
          <a:p>
            <a:r>
              <a:rPr lang="tr-TR" sz="1000" dirty="0"/>
              <a:t>Robert H. </a:t>
            </a:r>
            <a:r>
              <a:rPr lang="tr-TR" sz="1000" dirty="0" err="1"/>
              <a:t>Hill</a:t>
            </a:r>
            <a:r>
              <a:rPr lang="tr-TR" sz="1000" dirty="0"/>
              <a:t>, </a:t>
            </a:r>
            <a:r>
              <a:rPr lang="tr-TR" sz="1000" dirty="0" err="1"/>
              <a:t>Jr</a:t>
            </a:r>
            <a:r>
              <a:rPr lang="tr-TR" sz="1000" dirty="0"/>
              <a:t>., David C. </a:t>
            </a:r>
            <a:r>
              <a:rPr lang="tr-TR" sz="1000" dirty="0" err="1"/>
              <a:t>Finster</a:t>
            </a:r>
            <a:r>
              <a:rPr lang="tr-TR" sz="1000" dirty="0"/>
              <a:t>, </a:t>
            </a:r>
            <a:r>
              <a:rPr lang="en-US" sz="1000" dirty="0"/>
              <a:t>Laboratory Safety</a:t>
            </a:r>
          </a:p>
          <a:p>
            <a:r>
              <a:rPr lang="tr-TR" sz="1000" dirty="0"/>
              <a:t>f</a:t>
            </a:r>
            <a:r>
              <a:rPr lang="en-US" sz="1000" dirty="0"/>
              <a:t>or </a:t>
            </a:r>
            <a:r>
              <a:rPr lang="en-US" sz="1000" dirty="0" err="1"/>
              <a:t>Chem</a:t>
            </a:r>
            <a:r>
              <a:rPr lang="tr-TR" sz="1000" dirty="0"/>
              <a:t>i</a:t>
            </a:r>
            <a:r>
              <a:rPr lang="en-US" sz="1000" dirty="0" err="1"/>
              <a:t>stry</a:t>
            </a:r>
            <a:r>
              <a:rPr lang="en-US" sz="1000" dirty="0"/>
              <a:t> Students</a:t>
            </a:r>
            <a:r>
              <a:rPr lang="tr-TR" sz="1000" dirty="0"/>
              <a:t>, 2010, </a:t>
            </a:r>
            <a:r>
              <a:rPr lang="tr-TR" sz="1000" dirty="0" err="1"/>
              <a:t>Wiley</a:t>
            </a:r>
            <a:endParaRPr lang="tr-TR" sz="1000" dirty="0"/>
          </a:p>
        </p:txBody>
      </p:sp>
    </p:spTree>
    <p:extLst>
      <p:ext uri="{BB962C8B-B14F-4D97-AF65-F5344CB8AC3E}">
        <p14:creationId xmlns:p14="http://schemas.microsoft.com/office/powerpoint/2010/main" val="28590141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9848" y="201099"/>
            <a:ext cx="10058400" cy="1609344"/>
          </a:xfrm>
        </p:spPr>
        <p:txBody>
          <a:bodyPr/>
          <a:lstStyle/>
          <a:p>
            <a:r>
              <a:rPr lang="tr-TR" dirty="0"/>
              <a:t>MATERIAL SAFETY DATA SHEET (</a:t>
            </a:r>
            <a:r>
              <a:rPr lang="tr-TR" dirty="0" err="1"/>
              <a:t>msds</a:t>
            </a:r>
            <a:r>
              <a:rPr lang="tr-TR" dirty="0"/>
              <a:t>)</a:t>
            </a:r>
          </a:p>
        </p:txBody>
      </p:sp>
      <p:sp>
        <p:nvSpPr>
          <p:cNvPr id="3" name="İçerik Yer Tutucusu 2"/>
          <p:cNvSpPr>
            <a:spLocks noGrp="1"/>
          </p:cNvSpPr>
          <p:nvPr>
            <p:ph idx="1"/>
          </p:nvPr>
        </p:nvSpPr>
        <p:spPr>
          <a:xfrm>
            <a:off x="401254" y="2022199"/>
            <a:ext cx="6536259" cy="3484079"/>
          </a:xfrm>
        </p:spPr>
        <p:txBody>
          <a:bodyPr>
            <a:normAutofit/>
          </a:bodyPr>
          <a:lstStyle/>
          <a:p>
            <a:r>
              <a:rPr lang="tr-TR" dirty="0"/>
              <a:t>&gt;66 </a:t>
            </a:r>
            <a:r>
              <a:rPr lang="tr-TR" dirty="0" err="1"/>
              <a:t>million</a:t>
            </a:r>
            <a:r>
              <a:rPr lang="tr-TR" dirty="0"/>
              <a:t> </a:t>
            </a:r>
            <a:r>
              <a:rPr lang="tr-TR" dirty="0" err="1"/>
              <a:t>chemicals</a:t>
            </a:r>
            <a:r>
              <a:rPr lang="tr-TR" dirty="0"/>
              <a:t> </a:t>
            </a:r>
            <a:r>
              <a:rPr lang="tr-TR" dirty="0" err="1"/>
              <a:t>indexed</a:t>
            </a:r>
            <a:r>
              <a:rPr lang="tr-TR" dirty="0"/>
              <a:t> (</a:t>
            </a:r>
            <a:r>
              <a:rPr lang="tr-TR" dirty="0" err="1"/>
              <a:t>December</a:t>
            </a:r>
            <a:r>
              <a:rPr lang="tr-TR" dirty="0"/>
              <a:t> 2016</a:t>
            </a:r>
            <a:r>
              <a:rPr lang="tr-TR" dirty="0" smtClean="0"/>
              <a:t>)</a:t>
            </a:r>
          </a:p>
          <a:p>
            <a:r>
              <a:rPr lang="tr-TR" dirty="0" err="1" smtClean="0"/>
              <a:t>Safety</a:t>
            </a:r>
            <a:r>
              <a:rPr lang="tr-TR" dirty="0" smtClean="0"/>
              <a:t> </a:t>
            </a:r>
            <a:r>
              <a:rPr lang="tr-TR" dirty="0" err="1"/>
              <a:t>information</a:t>
            </a:r>
            <a:r>
              <a:rPr lang="tr-TR" dirty="0"/>
              <a:t> is </a:t>
            </a:r>
            <a:r>
              <a:rPr lang="tr-TR" dirty="0" err="1"/>
              <a:t>available</a:t>
            </a:r>
            <a:r>
              <a:rPr lang="tr-TR" dirty="0"/>
              <a:t> </a:t>
            </a:r>
            <a:r>
              <a:rPr lang="tr-TR" dirty="0" err="1"/>
              <a:t>for</a:t>
            </a:r>
            <a:r>
              <a:rPr lang="tr-TR" dirty="0"/>
              <a:t> </a:t>
            </a:r>
            <a:r>
              <a:rPr lang="tr-TR" dirty="0" err="1"/>
              <a:t>only</a:t>
            </a:r>
            <a:r>
              <a:rPr lang="tr-TR" dirty="0"/>
              <a:t> </a:t>
            </a:r>
            <a:r>
              <a:rPr lang="tr-TR" dirty="0" err="1"/>
              <a:t>little</a:t>
            </a:r>
            <a:r>
              <a:rPr lang="tr-TR" dirty="0"/>
              <a:t> </a:t>
            </a:r>
            <a:r>
              <a:rPr lang="tr-TR" dirty="0" err="1"/>
              <a:t>amount</a:t>
            </a:r>
            <a:r>
              <a:rPr lang="tr-TR" dirty="0"/>
              <a:t> of </a:t>
            </a:r>
            <a:r>
              <a:rPr lang="tr-TR" dirty="0" err="1"/>
              <a:t>chemicals</a:t>
            </a:r>
            <a:r>
              <a:rPr lang="tr-TR" dirty="0"/>
              <a:t> (&lt;1</a:t>
            </a:r>
            <a:r>
              <a:rPr lang="tr-TR" dirty="0" smtClean="0"/>
              <a:t>%)</a:t>
            </a:r>
          </a:p>
          <a:p>
            <a:r>
              <a:rPr lang="en-US" dirty="0"/>
              <a:t>Not all chemicals are tested for toxic properties, and we have relatively little to no information about the hazards of the vast majority of these compounds. In some instances, the information that exists must be sought after by looking for specific information for a specific compound, and even then, it may be hard to find.</a:t>
            </a:r>
            <a:endParaRPr lang="tr-TR" dirty="0"/>
          </a:p>
        </p:txBody>
      </p:sp>
      <p:sp>
        <p:nvSpPr>
          <p:cNvPr id="5" name="Dikdörtgen 4"/>
          <p:cNvSpPr/>
          <p:nvPr/>
        </p:nvSpPr>
        <p:spPr>
          <a:xfrm>
            <a:off x="7970091" y="4621984"/>
            <a:ext cx="3458132" cy="954107"/>
          </a:xfrm>
          <a:prstGeom prst="rect">
            <a:avLst/>
          </a:prstGeom>
        </p:spPr>
        <p:txBody>
          <a:bodyPr wrap="square">
            <a:spAutoFit/>
          </a:bodyPr>
          <a:lstStyle/>
          <a:p>
            <a:r>
              <a:rPr lang="en-US" sz="1400" dirty="0"/>
              <a:t>Number of </a:t>
            </a:r>
            <a:r>
              <a:rPr lang="en-US" sz="1400" dirty="0" smtClean="0"/>
              <a:t>CAS</a:t>
            </a:r>
            <a:r>
              <a:rPr lang="tr-TR" sz="1400" dirty="0"/>
              <a:t> (</a:t>
            </a:r>
            <a:r>
              <a:rPr lang="tr-TR" sz="1400" dirty="0" err="1"/>
              <a:t>Chemical</a:t>
            </a:r>
            <a:r>
              <a:rPr lang="tr-TR" sz="1400" dirty="0"/>
              <a:t> </a:t>
            </a:r>
            <a:r>
              <a:rPr lang="tr-TR" sz="1400" dirty="0" err="1"/>
              <a:t>Abstracts</a:t>
            </a:r>
            <a:r>
              <a:rPr lang="tr-TR" sz="1400" dirty="0"/>
              <a:t> </a:t>
            </a:r>
            <a:r>
              <a:rPr lang="tr-TR" sz="1400" dirty="0" smtClean="0"/>
              <a:t>Service)</a:t>
            </a:r>
            <a:r>
              <a:rPr lang="en-US" sz="1400" dirty="0" smtClean="0"/>
              <a:t> </a:t>
            </a:r>
            <a:r>
              <a:rPr lang="en-US" sz="1400" dirty="0"/>
              <a:t>Registered Chemicals. For the current number of CAS chemicals access</a:t>
            </a:r>
            <a:endParaRPr lang="tr-TR" sz="1400" dirty="0"/>
          </a:p>
        </p:txBody>
      </p:sp>
      <p:pic>
        <p:nvPicPr>
          <p:cNvPr id="6" name="Resim 5"/>
          <p:cNvPicPr>
            <a:picLocks noChangeAspect="1"/>
          </p:cNvPicPr>
          <p:nvPr/>
        </p:nvPicPr>
        <p:blipFill>
          <a:blip r:embed="rId2"/>
          <a:stretch>
            <a:fillRect/>
          </a:stretch>
        </p:blipFill>
        <p:spPr>
          <a:xfrm>
            <a:off x="7236519" y="1810443"/>
            <a:ext cx="4329927" cy="2829079"/>
          </a:xfrm>
          <a:prstGeom prst="rect">
            <a:avLst/>
          </a:prstGeom>
        </p:spPr>
      </p:pic>
      <p:sp>
        <p:nvSpPr>
          <p:cNvPr id="4" name="Dikdörtgen 3"/>
          <p:cNvSpPr/>
          <p:nvPr/>
        </p:nvSpPr>
        <p:spPr>
          <a:xfrm>
            <a:off x="8080248" y="6457890"/>
            <a:ext cx="6096000" cy="400110"/>
          </a:xfrm>
          <a:prstGeom prst="rect">
            <a:avLst/>
          </a:prstGeom>
        </p:spPr>
        <p:txBody>
          <a:bodyPr>
            <a:spAutoFit/>
          </a:bodyPr>
          <a:lstStyle/>
          <a:p>
            <a:r>
              <a:rPr lang="tr-TR" sz="1000" dirty="0"/>
              <a:t>Robert H. </a:t>
            </a:r>
            <a:r>
              <a:rPr lang="tr-TR" sz="1000" dirty="0" err="1"/>
              <a:t>Hill</a:t>
            </a:r>
            <a:r>
              <a:rPr lang="tr-TR" sz="1000" dirty="0"/>
              <a:t>, </a:t>
            </a:r>
            <a:r>
              <a:rPr lang="tr-TR" sz="1000" dirty="0" err="1"/>
              <a:t>Jr</a:t>
            </a:r>
            <a:r>
              <a:rPr lang="tr-TR" sz="1000" dirty="0"/>
              <a:t>., David C. </a:t>
            </a:r>
            <a:r>
              <a:rPr lang="tr-TR" sz="1000" dirty="0" err="1"/>
              <a:t>Finster</a:t>
            </a:r>
            <a:r>
              <a:rPr lang="tr-TR" sz="1000" dirty="0"/>
              <a:t>, </a:t>
            </a:r>
            <a:r>
              <a:rPr lang="en-US" sz="1000" dirty="0"/>
              <a:t>Laboratory Safety</a:t>
            </a:r>
          </a:p>
          <a:p>
            <a:r>
              <a:rPr lang="tr-TR" sz="1000" dirty="0"/>
              <a:t>f</a:t>
            </a:r>
            <a:r>
              <a:rPr lang="en-US" sz="1000" dirty="0"/>
              <a:t>or </a:t>
            </a:r>
            <a:r>
              <a:rPr lang="en-US" sz="1000" dirty="0" err="1"/>
              <a:t>Chem</a:t>
            </a:r>
            <a:r>
              <a:rPr lang="tr-TR" sz="1000" dirty="0"/>
              <a:t>i</a:t>
            </a:r>
            <a:r>
              <a:rPr lang="en-US" sz="1000" dirty="0" err="1"/>
              <a:t>stry</a:t>
            </a:r>
            <a:r>
              <a:rPr lang="en-US" sz="1000" dirty="0"/>
              <a:t> Students</a:t>
            </a:r>
            <a:r>
              <a:rPr lang="tr-TR" sz="1000" dirty="0"/>
              <a:t>, 2010, </a:t>
            </a:r>
            <a:r>
              <a:rPr lang="tr-TR" sz="1000" dirty="0" err="1"/>
              <a:t>Wiley</a:t>
            </a:r>
            <a:endParaRPr lang="tr-TR" sz="1000" dirty="0"/>
          </a:p>
        </p:txBody>
      </p:sp>
    </p:spTree>
    <p:extLst>
      <p:ext uri="{BB962C8B-B14F-4D97-AF65-F5344CB8AC3E}">
        <p14:creationId xmlns:p14="http://schemas.microsoft.com/office/powerpoint/2010/main" val="40942793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9848" y="201099"/>
            <a:ext cx="10058400" cy="1609344"/>
          </a:xfrm>
        </p:spPr>
        <p:txBody>
          <a:bodyPr/>
          <a:lstStyle/>
          <a:p>
            <a:r>
              <a:rPr lang="tr-TR" dirty="0"/>
              <a:t>MATERIAL SAFETY DATA SHEET (</a:t>
            </a:r>
            <a:r>
              <a:rPr lang="tr-TR" dirty="0" err="1"/>
              <a:t>msds</a:t>
            </a:r>
            <a:r>
              <a:rPr lang="tr-TR" dirty="0"/>
              <a:t>)</a:t>
            </a:r>
          </a:p>
        </p:txBody>
      </p:sp>
      <p:sp>
        <p:nvSpPr>
          <p:cNvPr id="3" name="İçerik Yer Tutucusu 2"/>
          <p:cNvSpPr>
            <a:spLocks noGrp="1"/>
          </p:cNvSpPr>
          <p:nvPr>
            <p:ph idx="1"/>
          </p:nvPr>
        </p:nvSpPr>
        <p:spPr>
          <a:xfrm>
            <a:off x="739180" y="1674328"/>
            <a:ext cx="10707116" cy="3742498"/>
          </a:xfrm>
        </p:spPr>
        <p:txBody>
          <a:bodyPr>
            <a:normAutofit/>
          </a:bodyPr>
          <a:lstStyle/>
          <a:p>
            <a:pPr marL="0" indent="0">
              <a:buNone/>
            </a:pPr>
            <a:r>
              <a:rPr lang="en-US" b="1" dirty="0" smtClean="0"/>
              <a:t>WHY </a:t>
            </a:r>
            <a:r>
              <a:rPr lang="en-US" b="1" dirty="0"/>
              <a:t>NOT TEST THE HEALTH EFFECTS OF ALL CHEMICALS?</a:t>
            </a:r>
            <a:endParaRPr lang="tr-TR" b="1" dirty="0" smtClean="0"/>
          </a:p>
          <a:p>
            <a:pPr>
              <a:lnSpc>
                <a:spcPct val="100000"/>
              </a:lnSpc>
            </a:pPr>
            <a:r>
              <a:rPr lang="en-US" dirty="0" smtClean="0"/>
              <a:t>Money</a:t>
            </a:r>
            <a:r>
              <a:rPr lang="en-US" dirty="0"/>
              <a:t>, money, money! It requires lots of money to pay for proper testing! To determine something about the health effects of a chemical requires that it be tested, usually in animals, and rats are the most popular model used for this. A typical toxicity study might cost $50,000 to $100,000 or even more. Unless there is real commercial value in a chemical, it is not likely to be tested for toxicity. Furthermore, this kind of testing is only for immediate effects. Longer term health effects from repeated smaller doses of a chemical are often only recognized by careful observation of people exposed to a chemical for a long period of </a:t>
            </a:r>
            <a:r>
              <a:rPr lang="en-US" dirty="0" smtClean="0"/>
              <a:t>time</a:t>
            </a:r>
            <a:r>
              <a:rPr lang="tr-TR" dirty="0" smtClean="0"/>
              <a:t>. </a:t>
            </a:r>
            <a:r>
              <a:rPr lang="en-US" dirty="0"/>
              <a:t>While there are animal toxicity tests for long-term health effects, they are not always predictive of health effects in humans—and they are enormously expensive. </a:t>
            </a:r>
            <a:endParaRPr lang="tr-TR" dirty="0" smtClean="0"/>
          </a:p>
        </p:txBody>
      </p:sp>
      <p:sp>
        <p:nvSpPr>
          <p:cNvPr id="4" name="Dikdörtgen 3"/>
          <p:cNvSpPr/>
          <p:nvPr/>
        </p:nvSpPr>
        <p:spPr>
          <a:xfrm>
            <a:off x="8080248" y="6457890"/>
            <a:ext cx="6096000" cy="400110"/>
          </a:xfrm>
          <a:prstGeom prst="rect">
            <a:avLst/>
          </a:prstGeom>
        </p:spPr>
        <p:txBody>
          <a:bodyPr>
            <a:spAutoFit/>
          </a:bodyPr>
          <a:lstStyle/>
          <a:p>
            <a:r>
              <a:rPr lang="tr-TR" sz="1000" dirty="0"/>
              <a:t>Robert H. </a:t>
            </a:r>
            <a:r>
              <a:rPr lang="tr-TR" sz="1000" dirty="0" err="1"/>
              <a:t>Hill</a:t>
            </a:r>
            <a:r>
              <a:rPr lang="tr-TR" sz="1000" dirty="0"/>
              <a:t>, </a:t>
            </a:r>
            <a:r>
              <a:rPr lang="tr-TR" sz="1000" dirty="0" err="1"/>
              <a:t>Jr</a:t>
            </a:r>
            <a:r>
              <a:rPr lang="tr-TR" sz="1000" dirty="0"/>
              <a:t>., David C. </a:t>
            </a:r>
            <a:r>
              <a:rPr lang="tr-TR" sz="1000" dirty="0" err="1"/>
              <a:t>Finster</a:t>
            </a:r>
            <a:r>
              <a:rPr lang="tr-TR" sz="1000" dirty="0"/>
              <a:t>, </a:t>
            </a:r>
            <a:r>
              <a:rPr lang="en-US" sz="1000" dirty="0"/>
              <a:t>Laboratory Safety</a:t>
            </a:r>
          </a:p>
          <a:p>
            <a:r>
              <a:rPr lang="tr-TR" sz="1000" dirty="0"/>
              <a:t>f</a:t>
            </a:r>
            <a:r>
              <a:rPr lang="en-US" sz="1000" dirty="0"/>
              <a:t>or </a:t>
            </a:r>
            <a:r>
              <a:rPr lang="en-US" sz="1000" dirty="0" err="1"/>
              <a:t>Chem</a:t>
            </a:r>
            <a:r>
              <a:rPr lang="tr-TR" sz="1000" dirty="0"/>
              <a:t>i</a:t>
            </a:r>
            <a:r>
              <a:rPr lang="en-US" sz="1000" dirty="0" err="1"/>
              <a:t>stry</a:t>
            </a:r>
            <a:r>
              <a:rPr lang="en-US" sz="1000" dirty="0"/>
              <a:t> Students</a:t>
            </a:r>
            <a:r>
              <a:rPr lang="tr-TR" sz="1000" dirty="0"/>
              <a:t>, 2010, </a:t>
            </a:r>
            <a:r>
              <a:rPr lang="tr-TR" sz="1000" dirty="0" err="1"/>
              <a:t>Wiley</a:t>
            </a:r>
            <a:endParaRPr lang="tr-TR" sz="1000" dirty="0"/>
          </a:p>
        </p:txBody>
      </p:sp>
    </p:spTree>
    <p:extLst>
      <p:ext uri="{BB962C8B-B14F-4D97-AF65-F5344CB8AC3E}">
        <p14:creationId xmlns:p14="http://schemas.microsoft.com/office/powerpoint/2010/main" val="33221339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9848" y="0"/>
            <a:ext cx="10058400" cy="1136469"/>
          </a:xfrm>
        </p:spPr>
        <p:txBody>
          <a:bodyPr/>
          <a:lstStyle/>
          <a:p>
            <a:r>
              <a:rPr lang="tr-TR" dirty="0"/>
              <a:t>MATERIAL SAFETY DATA SHEET (</a:t>
            </a:r>
            <a:r>
              <a:rPr lang="tr-TR" dirty="0" err="1"/>
              <a:t>msds</a:t>
            </a:r>
            <a:r>
              <a:rPr lang="tr-TR" dirty="0"/>
              <a:t>)</a:t>
            </a:r>
          </a:p>
        </p:txBody>
      </p:sp>
      <p:sp>
        <p:nvSpPr>
          <p:cNvPr id="3" name="İçerik Yer Tutucusu 2"/>
          <p:cNvSpPr>
            <a:spLocks noGrp="1"/>
          </p:cNvSpPr>
          <p:nvPr>
            <p:ph idx="1"/>
          </p:nvPr>
        </p:nvSpPr>
        <p:spPr>
          <a:xfrm>
            <a:off x="474241" y="1066895"/>
            <a:ext cx="10475105" cy="5721531"/>
          </a:xfrm>
        </p:spPr>
        <p:txBody>
          <a:bodyPr>
            <a:normAutofit fontScale="92500" lnSpcReduction="20000"/>
          </a:bodyPr>
          <a:lstStyle/>
          <a:p>
            <a:pPr marL="0" indent="0">
              <a:buNone/>
            </a:pPr>
            <a:r>
              <a:rPr lang="tr-TR" b="1" dirty="0" smtClean="0"/>
              <a:t>1</a:t>
            </a:r>
            <a:r>
              <a:rPr lang="tr-TR" b="1" dirty="0"/>
              <a:t>. </a:t>
            </a:r>
            <a:r>
              <a:rPr lang="tr-TR" dirty="0" err="1"/>
              <a:t>Identification</a:t>
            </a:r>
            <a:endParaRPr lang="tr-TR" dirty="0"/>
          </a:p>
          <a:p>
            <a:pPr marL="0" indent="0">
              <a:buNone/>
            </a:pPr>
            <a:r>
              <a:rPr lang="tr-TR" b="1" dirty="0"/>
              <a:t>2. </a:t>
            </a:r>
            <a:r>
              <a:rPr lang="tr-TR" dirty="0" err="1"/>
              <a:t>Hazard</a:t>
            </a:r>
            <a:r>
              <a:rPr lang="tr-TR" dirty="0"/>
              <a:t>(s) </a:t>
            </a:r>
            <a:r>
              <a:rPr lang="tr-TR" dirty="0" err="1"/>
              <a:t>Identification</a:t>
            </a:r>
            <a:endParaRPr lang="tr-TR" dirty="0"/>
          </a:p>
          <a:p>
            <a:pPr marL="0" indent="0">
              <a:buNone/>
            </a:pPr>
            <a:r>
              <a:rPr lang="tr-TR" b="1" dirty="0"/>
              <a:t>3. </a:t>
            </a:r>
            <a:r>
              <a:rPr lang="tr-TR" dirty="0" err="1"/>
              <a:t>Composition</a:t>
            </a:r>
            <a:r>
              <a:rPr lang="tr-TR" dirty="0"/>
              <a:t>/Information on </a:t>
            </a:r>
            <a:r>
              <a:rPr lang="tr-TR" dirty="0" err="1"/>
              <a:t>Ingredients</a:t>
            </a:r>
            <a:endParaRPr lang="tr-TR" dirty="0"/>
          </a:p>
          <a:p>
            <a:pPr marL="0" indent="0">
              <a:buNone/>
            </a:pPr>
            <a:r>
              <a:rPr lang="tr-TR" b="1" dirty="0"/>
              <a:t>4. </a:t>
            </a:r>
            <a:r>
              <a:rPr lang="tr-TR" dirty="0"/>
              <a:t>First </a:t>
            </a:r>
            <a:r>
              <a:rPr lang="tr-TR" dirty="0" err="1"/>
              <a:t>Aid</a:t>
            </a:r>
            <a:r>
              <a:rPr lang="tr-TR" dirty="0"/>
              <a:t> </a:t>
            </a:r>
            <a:r>
              <a:rPr lang="tr-TR" dirty="0" err="1"/>
              <a:t>Measures</a:t>
            </a:r>
            <a:endParaRPr lang="tr-TR" dirty="0"/>
          </a:p>
          <a:p>
            <a:pPr marL="0" indent="0">
              <a:buNone/>
            </a:pPr>
            <a:r>
              <a:rPr lang="tr-TR" b="1" dirty="0"/>
              <a:t>5. </a:t>
            </a:r>
            <a:r>
              <a:rPr lang="tr-TR" dirty="0" err="1"/>
              <a:t>Firefighting</a:t>
            </a:r>
            <a:r>
              <a:rPr lang="tr-TR" dirty="0"/>
              <a:t> </a:t>
            </a:r>
            <a:r>
              <a:rPr lang="tr-TR" dirty="0" err="1"/>
              <a:t>Measures</a:t>
            </a:r>
            <a:endParaRPr lang="tr-TR" dirty="0"/>
          </a:p>
          <a:p>
            <a:pPr marL="0" indent="0">
              <a:buNone/>
            </a:pPr>
            <a:r>
              <a:rPr lang="tr-TR" b="1" dirty="0"/>
              <a:t>6. </a:t>
            </a:r>
            <a:r>
              <a:rPr lang="tr-TR" dirty="0" err="1"/>
              <a:t>Accidental</a:t>
            </a:r>
            <a:r>
              <a:rPr lang="tr-TR" dirty="0"/>
              <a:t> </a:t>
            </a:r>
            <a:r>
              <a:rPr lang="tr-TR" dirty="0" err="1"/>
              <a:t>Release</a:t>
            </a:r>
            <a:r>
              <a:rPr lang="tr-TR" dirty="0"/>
              <a:t> </a:t>
            </a:r>
            <a:r>
              <a:rPr lang="tr-TR" dirty="0" err="1"/>
              <a:t>Measures</a:t>
            </a:r>
            <a:endParaRPr lang="tr-TR" dirty="0"/>
          </a:p>
          <a:p>
            <a:pPr marL="0" indent="0">
              <a:buNone/>
            </a:pPr>
            <a:r>
              <a:rPr lang="tr-TR" b="1" dirty="0"/>
              <a:t>7. </a:t>
            </a:r>
            <a:r>
              <a:rPr lang="tr-TR" dirty="0"/>
              <a:t>Handling </a:t>
            </a:r>
            <a:r>
              <a:rPr lang="tr-TR" dirty="0" err="1"/>
              <a:t>and</a:t>
            </a:r>
            <a:r>
              <a:rPr lang="tr-TR" dirty="0"/>
              <a:t> Storage</a:t>
            </a:r>
          </a:p>
          <a:p>
            <a:pPr marL="0" indent="0">
              <a:buNone/>
            </a:pPr>
            <a:r>
              <a:rPr lang="tr-TR" b="1" dirty="0"/>
              <a:t>8. </a:t>
            </a:r>
            <a:r>
              <a:rPr lang="tr-TR" dirty="0" err="1"/>
              <a:t>Exposure</a:t>
            </a:r>
            <a:r>
              <a:rPr lang="tr-TR" dirty="0"/>
              <a:t> </a:t>
            </a:r>
            <a:r>
              <a:rPr lang="tr-TR" dirty="0" err="1"/>
              <a:t>Controls</a:t>
            </a:r>
            <a:r>
              <a:rPr lang="tr-TR" dirty="0"/>
              <a:t>/</a:t>
            </a:r>
            <a:r>
              <a:rPr lang="tr-TR" dirty="0" err="1"/>
              <a:t>Personal</a:t>
            </a:r>
            <a:r>
              <a:rPr lang="tr-TR" dirty="0"/>
              <a:t> </a:t>
            </a:r>
            <a:r>
              <a:rPr lang="tr-TR" dirty="0" err="1"/>
              <a:t>Protection</a:t>
            </a:r>
            <a:endParaRPr lang="tr-TR" dirty="0"/>
          </a:p>
          <a:p>
            <a:pPr marL="0" indent="0">
              <a:buNone/>
            </a:pPr>
            <a:r>
              <a:rPr lang="en-US" b="1" dirty="0"/>
              <a:t>9. </a:t>
            </a:r>
            <a:r>
              <a:rPr lang="en-US" dirty="0"/>
              <a:t>Physical and Chemical Properties</a:t>
            </a:r>
          </a:p>
          <a:p>
            <a:pPr marL="0" indent="0">
              <a:buNone/>
            </a:pPr>
            <a:r>
              <a:rPr lang="tr-TR" b="1" dirty="0"/>
              <a:t>10. </a:t>
            </a:r>
            <a:r>
              <a:rPr lang="tr-TR" dirty="0" err="1"/>
              <a:t>Stability</a:t>
            </a:r>
            <a:r>
              <a:rPr lang="tr-TR" dirty="0"/>
              <a:t> </a:t>
            </a:r>
            <a:r>
              <a:rPr lang="tr-TR" dirty="0" err="1"/>
              <a:t>and</a:t>
            </a:r>
            <a:r>
              <a:rPr lang="tr-TR" dirty="0"/>
              <a:t> </a:t>
            </a:r>
            <a:r>
              <a:rPr lang="tr-TR" dirty="0" err="1"/>
              <a:t>Reactivity</a:t>
            </a:r>
            <a:endParaRPr lang="tr-TR" dirty="0"/>
          </a:p>
          <a:p>
            <a:pPr marL="0" indent="0">
              <a:buNone/>
            </a:pPr>
            <a:r>
              <a:rPr lang="tr-TR" b="1" dirty="0"/>
              <a:t>11. </a:t>
            </a:r>
            <a:r>
              <a:rPr lang="tr-TR" dirty="0" err="1"/>
              <a:t>Toxicological</a:t>
            </a:r>
            <a:r>
              <a:rPr lang="tr-TR" dirty="0"/>
              <a:t> Information</a:t>
            </a:r>
          </a:p>
          <a:p>
            <a:pPr marL="0" indent="0">
              <a:buNone/>
            </a:pPr>
            <a:r>
              <a:rPr lang="tr-TR" b="1" dirty="0"/>
              <a:t>12. </a:t>
            </a:r>
            <a:r>
              <a:rPr lang="tr-TR" dirty="0" err="1"/>
              <a:t>Ecological</a:t>
            </a:r>
            <a:r>
              <a:rPr lang="tr-TR" dirty="0"/>
              <a:t> Information</a:t>
            </a:r>
          </a:p>
          <a:p>
            <a:pPr marL="0" indent="0">
              <a:buNone/>
            </a:pPr>
            <a:r>
              <a:rPr lang="tr-TR" b="1" dirty="0"/>
              <a:t>13. </a:t>
            </a:r>
            <a:r>
              <a:rPr lang="tr-TR" dirty="0" err="1"/>
              <a:t>Disposal</a:t>
            </a:r>
            <a:r>
              <a:rPr lang="tr-TR" dirty="0"/>
              <a:t> </a:t>
            </a:r>
            <a:r>
              <a:rPr lang="tr-TR" dirty="0" err="1"/>
              <a:t>Considerations</a:t>
            </a:r>
            <a:endParaRPr lang="tr-TR" dirty="0"/>
          </a:p>
          <a:p>
            <a:pPr marL="0" indent="0">
              <a:buNone/>
            </a:pPr>
            <a:r>
              <a:rPr lang="tr-TR" b="1" dirty="0"/>
              <a:t>14. </a:t>
            </a:r>
            <a:r>
              <a:rPr lang="tr-TR" dirty="0"/>
              <a:t>Transport Information</a:t>
            </a:r>
          </a:p>
          <a:p>
            <a:pPr marL="0" indent="0">
              <a:buNone/>
            </a:pPr>
            <a:r>
              <a:rPr lang="tr-TR" b="1" dirty="0"/>
              <a:t>15. </a:t>
            </a:r>
            <a:r>
              <a:rPr lang="tr-TR" dirty="0" err="1"/>
              <a:t>Regulatory</a:t>
            </a:r>
            <a:r>
              <a:rPr lang="tr-TR" dirty="0"/>
              <a:t> Information</a:t>
            </a:r>
          </a:p>
          <a:p>
            <a:pPr marL="0" indent="0">
              <a:buNone/>
            </a:pPr>
            <a:r>
              <a:rPr lang="tr-TR" b="1" dirty="0"/>
              <a:t>16. </a:t>
            </a:r>
            <a:r>
              <a:rPr lang="tr-TR" dirty="0" err="1"/>
              <a:t>Other</a:t>
            </a:r>
            <a:r>
              <a:rPr lang="tr-TR" dirty="0"/>
              <a:t> Information</a:t>
            </a:r>
          </a:p>
        </p:txBody>
      </p:sp>
      <p:sp>
        <p:nvSpPr>
          <p:cNvPr id="4" name="Metin kutusu 3"/>
          <p:cNvSpPr txBox="1"/>
          <p:nvPr/>
        </p:nvSpPr>
        <p:spPr>
          <a:xfrm>
            <a:off x="8925624" y="1289707"/>
            <a:ext cx="3021210" cy="493981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tr-TR" dirty="0"/>
              <a:t>MSDS </a:t>
            </a:r>
            <a:r>
              <a:rPr lang="tr-TR" dirty="0" err="1"/>
              <a:t>provides</a:t>
            </a:r>
            <a:r>
              <a:rPr lang="tr-TR" dirty="0"/>
              <a:t> </a:t>
            </a:r>
            <a:r>
              <a:rPr lang="tr-TR" dirty="0" err="1"/>
              <a:t>information</a:t>
            </a:r>
            <a:r>
              <a:rPr lang="tr-TR" dirty="0"/>
              <a:t> </a:t>
            </a:r>
            <a:r>
              <a:rPr lang="tr-TR" dirty="0" err="1"/>
              <a:t>about</a:t>
            </a:r>
            <a:r>
              <a:rPr lang="tr-TR" dirty="0"/>
              <a:t> </a:t>
            </a:r>
            <a:r>
              <a:rPr lang="tr-TR" dirty="0" err="1"/>
              <a:t>hazard</a:t>
            </a:r>
            <a:r>
              <a:rPr lang="tr-TR" dirty="0"/>
              <a:t> of </a:t>
            </a:r>
            <a:r>
              <a:rPr lang="tr-TR" dirty="0" err="1"/>
              <a:t>the</a:t>
            </a:r>
            <a:r>
              <a:rPr lang="tr-TR" dirty="0"/>
              <a:t> </a:t>
            </a:r>
            <a:r>
              <a:rPr lang="tr-TR" dirty="0" err="1"/>
              <a:t>chemicals</a:t>
            </a:r>
            <a:endParaRPr lang="tr-TR" dirty="0"/>
          </a:p>
          <a:p>
            <a:pPr marL="285750" indent="-285750">
              <a:lnSpc>
                <a:spcPct val="150000"/>
              </a:lnSpc>
              <a:buFont typeface="Arial" panose="020B0604020202020204" pitchFamily="34" charset="0"/>
              <a:buChar char="•"/>
            </a:pPr>
            <a:endParaRPr lang="tr-TR" dirty="0"/>
          </a:p>
          <a:p>
            <a:pPr marL="285750" indent="-285750">
              <a:lnSpc>
                <a:spcPct val="150000"/>
              </a:lnSpc>
              <a:buFont typeface="Arial" panose="020B0604020202020204" pitchFamily="34" charset="0"/>
              <a:buChar char="•"/>
            </a:pPr>
            <a:r>
              <a:rPr lang="tr-TR" dirty="0" err="1"/>
              <a:t>Primary</a:t>
            </a:r>
            <a:r>
              <a:rPr lang="tr-TR" dirty="0"/>
              <a:t> </a:t>
            </a:r>
            <a:r>
              <a:rPr lang="tr-TR" dirty="0" err="1"/>
              <a:t>source</a:t>
            </a:r>
            <a:r>
              <a:rPr lang="tr-TR" dirty="0"/>
              <a:t> of </a:t>
            </a:r>
            <a:r>
              <a:rPr lang="tr-TR" dirty="0" err="1"/>
              <a:t>information</a:t>
            </a:r>
            <a:r>
              <a:rPr lang="tr-TR" dirty="0"/>
              <a:t> </a:t>
            </a:r>
            <a:r>
              <a:rPr lang="tr-TR" dirty="0" err="1"/>
              <a:t>for</a:t>
            </a:r>
            <a:r>
              <a:rPr lang="tr-TR" dirty="0"/>
              <a:t> </a:t>
            </a:r>
            <a:r>
              <a:rPr lang="tr-TR" dirty="0" err="1"/>
              <a:t>emergency</a:t>
            </a:r>
            <a:r>
              <a:rPr lang="tr-TR" dirty="0"/>
              <a:t> </a:t>
            </a:r>
            <a:r>
              <a:rPr lang="tr-TR" dirty="0" err="1"/>
              <a:t>responders</a:t>
            </a:r>
            <a:r>
              <a:rPr lang="tr-TR" dirty="0"/>
              <a:t> </a:t>
            </a:r>
            <a:r>
              <a:rPr lang="tr-TR" dirty="0" err="1"/>
              <a:t>such</a:t>
            </a:r>
            <a:r>
              <a:rPr lang="tr-TR" dirty="0"/>
              <a:t> as </a:t>
            </a:r>
            <a:r>
              <a:rPr lang="tr-TR" dirty="0" err="1"/>
              <a:t>firefighters</a:t>
            </a:r>
            <a:r>
              <a:rPr lang="tr-TR" dirty="0"/>
              <a:t> </a:t>
            </a:r>
            <a:r>
              <a:rPr lang="tr-TR" dirty="0" err="1"/>
              <a:t>or</a:t>
            </a:r>
            <a:r>
              <a:rPr lang="tr-TR" dirty="0"/>
              <a:t> </a:t>
            </a:r>
            <a:r>
              <a:rPr lang="tr-TR" dirty="0" err="1"/>
              <a:t>doctors</a:t>
            </a:r>
            <a:endParaRPr lang="tr-TR" dirty="0"/>
          </a:p>
          <a:p>
            <a:pPr marL="285750" indent="-285750">
              <a:lnSpc>
                <a:spcPct val="150000"/>
              </a:lnSpc>
              <a:buFont typeface="Arial" panose="020B0604020202020204" pitchFamily="34" charset="0"/>
              <a:buChar char="•"/>
            </a:pPr>
            <a:endParaRPr lang="tr-TR" dirty="0"/>
          </a:p>
          <a:p>
            <a:pPr marL="285750" indent="-285750">
              <a:lnSpc>
                <a:spcPct val="150000"/>
              </a:lnSpc>
              <a:buFont typeface="Arial" panose="020B0604020202020204" pitchFamily="34" charset="0"/>
              <a:buChar char="•"/>
            </a:pPr>
            <a:r>
              <a:rPr lang="tr-TR" dirty="0"/>
              <a:t>Hard </a:t>
            </a:r>
            <a:r>
              <a:rPr lang="tr-TR" dirty="0" err="1"/>
              <a:t>copy</a:t>
            </a:r>
            <a:r>
              <a:rPr lang="tr-TR" dirty="0"/>
              <a:t> </a:t>
            </a:r>
            <a:r>
              <a:rPr lang="tr-TR" dirty="0" err="1"/>
              <a:t>or</a:t>
            </a:r>
            <a:r>
              <a:rPr lang="tr-TR" dirty="0"/>
              <a:t> </a:t>
            </a:r>
            <a:r>
              <a:rPr lang="tr-TR" dirty="0" err="1"/>
              <a:t>soft</a:t>
            </a:r>
            <a:r>
              <a:rPr lang="tr-TR" dirty="0"/>
              <a:t> </a:t>
            </a:r>
            <a:r>
              <a:rPr lang="tr-TR" dirty="0" err="1"/>
              <a:t>copy</a:t>
            </a:r>
            <a:endParaRPr lang="tr-TR" dirty="0"/>
          </a:p>
          <a:p>
            <a:pPr marL="285750" indent="-285750">
              <a:buFont typeface="Arial" panose="020B0604020202020204" pitchFamily="34" charset="0"/>
              <a:buChar char="•"/>
            </a:pPr>
            <a:endParaRPr lang="tr-TR" dirty="0"/>
          </a:p>
        </p:txBody>
      </p:sp>
      <p:pic>
        <p:nvPicPr>
          <p:cNvPr id="5" name="Picture 6" descr="material safety data sheet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0530" y="1175936"/>
            <a:ext cx="3654425" cy="5167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5872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9848" y="288690"/>
            <a:ext cx="10058400" cy="1109036"/>
          </a:xfrm>
        </p:spPr>
        <p:txBody>
          <a:bodyPr/>
          <a:lstStyle/>
          <a:p>
            <a:r>
              <a:rPr lang="tr-TR" dirty="0"/>
              <a:t>MATERIAL SAFETY DATA SHEET (</a:t>
            </a:r>
            <a:r>
              <a:rPr lang="tr-TR" dirty="0" err="1"/>
              <a:t>msds</a:t>
            </a:r>
            <a:r>
              <a:rPr lang="tr-TR" dirty="0"/>
              <a:t>)</a:t>
            </a:r>
          </a:p>
        </p:txBody>
      </p:sp>
      <p:sp>
        <p:nvSpPr>
          <p:cNvPr id="3" name="İçerik Yer Tutucusu 2"/>
          <p:cNvSpPr>
            <a:spLocks noGrp="1"/>
          </p:cNvSpPr>
          <p:nvPr>
            <p:ph idx="1"/>
          </p:nvPr>
        </p:nvSpPr>
        <p:spPr>
          <a:xfrm>
            <a:off x="1069848" y="1397725"/>
            <a:ext cx="10058400" cy="5172891"/>
          </a:xfrm>
        </p:spPr>
        <p:txBody>
          <a:bodyPr>
            <a:normAutofit/>
          </a:bodyPr>
          <a:lstStyle/>
          <a:p>
            <a:r>
              <a:rPr lang="tr-TR" dirty="0" err="1"/>
              <a:t>There</a:t>
            </a:r>
            <a:r>
              <a:rPr lang="tr-TR" dirty="0"/>
              <a:t> </a:t>
            </a:r>
            <a:r>
              <a:rPr lang="tr-TR" dirty="0" err="1" smtClean="0"/>
              <a:t>might</a:t>
            </a:r>
            <a:r>
              <a:rPr lang="tr-TR" dirty="0" smtClean="0"/>
              <a:t> be </a:t>
            </a:r>
            <a:r>
              <a:rPr lang="tr-TR" dirty="0" err="1"/>
              <a:t>some</a:t>
            </a:r>
            <a:r>
              <a:rPr lang="tr-TR" dirty="0"/>
              <a:t> </a:t>
            </a:r>
            <a:r>
              <a:rPr lang="tr-TR" dirty="0" err="1"/>
              <a:t>little</a:t>
            </a:r>
            <a:r>
              <a:rPr lang="tr-TR" dirty="0"/>
              <a:t> </a:t>
            </a:r>
            <a:r>
              <a:rPr lang="tr-TR" dirty="0" err="1"/>
              <a:t>differences</a:t>
            </a:r>
            <a:r>
              <a:rPr lang="tr-TR" dirty="0"/>
              <a:t> </a:t>
            </a:r>
            <a:r>
              <a:rPr lang="tr-TR" dirty="0" err="1"/>
              <a:t>between</a:t>
            </a:r>
            <a:r>
              <a:rPr lang="tr-TR" dirty="0"/>
              <a:t> </a:t>
            </a:r>
            <a:r>
              <a:rPr lang="tr-TR" dirty="0" err="1"/>
              <a:t>MSDSs</a:t>
            </a:r>
            <a:r>
              <a:rPr lang="tr-TR" dirty="0"/>
              <a:t> in </a:t>
            </a:r>
            <a:r>
              <a:rPr lang="tr-TR" dirty="0" err="1"/>
              <a:t>details</a:t>
            </a:r>
            <a:r>
              <a:rPr lang="tr-TR" dirty="0"/>
              <a:t> </a:t>
            </a:r>
            <a:r>
              <a:rPr lang="tr-TR" dirty="0" err="1" smtClean="0"/>
              <a:t>provided</a:t>
            </a:r>
            <a:r>
              <a:rPr lang="tr-TR" dirty="0" smtClean="0"/>
              <a:t>.</a:t>
            </a:r>
            <a:endParaRPr lang="tr-TR" dirty="0"/>
          </a:p>
          <a:p>
            <a:r>
              <a:rPr lang="en-US" dirty="0"/>
              <a:t>Some MSDSs will make the hazards very clear; for example, for </a:t>
            </a:r>
            <a:r>
              <a:rPr lang="en-US" i="1" dirty="0"/>
              <a:t>acetone</a:t>
            </a:r>
            <a:r>
              <a:rPr lang="en-US" dirty="0"/>
              <a:t> the MSDS might indicate “Danger! Extremely Flammable.” Other MSDSs might describe acetone’s hazards somewhat differently, such as “Flammable liquid and vapor. Vapor may cause flash fire.” It may have the ever-popular phrase “Harmful if swallowed or inhaled</a:t>
            </a:r>
            <a:r>
              <a:rPr lang="en-US" dirty="0" smtClean="0"/>
              <a:t>.”</a:t>
            </a:r>
            <a:endParaRPr lang="tr-TR" dirty="0" smtClean="0"/>
          </a:p>
          <a:p>
            <a:r>
              <a:rPr lang="en-US" dirty="0"/>
              <a:t>In other cases, the hazard may not be as clearly explained. For instance, you may find under potential health effects, a section entitled “</a:t>
            </a:r>
            <a:r>
              <a:rPr lang="en-US" dirty="0" smtClean="0"/>
              <a:t>Inhalation” </a:t>
            </a:r>
            <a:r>
              <a:rPr lang="en-US" dirty="0"/>
              <a:t>which explains that the inhalation of vapors irritates the respiratory tract or that exposure can cause respiratory tract and throat irritation. It is easy to deduce that this chemical is an irritant. But it may go further and say that overexposure or high concentrations may cause central nervous system depression, unconsciousness, respiratory failure, and death. These are toxic effects. </a:t>
            </a:r>
            <a:endParaRPr lang="tr-TR" dirty="0"/>
          </a:p>
          <a:p>
            <a:pPr marL="0" indent="0">
              <a:buNone/>
            </a:pPr>
            <a:r>
              <a:rPr lang="tr-TR" dirty="0"/>
              <a:t>		</a:t>
            </a:r>
          </a:p>
        </p:txBody>
      </p:sp>
    </p:spTree>
    <p:extLst>
      <p:ext uri="{BB962C8B-B14F-4D97-AF65-F5344CB8AC3E}">
        <p14:creationId xmlns:p14="http://schemas.microsoft.com/office/powerpoint/2010/main" val="24524594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9848" y="288690"/>
            <a:ext cx="10058400" cy="1109036"/>
          </a:xfrm>
        </p:spPr>
        <p:txBody>
          <a:bodyPr/>
          <a:lstStyle/>
          <a:p>
            <a:r>
              <a:rPr lang="tr-TR" dirty="0"/>
              <a:t>MATERIAL SAFETY DATA SHEET (</a:t>
            </a:r>
            <a:r>
              <a:rPr lang="tr-TR" dirty="0" err="1"/>
              <a:t>msds</a:t>
            </a:r>
            <a:r>
              <a:rPr lang="tr-TR" dirty="0"/>
              <a:t>)</a:t>
            </a:r>
          </a:p>
        </p:txBody>
      </p:sp>
      <p:sp>
        <p:nvSpPr>
          <p:cNvPr id="3" name="İçerik Yer Tutucusu 2"/>
          <p:cNvSpPr>
            <a:spLocks noGrp="1"/>
          </p:cNvSpPr>
          <p:nvPr>
            <p:ph idx="1"/>
          </p:nvPr>
        </p:nvSpPr>
        <p:spPr>
          <a:xfrm>
            <a:off x="1069848" y="1397725"/>
            <a:ext cx="10058400" cy="5172891"/>
          </a:xfrm>
        </p:spPr>
        <p:txBody>
          <a:bodyPr>
            <a:normAutofit lnSpcReduction="10000"/>
          </a:bodyPr>
          <a:lstStyle/>
          <a:p>
            <a:pPr marL="0" indent="0">
              <a:buNone/>
            </a:pPr>
            <a:r>
              <a:rPr lang="tr-TR" b="1" dirty="0" smtClean="0"/>
              <a:t>Learning </a:t>
            </a:r>
            <a:r>
              <a:rPr lang="tr-TR" b="1" dirty="0" err="1"/>
              <a:t>From</a:t>
            </a:r>
            <a:r>
              <a:rPr lang="tr-TR" b="1" dirty="0"/>
              <a:t> MSDS</a:t>
            </a:r>
          </a:p>
          <a:p>
            <a:r>
              <a:rPr lang="en-US" dirty="0"/>
              <a:t>After learning about the hazards of the chemical you will want to learn about specific procedures for safe handling. For example, it may state: “Keep away from heat, sparks, flames, or other sources of ignition.” MSDSs often contain special information for firefighters. For example, it may indicate that water is not effective in putting out fires involving this chemical. You will find a section that describes personal protective equipment (PPE) and exposure controls—eye protection, skin protection, and respiratory protection. </a:t>
            </a:r>
            <a:endParaRPr lang="tr-TR" dirty="0" smtClean="0"/>
          </a:p>
          <a:p>
            <a:r>
              <a:rPr lang="en-US" dirty="0" smtClean="0"/>
              <a:t>A </a:t>
            </a:r>
            <a:r>
              <a:rPr lang="en-US" dirty="0"/>
              <a:t>significant problem with many MSDSs is that the PPE is not specific enough to be useful. For example, to protect your skin from exposure, the MSDS may indicate that you should use appropriate protective gloves—but of course you want to know which gloves are appropriate. Each specific chemical requires a specific kind of glove—there is no universal glove! </a:t>
            </a:r>
            <a:endParaRPr lang="tr-TR" dirty="0" smtClean="0"/>
          </a:p>
          <a:p>
            <a:r>
              <a:rPr lang="en-US" dirty="0" smtClean="0"/>
              <a:t>You </a:t>
            </a:r>
            <a:r>
              <a:rPr lang="en-US" dirty="0"/>
              <a:t>will also find procedures that describe how to handle emergency situations, such as spills, but these directions are often not specific enough to be useful. For example, the recommendation to “follow state and local protocols” is accurate, but not helpful.</a:t>
            </a:r>
            <a:endParaRPr lang="tr-TR" dirty="0"/>
          </a:p>
        </p:txBody>
      </p:sp>
    </p:spTree>
    <p:extLst>
      <p:ext uri="{BB962C8B-B14F-4D97-AF65-F5344CB8AC3E}">
        <p14:creationId xmlns:p14="http://schemas.microsoft.com/office/powerpoint/2010/main" val="502034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7293" y="520995"/>
            <a:ext cx="11964707" cy="1609344"/>
          </a:xfrm>
        </p:spPr>
        <p:txBody>
          <a:bodyPr>
            <a:normAutofit fontScale="90000"/>
          </a:bodyPr>
          <a:lstStyle/>
          <a:p>
            <a:pPr algn="ctr"/>
            <a:r>
              <a:rPr lang="en-US" dirty="0"/>
              <a:t>THE GLOBALLY HARMONIZED SYSTEM OF</a:t>
            </a:r>
            <a:r>
              <a:rPr lang="tr-TR" dirty="0"/>
              <a:t> </a:t>
            </a:r>
            <a:r>
              <a:rPr lang="en-US" dirty="0"/>
              <a:t>CLASSIFICATION AND LABELLING OF</a:t>
            </a:r>
            <a:r>
              <a:rPr lang="tr-TR" dirty="0"/>
              <a:t> </a:t>
            </a:r>
            <a:r>
              <a:rPr lang="en-US" dirty="0"/>
              <a:t>CHEMICALS</a:t>
            </a:r>
            <a:r>
              <a:rPr lang="tr-TR" dirty="0"/>
              <a:t> </a:t>
            </a:r>
            <a:r>
              <a:rPr lang="en-US" dirty="0"/>
              <a:t>(GHS)</a:t>
            </a:r>
            <a:endParaRPr lang="tr-TR" dirty="0"/>
          </a:p>
        </p:txBody>
      </p:sp>
      <p:sp>
        <p:nvSpPr>
          <p:cNvPr id="3" name="İçerik Yer Tutucusu 2"/>
          <p:cNvSpPr>
            <a:spLocks noGrp="1"/>
          </p:cNvSpPr>
          <p:nvPr>
            <p:ph idx="1"/>
          </p:nvPr>
        </p:nvSpPr>
        <p:spPr>
          <a:xfrm>
            <a:off x="322986" y="2380053"/>
            <a:ext cx="11669486" cy="3027970"/>
          </a:xfrm>
        </p:spPr>
        <p:txBody>
          <a:bodyPr>
            <a:normAutofit/>
          </a:bodyPr>
          <a:lstStyle/>
          <a:p>
            <a:pPr marL="0" indent="0">
              <a:buNone/>
            </a:pPr>
            <a:r>
              <a:rPr lang="en-US" dirty="0"/>
              <a:t>This section presents a brief overview of the United Nations’ Globally Harmonized System of Classification and Labelling of Chemicals (GHS) for defining and communicating hazard information and protective measures related to the physical, health, and environmental risks of chemicals through product labels and safety data sheets (SDSs).</a:t>
            </a:r>
            <a:endParaRPr lang="tr-TR" i="1" dirty="0"/>
          </a:p>
        </p:txBody>
      </p:sp>
      <p:pic>
        <p:nvPicPr>
          <p:cNvPr id="2050" name="Picture 2" descr="Globally Harmonized System of Classification and Labelling of Chemicals (GHS)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5575" y="3691233"/>
            <a:ext cx="3810000" cy="2933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3077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Yazı Tipi">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TM03090434[[fn=Tahta Yazı]]</Template>
  <TotalTime>1070</TotalTime>
  <Words>1835</Words>
  <Application>Microsoft Office PowerPoint</Application>
  <PresentationFormat>Geniş ekran</PresentationFormat>
  <Paragraphs>95</Paragraphs>
  <Slides>16</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16</vt:i4>
      </vt:variant>
    </vt:vector>
  </HeadingPairs>
  <TitlesOfParts>
    <vt:vector size="23" baseType="lpstr">
      <vt:lpstr>Arial</vt:lpstr>
      <vt:lpstr>Calibri</vt:lpstr>
      <vt:lpstr>Rockwell</vt:lpstr>
      <vt:lpstr>Rockwell Condensed</vt:lpstr>
      <vt:lpstr>Times New Roman</vt:lpstr>
      <vt:lpstr>Wingdings</vt:lpstr>
      <vt:lpstr>Wood Type Yazı Tipi</vt:lpstr>
      <vt:lpstr>FIndIng Hazard InformatIon: MaterIal Safety Data Sheets (MSDS)  The Globally HarmonIzed System Of ClassIfIcatIon And LabellIng Of ChemIcals (GHS) </vt:lpstr>
      <vt:lpstr>MATERIAL SAFETY DATA SHEET (msds)</vt:lpstr>
      <vt:lpstr>MATERIAL SAFETY DATA SHEET (msds)</vt:lpstr>
      <vt:lpstr>MATERIAL SAFETY DATA SHEET (msds)</vt:lpstr>
      <vt:lpstr>MATERIAL SAFETY DATA SHEET (msds)</vt:lpstr>
      <vt:lpstr>MATERIAL SAFETY DATA SHEET (msds)</vt:lpstr>
      <vt:lpstr>MATERIAL SAFETY DATA SHEET (msds)</vt:lpstr>
      <vt:lpstr>MATERIAL SAFETY DATA SHEET (msds)</vt:lpstr>
      <vt:lpstr>THE GLOBALLY HARMONIZED SYSTEM OF CLASSIFICATION AND LABELLING OF CHEMICALS (GHS)</vt:lpstr>
      <vt:lpstr>THE GLOBALLY HARMONIZED SYSTEM OF CLASSIFICATION AND LABELLING OF CHEMICALS (GHS)</vt:lpstr>
      <vt:lpstr>THE GLOBALLY HARMONIZED SYSTEM OF CLASSIFICATION AND LABELLING OF CHEMICALS (GHS)</vt:lpstr>
      <vt:lpstr>GHS Hazard RatIngs</vt:lpstr>
      <vt:lpstr>UsIng GHS</vt:lpstr>
      <vt:lpstr>UsIng GHS</vt:lpstr>
      <vt:lpstr>UsIng GHS</vt:lpstr>
      <vt:lpstr>UsIng GHS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Hazard Information: Material Safety Data Sheets (MSDS)  The Globally Harmonized System Of Classification And Labelling Of Chemicals (GHS)</dc:title>
  <dc:creator>gokhan</dc:creator>
  <cp:lastModifiedBy>Burçin</cp:lastModifiedBy>
  <cp:revision>63</cp:revision>
  <dcterms:created xsi:type="dcterms:W3CDTF">2016-12-05T06:03:09Z</dcterms:created>
  <dcterms:modified xsi:type="dcterms:W3CDTF">2018-04-05T18:34:58Z</dcterms:modified>
</cp:coreProperties>
</file>