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304" r:id="rId4"/>
    <p:sldId id="324" r:id="rId5"/>
    <p:sldId id="325" r:id="rId6"/>
    <p:sldId id="326" r:id="rId7"/>
    <p:sldId id="336" r:id="rId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9B6A1B-AC7C-478D-8D4C-275487A4B43C}" type="datetimeFigureOut">
              <a:rPr lang="tr-TR" smtClean="0"/>
              <a:pPr/>
              <a:t>11.10.2021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21940-B154-43DC-9F1B-ED1860D78E4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eaLnBrk="1" hangingPunct="1"/>
            <a:r>
              <a:rPr lang="en-US" dirty="0" smtClean="0"/>
              <a:t>But have you ever noticed how things in nature are often so clean? </a:t>
            </a:r>
          </a:p>
          <a:p>
            <a:pPr eaLnBrk="1" hangingPunct="1"/>
            <a:endParaRPr lang="en-US" dirty="0" smtClean="0"/>
          </a:p>
          <a:p>
            <a:pPr eaLnBrk="1" hangingPunct="1"/>
            <a:r>
              <a:rPr lang="en-US" dirty="0" smtClean="0"/>
              <a:t>How does nature manage this? You don</a:t>
            </a:r>
            <a:r>
              <a:rPr lang="ja-JP" altLang="en-US" dirty="0" smtClean="0"/>
              <a:t>’</a:t>
            </a:r>
            <a:r>
              <a:rPr lang="en-US" altLang="ja-JP" dirty="0" smtClean="0"/>
              <a:t>t see janitors out there in the woods, dusting off the trees!</a:t>
            </a:r>
          </a:p>
          <a:p>
            <a:pPr eaLnBrk="1" hangingPunct="1"/>
            <a:endParaRPr lang="en-US" dirty="0" smtClean="0"/>
          </a:p>
          <a:p>
            <a:pPr eaLnBrk="1" hangingPunct="1"/>
            <a:r>
              <a:rPr lang="en-US" dirty="0" smtClean="0"/>
              <a:t>What if we learned to clean like leaves do, for example? Any idea how leaves clean themselves? [students may respond that leaves are so smooth that water rolls right off of them]. They seem so smooth that water just rolls of them, right? Well, let</a:t>
            </a:r>
            <a:r>
              <a:rPr lang="ja-JP" altLang="en-US" dirty="0" smtClean="0"/>
              <a:t>’</a:t>
            </a:r>
            <a:r>
              <a:rPr lang="en-US" altLang="ja-JP" dirty="0" smtClean="0"/>
              <a:t>s take a closer look…</a:t>
            </a:r>
            <a:endParaRPr lang="en-US" dirty="0" smtClean="0"/>
          </a:p>
        </p:txBody>
      </p:sp>
      <p:sp>
        <p:nvSpPr>
          <p:cNvPr id="4" name="3 Slayt Numarası Yer Tutucusu"/>
          <p:cNvSpPr>
            <a:spLocks noGrp="1"/>
          </p:cNvSpPr>
          <p:nvPr>
            <p:ph type="sldNum" sz="quarter" idx="10"/>
          </p:nvPr>
        </p:nvSpPr>
        <p:spPr/>
        <p:txBody>
          <a:bodyPr/>
          <a:lstStyle/>
          <a:p>
            <a:fld id="{3C521940-B154-43DC-9F1B-ED1860D78E45}" type="slidenum">
              <a:rPr lang="tr-TR" smtClean="0"/>
              <a:pPr/>
              <a:t>4</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a:bodyPr>
          <a:lstStyle/>
          <a:p>
            <a:pPr eaLnBrk="1" hangingPunct="1"/>
            <a:r>
              <a:rPr lang="en-US" dirty="0" smtClean="0"/>
              <a:t>This is the surface of the lotus leaf you saw in the previous photo magnified many times. It</a:t>
            </a:r>
            <a:r>
              <a:rPr lang="ja-JP" altLang="en-US" dirty="0" smtClean="0"/>
              <a:t>’</a:t>
            </a:r>
            <a:r>
              <a:rPr lang="en-US" altLang="ja-JP" dirty="0" smtClean="0"/>
              <a:t>s not its smoothness at all that keeps it clean. In fact, tiny, tiny bumps on the leaf</a:t>
            </a:r>
            <a:r>
              <a:rPr lang="ja-JP" altLang="en-US" dirty="0" smtClean="0"/>
              <a:t>’</a:t>
            </a:r>
            <a:r>
              <a:rPr lang="en-US" altLang="ja-JP" dirty="0" smtClean="0"/>
              <a:t>s surface are what causes it to remain clean. These bumps cause water to ball up (because the surface tension of the droplets – which pulls the water together -- is greater than the adhesion possible on the bumpy surface of the leaf*). The balls of water then roll along the leaf using an abundant, free energy source – gravity –  pulling off dirt particles as they go. </a:t>
            </a:r>
          </a:p>
          <a:p>
            <a:pPr eaLnBrk="1" hangingPunct="1"/>
            <a:endParaRPr lang="en-US" dirty="0" smtClean="0"/>
          </a:p>
          <a:p>
            <a:pPr eaLnBrk="1" hangingPunct="1"/>
            <a:r>
              <a:rPr lang="en-US" dirty="0" smtClean="0"/>
              <a:t>Just </a:t>
            </a:r>
            <a:r>
              <a:rPr lang="en-US" i="1" dirty="0" smtClean="0"/>
              <a:t>imagine</a:t>
            </a:r>
            <a:r>
              <a:rPr lang="en-US" dirty="0" smtClean="0"/>
              <a:t> how we might be able to apply this leaf technology to our world and reduce the need to use toxic cleansers.</a:t>
            </a:r>
          </a:p>
          <a:p>
            <a:pPr eaLnBrk="1" hangingPunct="1"/>
            <a:endParaRPr lang="en-US" dirty="0" smtClean="0"/>
          </a:p>
          <a:p>
            <a:pPr eaLnBrk="1" hangingPunct="1"/>
            <a:r>
              <a:rPr lang="en-US" dirty="0" smtClean="0"/>
              <a:t>*[You can go into more detail here, and discuss how the bumps reduce the leaf surface area for the water to contact with, which reduces the hydrostatic force of the water droplet to the leaf and allows the internal cohesive force of water instead to create a droplet]</a:t>
            </a:r>
          </a:p>
          <a:p>
            <a:pPr eaLnBrk="1" hangingPunct="1"/>
            <a:endParaRPr lang="en-US" dirty="0" smtClean="0"/>
          </a:p>
          <a:p>
            <a:pPr eaLnBrk="1" hangingPunct="1"/>
            <a:r>
              <a:rPr lang="en-US" dirty="0" smtClean="0"/>
              <a:t>[This is a good place to address part of the Science Content Standard C for Grades 5-8: Structure and Function in living systems. You can emphasize here the relationship between leaf structure (specifically, that the cuticle of many leaves have specialized physical structures – </a:t>
            </a:r>
            <a:r>
              <a:rPr lang="en-US" dirty="0" err="1" smtClean="0"/>
              <a:t>papillose</a:t>
            </a:r>
            <a:r>
              <a:rPr lang="en-US" dirty="0" smtClean="0"/>
              <a:t> epidermal cells coated with </a:t>
            </a:r>
            <a:r>
              <a:rPr lang="en-US" dirty="0" err="1" smtClean="0"/>
              <a:t>epicuticular</a:t>
            </a:r>
            <a:r>
              <a:rPr lang="en-US" dirty="0" smtClean="0"/>
              <a:t> wax crystals -- which create a microscopically roughened surface) and function, namely, </a:t>
            </a:r>
            <a:r>
              <a:rPr lang="en-US" dirty="0" err="1" smtClean="0"/>
              <a:t>superhydrophicity</a:t>
            </a:r>
            <a:r>
              <a:rPr lang="en-US" dirty="0" smtClean="0"/>
              <a:t>, which both prevents water from adhering to the leaf surface where it might support pathogens (e.g., bacteria) and causes dirt to be cleansed away before it blocks photosynthesis or provides habitat for pathogens. You can also further discuss the role of cells, </a:t>
            </a:r>
            <a:r>
              <a:rPr lang="en-US" dirty="0" err="1" smtClean="0"/>
              <a:t>multicellularity</a:t>
            </a:r>
            <a:r>
              <a:rPr lang="en-US" dirty="0" smtClean="0"/>
              <a:t>, cellular specialization, and disease as a consequence of cellular breakdown in structure and function.]</a:t>
            </a:r>
          </a:p>
          <a:p>
            <a:endParaRPr lang="tr-TR" dirty="0"/>
          </a:p>
        </p:txBody>
      </p:sp>
      <p:sp>
        <p:nvSpPr>
          <p:cNvPr id="4" name="3 Slayt Numarası Yer Tutucusu"/>
          <p:cNvSpPr>
            <a:spLocks noGrp="1"/>
          </p:cNvSpPr>
          <p:nvPr>
            <p:ph type="sldNum" sz="quarter" idx="10"/>
          </p:nvPr>
        </p:nvSpPr>
        <p:spPr/>
        <p:txBody>
          <a:bodyPr/>
          <a:lstStyle/>
          <a:p>
            <a:fld id="{3C521940-B154-43DC-9F1B-ED1860D78E45}" type="slidenum">
              <a:rPr lang="tr-TR" smtClean="0"/>
              <a:pPr/>
              <a:t>5</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good news is, that</a:t>
            </a:r>
            <a:r>
              <a:rPr lang="ja-JP" altLang="en-US" dirty="0" smtClean="0"/>
              <a:t>’</a:t>
            </a:r>
            <a:r>
              <a:rPr lang="en-US" altLang="ja-JP" dirty="0" smtClean="0"/>
              <a:t>s exactly what</a:t>
            </a:r>
            <a:r>
              <a:rPr lang="ja-JP" altLang="en-US" dirty="0" smtClean="0"/>
              <a:t>’</a:t>
            </a:r>
            <a:r>
              <a:rPr lang="en-US" altLang="ja-JP" dirty="0" smtClean="0"/>
              <a:t>s starting to happen. Biologists have discovered the secret of the success of lotus leaves. And paint manufactures have mimicked the texture of lotus leaves and infused their paints with it; you can literally just roll on a self-cleaning surface. Another application is in fabric finishes, which use the lotus effect to protect fabrics from stains, and reduce the amount of </a:t>
            </a:r>
            <a:r>
              <a:rPr lang="en-US" altLang="ja-JP" dirty="0" err="1" smtClean="0"/>
              <a:t>fluoropolymers</a:t>
            </a:r>
            <a:r>
              <a:rPr lang="en-US" altLang="ja-JP" dirty="0" smtClean="0"/>
              <a:t> needed for this purpose. As a persistent organic chemical, meaning it breaks down very slowly in the environment, there has been long-standing concern that </a:t>
            </a:r>
            <a:r>
              <a:rPr lang="en-US" altLang="ja-JP" dirty="0" err="1" smtClean="0"/>
              <a:t>fluoropolymers</a:t>
            </a:r>
            <a:r>
              <a:rPr lang="en-US" altLang="ja-JP" dirty="0" smtClean="0"/>
              <a:t> are harmful to people and the environment, so this bio-inspired innovation is a very welcome development.</a:t>
            </a:r>
            <a:endParaRPr lang="en-US" dirty="0" smtClean="0"/>
          </a:p>
          <a:p>
            <a:endParaRPr lang="tr-TR" dirty="0"/>
          </a:p>
        </p:txBody>
      </p:sp>
      <p:sp>
        <p:nvSpPr>
          <p:cNvPr id="4" name="3 Slayt Numarası Yer Tutucusu"/>
          <p:cNvSpPr>
            <a:spLocks noGrp="1"/>
          </p:cNvSpPr>
          <p:nvPr>
            <p:ph type="sldNum" sz="quarter" idx="10"/>
          </p:nvPr>
        </p:nvSpPr>
        <p:spPr/>
        <p:txBody>
          <a:bodyPr/>
          <a:lstStyle/>
          <a:p>
            <a:fld id="{3C521940-B154-43DC-9F1B-ED1860D78E45}" type="slidenum">
              <a:rPr lang="tr-TR" smtClean="0"/>
              <a:pPr/>
              <a:t>6</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439D5EB-E9B2-498A-9FDC-6BCCBA4060B3}"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EB1BA198-C957-431D-9CA3-682B4DC61C12}"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CC25AEF-1C2D-4DCB-94EF-9FFB140DD6FC}"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CE50B1F-9055-445E-A3B8-A17FD5C4E079}"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3CFFC6D-BE30-41CD-90B1-18C5FA240813}" type="datetime1">
              <a:rPr lang="tr-TR" smtClean="0"/>
              <a:pPr/>
              <a:t>11.10.2021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E909264-C88A-4E9E-9ABC-36BF4D8E658D}"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BAD612D9-1C88-4086-A9BB-EF4F8DCED51A}" type="datetime1">
              <a:rPr lang="tr-TR" smtClean="0"/>
              <a:pPr/>
              <a:t>11.10.2021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52D828B-C8B0-4A2A-B2BD-C5FA9E8AE820}" type="datetime1">
              <a:rPr lang="tr-TR" smtClean="0"/>
              <a:pPr/>
              <a:t>11.10.2021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9F6B9B8B-0D6B-4AAB-8B98-40DD6B457D35}" type="datetime1">
              <a:rPr lang="tr-TR" smtClean="0"/>
              <a:pPr/>
              <a:t>11.10.2021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2CE4B7D4-2B86-4C86-9199-2F936EED5A7B}"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EBC7C8E-E05E-4AFA-A00A-B3E7700135EA}" type="datetime1">
              <a:rPr lang="tr-TR" smtClean="0"/>
              <a:pPr/>
              <a:t>11.10.2021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E5F92-D250-404F-A706-895A9D8E4CDF}" type="datetime1">
              <a:rPr lang="tr-TR" smtClean="0"/>
              <a:pPr/>
              <a:t>11.10.2021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8000" b="-58000"/>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2708920"/>
            <a:ext cx="7772400" cy="1154559"/>
          </a:xfrm>
        </p:spPr>
        <p:txBody>
          <a:bodyPr>
            <a:normAutofit/>
          </a:bodyPr>
          <a:lstStyle/>
          <a:p>
            <a:r>
              <a:rPr lang="tr-TR" sz="3600" b="1" dirty="0" smtClean="0">
                <a:solidFill>
                  <a:schemeClr val="bg1"/>
                </a:solidFill>
              </a:rPr>
              <a:t>Bitkilerden Esinlenen Tasarımlar</a:t>
            </a:r>
            <a:endParaRPr lang="tr-TR" sz="3600" b="1" dirty="0">
              <a:solidFill>
                <a:schemeClr val="bg1"/>
              </a:solidFill>
            </a:endParaRPr>
          </a:p>
        </p:txBody>
      </p:sp>
      <p:sp>
        <p:nvSpPr>
          <p:cNvPr id="3" name="2 Alt Başlık"/>
          <p:cNvSpPr>
            <a:spLocks noGrp="1"/>
          </p:cNvSpPr>
          <p:nvPr>
            <p:ph type="subTitle" idx="1"/>
          </p:nvPr>
        </p:nvSpPr>
        <p:spPr/>
        <p:txBody>
          <a:bodyPr>
            <a:normAutofit/>
          </a:bodyPr>
          <a:lstStyle/>
          <a:p>
            <a:pPr>
              <a:spcBef>
                <a:spcPts val="0"/>
              </a:spcBef>
            </a:pPr>
            <a:r>
              <a:rPr lang="tr-TR" sz="2000" b="1" dirty="0" smtClean="0">
                <a:solidFill>
                  <a:schemeClr val="bg1"/>
                </a:solidFill>
              </a:rPr>
              <a:t>Dr. Arzu </a:t>
            </a:r>
            <a:r>
              <a:rPr lang="tr-TR" sz="2000" b="1" dirty="0" err="1" smtClean="0">
                <a:solidFill>
                  <a:schemeClr val="bg1"/>
                </a:solidFill>
              </a:rPr>
              <a:t>Gürsoy</a:t>
            </a:r>
            <a:r>
              <a:rPr lang="tr-TR" sz="2000" b="1" dirty="0" smtClean="0">
                <a:solidFill>
                  <a:schemeClr val="bg1"/>
                </a:solidFill>
              </a:rPr>
              <a:t> Ergen</a:t>
            </a:r>
          </a:p>
          <a:p>
            <a:pPr>
              <a:spcBef>
                <a:spcPts val="0"/>
              </a:spcBef>
            </a:pPr>
            <a:r>
              <a:rPr lang="tr-TR" sz="2000" b="1" dirty="0" smtClean="0">
                <a:solidFill>
                  <a:schemeClr val="bg1"/>
                </a:solidFill>
              </a:rPr>
              <a:t>Fen Fakültesi</a:t>
            </a:r>
          </a:p>
          <a:p>
            <a:pPr>
              <a:spcBef>
                <a:spcPts val="0"/>
              </a:spcBef>
            </a:pPr>
            <a:r>
              <a:rPr lang="tr-TR" sz="2000" b="1" dirty="0" smtClean="0">
                <a:solidFill>
                  <a:schemeClr val="bg1"/>
                </a:solidFill>
              </a:rPr>
              <a:t>Biyoloji Bölümü</a:t>
            </a:r>
            <a:endParaRPr lang="tr-TR" sz="2000" b="1" dirty="0">
              <a:solidFill>
                <a:schemeClr val="bg1"/>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pPr/>
              <a:t>1</a:t>
            </a:fld>
            <a:endParaRPr lang="tr-TR" dirty="0"/>
          </a:p>
        </p:txBody>
      </p:sp>
      <p:sp>
        <p:nvSpPr>
          <p:cNvPr id="6" name="5 Metin kutusu"/>
          <p:cNvSpPr txBox="1"/>
          <p:nvPr/>
        </p:nvSpPr>
        <p:spPr>
          <a:xfrm>
            <a:off x="7438084" y="6309320"/>
            <a:ext cx="1705916" cy="369332"/>
          </a:xfrm>
          <a:prstGeom prst="rect">
            <a:avLst/>
          </a:prstGeom>
          <a:noFill/>
        </p:spPr>
        <p:txBody>
          <a:bodyPr wrap="none" rtlCol="0">
            <a:spAutoFit/>
          </a:bodyPr>
          <a:lstStyle/>
          <a:p>
            <a:r>
              <a:rPr lang="tr-TR" dirty="0" smtClean="0">
                <a:solidFill>
                  <a:schemeClr val="bg1"/>
                </a:solidFill>
              </a:rPr>
              <a:t>Gölalan-Samsun</a:t>
            </a:r>
            <a:endParaRPr lang="tr-TR"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8000" b="-58000"/>
          </a:stretch>
        </a:blipFill>
        <a:effectLst/>
      </p:bgPr>
    </p:bg>
    <p:spTree>
      <p:nvGrpSpPr>
        <p:cNvPr id="1" name=""/>
        <p:cNvGrpSpPr/>
        <p:nvPr/>
      </p:nvGrpSpPr>
      <p:grpSpPr>
        <a:xfrm>
          <a:off x="0" y="0"/>
          <a:ext cx="0" cy="0"/>
          <a:chOff x="0" y="0"/>
          <a:chExt cx="0" cy="0"/>
        </a:xfrm>
      </p:grpSpPr>
      <p:sp>
        <p:nvSpPr>
          <p:cNvPr id="66564" name="Rectangle 3"/>
          <p:cNvSpPr txBox="1">
            <a:spLocks noChangeArrowheads="1"/>
          </p:cNvSpPr>
          <p:nvPr/>
        </p:nvSpPr>
        <p:spPr bwMode="auto">
          <a:xfrm>
            <a:off x="760413" y="1989138"/>
            <a:ext cx="8077200" cy="4564062"/>
          </a:xfrm>
          <a:prstGeom prst="rect">
            <a:avLst/>
          </a:prstGeom>
          <a:noFill/>
          <a:ln w="9525">
            <a:noFill/>
            <a:miter lim="800000"/>
            <a:headEnd/>
            <a:tailEnd/>
          </a:ln>
        </p:spPr>
        <p:txBody>
          <a:bodyPr/>
          <a:lstStyle/>
          <a:p>
            <a:pPr marL="457200" indent="-457200" defTabSz="457200" eaLnBrk="0" hangingPunct="0">
              <a:spcBef>
                <a:spcPct val="20000"/>
              </a:spcBef>
              <a:buFont typeface="Helvetica Neue" charset="0"/>
              <a:buAutoNum type="arabicPeriod"/>
            </a:pPr>
            <a:endParaRPr lang="en-GB" b="1" dirty="0">
              <a:solidFill>
                <a:srgbClr val="595959"/>
              </a:solidFill>
              <a:latin typeface="Helvetica Neue" charset="0"/>
            </a:endParaRPr>
          </a:p>
        </p:txBody>
      </p:sp>
      <p:sp>
        <p:nvSpPr>
          <p:cNvPr id="5" name="4 Dikdörtgen"/>
          <p:cNvSpPr/>
          <p:nvPr/>
        </p:nvSpPr>
        <p:spPr>
          <a:xfrm>
            <a:off x="395536" y="980728"/>
            <a:ext cx="7128792" cy="4025717"/>
          </a:xfrm>
          <a:prstGeom prst="rect">
            <a:avLst/>
          </a:prstGeom>
        </p:spPr>
        <p:txBody>
          <a:bodyPr wrap="square">
            <a:spAutoFit/>
          </a:bodyPr>
          <a:lstStyle/>
          <a:p>
            <a:pPr marL="457200" indent="-457200" algn="just" defTabSz="457200" eaLnBrk="0" hangingPunct="0">
              <a:spcBef>
                <a:spcPct val="20000"/>
              </a:spcBef>
              <a:buFont typeface="Helvetica Neue" charset="0"/>
              <a:buAutoNum type="arabicPeriod"/>
            </a:pPr>
            <a:r>
              <a:rPr lang="tr-TR" b="1" dirty="0" smtClean="0">
                <a:solidFill>
                  <a:schemeClr val="bg1"/>
                </a:solidFill>
              </a:rPr>
              <a:t>Kendini temizleyen boyalar</a:t>
            </a:r>
          </a:p>
          <a:p>
            <a:pPr marL="457200" indent="-457200" algn="just" defTabSz="457200" eaLnBrk="0" hangingPunct="0">
              <a:spcBef>
                <a:spcPct val="20000"/>
              </a:spcBef>
              <a:buFont typeface="Helvetica Neue" charset="0"/>
              <a:buAutoNum type="arabicPeriod"/>
            </a:pPr>
            <a:r>
              <a:rPr lang="da-DK" b="1" dirty="0" smtClean="0">
                <a:solidFill>
                  <a:schemeClr val="bg1"/>
                </a:solidFill>
              </a:rPr>
              <a:t>Kendi Kendini Temizleyen Tekstiller</a:t>
            </a:r>
            <a:endParaRPr lang="tr-TR" b="1" dirty="0" smtClean="0">
              <a:solidFill>
                <a:schemeClr val="bg1"/>
              </a:solidFill>
            </a:endParaRPr>
          </a:p>
          <a:p>
            <a:pPr marL="457200" indent="-457200" algn="just" defTabSz="457200" eaLnBrk="0" hangingPunct="0">
              <a:spcBef>
                <a:spcPct val="20000"/>
              </a:spcBef>
              <a:buFont typeface="Helvetica Neue" charset="0"/>
              <a:buAutoNum type="arabicPeriod"/>
            </a:pPr>
            <a:r>
              <a:rPr lang="en-GB" b="1" dirty="0" err="1" smtClean="0">
                <a:solidFill>
                  <a:schemeClr val="bg1"/>
                </a:solidFill>
              </a:rPr>
              <a:t>Vel</a:t>
            </a:r>
            <a:r>
              <a:rPr lang="tr-TR" b="1" dirty="0" smtClean="0">
                <a:solidFill>
                  <a:schemeClr val="bg1"/>
                </a:solidFill>
              </a:rPr>
              <a:t>k</a:t>
            </a:r>
            <a:r>
              <a:rPr lang="en-GB" b="1" dirty="0" err="1" smtClean="0">
                <a:solidFill>
                  <a:schemeClr val="bg1"/>
                </a:solidFill>
              </a:rPr>
              <a:t>ro</a:t>
            </a:r>
            <a:r>
              <a:rPr lang="en-GB" b="1" dirty="0" smtClean="0">
                <a:solidFill>
                  <a:schemeClr val="bg1"/>
                </a:solidFill>
              </a:rPr>
              <a:t> – </a:t>
            </a:r>
            <a:r>
              <a:rPr lang="tr-TR" b="1" dirty="0" smtClean="0">
                <a:solidFill>
                  <a:schemeClr val="bg1"/>
                </a:solidFill>
              </a:rPr>
              <a:t>cırt cırt</a:t>
            </a:r>
          </a:p>
          <a:p>
            <a:pPr marL="457200" indent="-457200" algn="just" defTabSz="457200" eaLnBrk="0" hangingPunct="0">
              <a:spcBef>
                <a:spcPct val="20000"/>
              </a:spcBef>
              <a:buFont typeface="Helvetica Neue" charset="0"/>
              <a:buAutoNum type="arabicPeriod"/>
            </a:pPr>
            <a:r>
              <a:rPr lang="en-US" b="1" dirty="0" smtClean="0">
                <a:solidFill>
                  <a:schemeClr val="bg1"/>
                </a:solidFill>
              </a:rPr>
              <a:t>BMW</a:t>
            </a:r>
            <a:r>
              <a:rPr lang="tr-TR" b="1" dirty="0" smtClean="0">
                <a:solidFill>
                  <a:schemeClr val="bg1"/>
                </a:solidFill>
              </a:rPr>
              <a:t>’</a:t>
            </a:r>
            <a:r>
              <a:rPr lang="tr-TR" b="1" dirty="0" err="1" smtClean="0">
                <a:solidFill>
                  <a:schemeClr val="bg1"/>
                </a:solidFill>
              </a:rPr>
              <a:t>nin</a:t>
            </a:r>
            <a:r>
              <a:rPr lang="tr-TR" b="1" dirty="0" smtClean="0">
                <a:solidFill>
                  <a:schemeClr val="bg1"/>
                </a:solidFill>
              </a:rPr>
              <a:t> çalışanları için koruyucu ekipman tasarımları</a:t>
            </a:r>
          </a:p>
          <a:p>
            <a:pPr marL="457200" indent="-457200" algn="just" defTabSz="457200" eaLnBrk="0" hangingPunct="0">
              <a:spcBef>
                <a:spcPct val="20000"/>
              </a:spcBef>
              <a:buFont typeface="Helvetica Neue" charset="0"/>
              <a:buAutoNum type="arabicPeriod"/>
            </a:pPr>
            <a:r>
              <a:rPr lang="tr-TR" b="1" dirty="0" err="1" smtClean="0">
                <a:solidFill>
                  <a:schemeClr val="bg1"/>
                </a:solidFill>
              </a:rPr>
              <a:t>Kompozit</a:t>
            </a:r>
            <a:r>
              <a:rPr lang="tr-TR" b="1" dirty="0" smtClean="0">
                <a:solidFill>
                  <a:schemeClr val="bg1"/>
                </a:solidFill>
              </a:rPr>
              <a:t> madde=Bileşik madde</a:t>
            </a:r>
          </a:p>
          <a:p>
            <a:pPr marL="457200" indent="-457200" algn="just" defTabSz="457200" eaLnBrk="0" hangingPunct="0">
              <a:spcBef>
                <a:spcPct val="20000"/>
              </a:spcBef>
              <a:buFont typeface="Helvetica Neue" charset="0"/>
              <a:buAutoNum type="arabicPeriod"/>
            </a:pPr>
            <a:r>
              <a:rPr lang="tr-TR" b="1" dirty="0" smtClean="0">
                <a:solidFill>
                  <a:schemeClr val="bg1"/>
                </a:solidFill>
              </a:rPr>
              <a:t>Su Mikserleri – Gala Çiçekleri</a:t>
            </a:r>
          </a:p>
          <a:p>
            <a:pPr marL="457200" indent="-457200" algn="just" defTabSz="457200" eaLnBrk="0" hangingPunct="0">
              <a:spcBef>
                <a:spcPct val="20000"/>
              </a:spcBef>
              <a:buFont typeface="Helvetica Neue" charset="0"/>
              <a:buAutoNum type="arabicPeriod"/>
            </a:pPr>
            <a:r>
              <a:rPr lang="tr-TR" b="1" dirty="0" smtClean="0">
                <a:solidFill>
                  <a:schemeClr val="bg1"/>
                </a:solidFill>
              </a:rPr>
              <a:t>Burç Halife</a:t>
            </a:r>
          </a:p>
          <a:p>
            <a:pPr marL="457200" indent="-457200" algn="just" defTabSz="457200" eaLnBrk="0" hangingPunct="0">
              <a:spcBef>
                <a:spcPct val="20000"/>
              </a:spcBef>
              <a:buFont typeface="Helvetica Neue" charset="0"/>
              <a:buAutoNum type="arabicPeriod"/>
            </a:pPr>
            <a:r>
              <a:rPr lang="tr-TR" b="1" dirty="0" err="1" smtClean="0">
                <a:solidFill>
                  <a:schemeClr val="bg1"/>
                </a:solidFill>
              </a:rPr>
              <a:t>Fibonacci</a:t>
            </a:r>
            <a:r>
              <a:rPr lang="tr-TR" b="1" dirty="0" smtClean="0">
                <a:solidFill>
                  <a:schemeClr val="bg1"/>
                </a:solidFill>
              </a:rPr>
              <a:t> dizilimli solar aynalı kent - İspanya</a:t>
            </a:r>
            <a:endParaRPr lang="en-US" b="1" dirty="0" smtClean="0">
              <a:solidFill>
                <a:schemeClr val="bg1"/>
              </a:solidFill>
            </a:endParaRPr>
          </a:p>
          <a:p>
            <a:pPr marL="457200" indent="-457200" algn="just" defTabSz="457200" eaLnBrk="0" hangingPunct="0">
              <a:spcBef>
                <a:spcPct val="20000"/>
              </a:spcBef>
              <a:buFont typeface="Helvetica Neue" charset="0"/>
              <a:buAutoNum type="arabicPeriod"/>
            </a:pPr>
            <a:r>
              <a:rPr lang="tr-TR" b="1" dirty="0" err="1" smtClean="0">
                <a:solidFill>
                  <a:schemeClr val="bg1"/>
                </a:solidFill>
              </a:rPr>
              <a:t>Fotovoltik</a:t>
            </a:r>
            <a:r>
              <a:rPr lang="tr-TR" b="1" dirty="0" smtClean="0">
                <a:solidFill>
                  <a:schemeClr val="bg1"/>
                </a:solidFill>
              </a:rPr>
              <a:t> güneş panelleri</a:t>
            </a:r>
          </a:p>
          <a:p>
            <a:pPr marL="457200" indent="-457200" algn="just" defTabSz="457200" eaLnBrk="0" hangingPunct="0">
              <a:spcBef>
                <a:spcPct val="20000"/>
              </a:spcBef>
              <a:buFont typeface="Helvetica Neue" charset="0"/>
              <a:buAutoNum type="arabicPeriod"/>
            </a:pPr>
            <a:r>
              <a:rPr lang="tr-TR" b="1" dirty="0" smtClean="0">
                <a:solidFill>
                  <a:schemeClr val="bg1"/>
                </a:solidFill>
              </a:rPr>
              <a:t>Nükleer atıkların sinekkapan bitkisi ile temizlenmesi</a:t>
            </a:r>
          </a:p>
          <a:p>
            <a:pPr marL="457200" indent="-457200" algn="just" defTabSz="457200" eaLnBrk="0" hangingPunct="0">
              <a:spcBef>
                <a:spcPct val="20000"/>
              </a:spcBef>
              <a:buFont typeface="Helvetica Neue" charset="0"/>
              <a:buAutoNum type="arabicPeriod"/>
            </a:pPr>
            <a:r>
              <a:rPr lang="tr-TR" b="1" dirty="0" smtClean="0">
                <a:solidFill>
                  <a:schemeClr val="bg1"/>
                </a:solidFill>
                <a:ea typeface="ＭＳ Ｐゴシック" pitchFamily="-105" charset="-128"/>
                <a:cs typeface="ＭＳ Ｐゴシック" pitchFamily="-105" charset="-128"/>
              </a:rPr>
              <a:t>İngiltere Hava Kuvvetleri tulumları= Kozalak</a:t>
            </a:r>
            <a:r>
              <a:rPr lang="tr-TR" b="1" dirty="0" smtClean="0">
                <a:solidFill>
                  <a:schemeClr val="bg1"/>
                </a:solidFill>
              </a:rPr>
              <a:t> </a:t>
            </a:r>
            <a:endParaRPr lang="tr-TR" altLang="en-US" b="1" dirty="0" smtClean="0">
              <a:solidFill>
                <a:schemeClr val="bg1"/>
              </a:solidFill>
              <a:cs typeface="Arial" charset="0"/>
            </a:endParaRPr>
          </a:p>
          <a:p>
            <a:pPr marL="457200" indent="-457200" algn="just" defTabSz="457200" eaLnBrk="0" hangingPunct="0">
              <a:spcBef>
                <a:spcPct val="20000"/>
              </a:spcBef>
              <a:buFont typeface="Helvetica Neue" charset="0"/>
              <a:buAutoNum type="arabicPeriod"/>
            </a:pPr>
            <a:r>
              <a:rPr lang="en-US" altLang="en-US" b="1" dirty="0" smtClean="0">
                <a:solidFill>
                  <a:schemeClr val="bg1"/>
                </a:solidFill>
              </a:rPr>
              <a:t>Sydney Opera </a:t>
            </a:r>
            <a:r>
              <a:rPr lang="tr-TR" altLang="en-US" b="1" dirty="0" smtClean="0">
                <a:solidFill>
                  <a:schemeClr val="bg1"/>
                </a:solidFill>
              </a:rPr>
              <a:t>Evi</a:t>
            </a:r>
            <a:endParaRPr lang="tr-TR" altLang="en-US" b="1" dirty="0" smtClean="0">
              <a:solidFill>
                <a:schemeClr val="bg1"/>
              </a:solidFill>
              <a:cs typeface="Arial" charset="0"/>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pPr/>
              <a:t>2</a:t>
            </a:fld>
            <a:endParaRPr lang="tr-TR"/>
          </a:p>
        </p:txBody>
      </p:sp>
      <p:sp>
        <p:nvSpPr>
          <p:cNvPr id="6" name="5 Metin kutusu"/>
          <p:cNvSpPr txBox="1"/>
          <p:nvPr/>
        </p:nvSpPr>
        <p:spPr>
          <a:xfrm>
            <a:off x="5596041" y="6309320"/>
            <a:ext cx="3640227" cy="369332"/>
          </a:xfrm>
          <a:prstGeom prst="rect">
            <a:avLst/>
          </a:prstGeom>
          <a:noFill/>
        </p:spPr>
        <p:txBody>
          <a:bodyPr wrap="none" rtlCol="0">
            <a:spAutoFit/>
          </a:bodyPr>
          <a:lstStyle/>
          <a:p>
            <a:r>
              <a:rPr lang="tr-TR" b="1" dirty="0" smtClean="0">
                <a:solidFill>
                  <a:schemeClr val="bg1"/>
                </a:solidFill>
              </a:rPr>
              <a:t>Ankara Üniversitesi 10. Yıl yerleşkesi</a:t>
            </a:r>
            <a:endParaRPr lang="tr-TR"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half" idx="2"/>
          </p:nvPr>
        </p:nvSpPr>
        <p:spPr>
          <a:xfrm>
            <a:off x="4644008" y="908720"/>
            <a:ext cx="4320480" cy="5328592"/>
          </a:xfrm>
        </p:spPr>
        <p:txBody>
          <a:bodyPr>
            <a:noAutofit/>
          </a:bodyPr>
          <a:lstStyle/>
          <a:p>
            <a:r>
              <a:rPr lang="tr-TR" sz="1700" dirty="0" smtClean="0"/>
              <a:t>Nilüfer çiçekleri, karaların köpekbalığı derisi gibidir.</a:t>
            </a:r>
          </a:p>
          <a:p>
            <a:r>
              <a:rPr lang="en-US" sz="1700" dirty="0" err="1" smtClean="0"/>
              <a:t>Çiçeğin</a:t>
            </a:r>
            <a:r>
              <a:rPr lang="en-US" sz="1700" dirty="0" smtClean="0"/>
              <a:t> </a:t>
            </a:r>
            <a:r>
              <a:rPr lang="en-US" sz="1700" dirty="0" err="1" smtClean="0"/>
              <a:t>mikro</a:t>
            </a:r>
            <a:r>
              <a:rPr lang="en-US" sz="1700" dirty="0" smtClean="0"/>
              <a:t> </a:t>
            </a:r>
            <a:r>
              <a:rPr lang="en-US" sz="1700" dirty="0" err="1" smtClean="0"/>
              <a:t>pürüzlü</a:t>
            </a:r>
            <a:r>
              <a:rPr lang="en-US" sz="1700" dirty="0" smtClean="0"/>
              <a:t> </a:t>
            </a:r>
            <a:r>
              <a:rPr lang="en-US" sz="1700" dirty="0" err="1" smtClean="0"/>
              <a:t>yüzeyi</a:t>
            </a:r>
            <a:r>
              <a:rPr lang="en-US" sz="1700" dirty="0" smtClean="0"/>
              <a:t> </a:t>
            </a:r>
            <a:r>
              <a:rPr lang="en-US" sz="1700" dirty="0" err="1" smtClean="0"/>
              <a:t>toz</a:t>
            </a:r>
            <a:r>
              <a:rPr lang="en-US" sz="1700" dirty="0" smtClean="0"/>
              <a:t> </a:t>
            </a:r>
            <a:r>
              <a:rPr lang="en-US" sz="1700" dirty="0" err="1" smtClean="0"/>
              <a:t>ve</a:t>
            </a:r>
            <a:r>
              <a:rPr lang="en-US" sz="1700" dirty="0" smtClean="0"/>
              <a:t> </a:t>
            </a:r>
            <a:r>
              <a:rPr lang="en-US" sz="1700" dirty="0" err="1" smtClean="0"/>
              <a:t>kir</a:t>
            </a:r>
            <a:r>
              <a:rPr lang="en-US" sz="1700" dirty="0" smtClean="0"/>
              <a:t> </a:t>
            </a:r>
            <a:r>
              <a:rPr lang="en-US" sz="1700" dirty="0" err="1" smtClean="0"/>
              <a:t>parçacıklarını</a:t>
            </a:r>
            <a:r>
              <a:rPr lang="en-US" sz="1700" dirty="0" smtClean="0"/>
              <a:t> </a:t>
            </a:r>
            <a:r>
              <a:rPr lang="en-US" sz="1700" dirty="0" err="1" smtClean="0"/>
              <a:t>doğal</a:t>
            </a:r>
            <a:r>
              <a:rPr lang="en-US" sz="1700" dirty="0" smtClean="0"/>
              <a:t> </a:t>
            </a:r>
            <a:r>
              <a:rPr lang="en-US" sz="1700" dirty="0" err="1" smtClean="0"/>
              <a:t>olarak</a:t>
            </a:r>
            <a:r>
              <a:rPr lang="en-US" sz="1700" dirty="0" smtClean="0"/>
              <a:t> </a:t>
            </a:r>
            <a:r>
              <a:rPr lang="en-US" sz="1700" dirty="0" err="1" smtClean="0"/>
              <a:t>iter</a:t>
            </a:r>
            <a:r>
              <a:rPr lang="en-US" sz="1700" dirty="0" smtClean="0"/>
              <a:t> </a:t>
            </a:r>
            <a:r>
              <a:rPr lang="en-US" sz="1700" dirty="0" err="1" smtClean="0"/>
              <a:t>ve</a:t>
            </a:r>
            <a:r>
              <a:rPr lang="en-US" sz="1700" dirty="0" smtClean="0"/>
              <a:t> </a:t>
            </a:r>
            <a:r>
              <a:rPr lang="en-US" sz="1700" dirty="0" err="1" smtClean="0"/>
              <a:t>yapraklarını</a:t>
            </a:r>
            <a:r>
              <a:rPr lang="en-US" sz="1700" dirty="0" smtClean="0"/>
              <a:t> </a:t>
            </a:r>
            <a:r>
              <a:rPr lang="en-US" sz="1700" dirty="0" err="1" smtClean="0"/>
              <a:t>temiz</a:t>
            </a:r>
            <a:r>
              <a:rPr lang="en-US" sz="1700" dirty="0" smtClean="0"/>
              <a:t> </a:t>
            </a:r>
            <a:r>
              <a:rPr lang="en-US" sz="1700" dirty="0" err="1" smtClean="0"/>
              <a:t>tutar</a:t>
            </a:r>
            <a:r>
              <a:rPr lang="en-US" sz="1700" dirty="0" smtClean="0"/>
              <a:t>.</a:t>
            </a:r>
            <a:endParaRPr lang="tr-TR" sz="1700" dirty="0" smtClean="0"/>
          </a:p>
          <a:p>
            <a:r>
              <a:rPr lang="en-US" sz="1700" dirty="0" err="1" smtClean="0"/>
              <a:t>Bir</a:t>
            </a:r>
            <a:r>
              <a:rPr lang="en-US" sz="1700" dirty="0" smtClean="0"/>
              <a:t> </a:t>
            </a:r>
            <a:r>
              <a:rPr lang="en-US" sz="1700" dirty="0" err="1" smtClean="0"/>
              <a:t>mikroskop</a:t>
            </a:r>
            <a:r>
              <a:rPr lang="en-US" sz="1700" dirty="0" smtClean="0"/>
              <a:t> </a:t>
            </a:r>
            <a:r>
              <a:rPr lang="en-US" sz="1700" dirty="0" err="1" smtClean="0"/>
              <a:t>altında</a:t>
            </a:r>
            <a:r>
              <a:rPr lang="en-US" sz="1700" dirty="0" smtClean="0"/>
              <a:t> </a:t>
            </a:r>
            <a:r>
              <a:rPr lang="en-US" sz="1700" dirty="0" err="1" smtClean="0"/>
              <a:t>bir</a:t>
            </a:r>
            <a:r>
              <a:rPr lang="en-US" sz="1700" dirty="0" smtClean="0"/>
              <a:t> </a:t>
            </a:r>
            <a:r>
              <a:rPr lang="tr-TR" sz="1700" dirty="0" smtClean="0"/>
              <a:t>nilüfer çiçeğinin</a:t>
            </a:r>
            <a:r>
              <a:rPr lang="en-US" sz="1700" dirty="0" smtClean="0"/>
              <a:t> </a:t>
            </a:r>
            <a:r>
              <a:rPr lang="en-US" sz="1700" dirty="0" err="1" smtClean="0"/>
              <a:t>yaprağına</a:t>
            </a:r>
            <a:r>
              <a:rPr lang="en-US" sz="1700" dirty="0" smtClean="0"/>
              <a:t> </a:t>
            </a:r>
            <a:r>
              <a:rPr lang="en-US" sz="1700" dirty="0" err="1" smtClean="0"/>
              <a:t>bak</a:t>
            </a:r>
            <a:r>
              <a:rPr lang="tr-TR" sz="1700" dirty="0" smtClean="0"/>
              <a:t>ılırsa </a:t>
            </a:r>
            <a:r>
              <a:rPr lang="en-US" sz="1700" dirty="0" err="1" smtClean="0"/>
              <a:t>toz</a:t>
            </a:r>
            <a:r>
              <a:rPr lang="tr-TR" sz="1700" dirty="0" smtClean="0"/>
              <a:t> zerreciklerini uzaklaştıran çok sayıda </a:t>
            </a:r>
            <a:r>
              <a:rPr lang="en-US" sz="1700" dirty="0" err="1" smtClean="0"/>
              <a:t>küçük</a:t>
            </a:r>
            <a:r>
              <a:rPr lang="en-US" sz="1700" dirty="0" smtClean="0"/>
              <a:t> </a:t>
            </a:r>
            <a:r>
              <a:rPr lang="en-US" sz="1700" dirty="0" err="1" smtClean="0"/>
              <a:t>tırnak</a:t>
            </a:r>
            <a:r>
              <a:rPr lang="en-US" sz="1700" dirty="0" smtClean="0"/>
              <a:t> </a:t>
            </a:r>
            <a:r>
              <a:rPr lang="en-US" sz="1700" dirty="0" err="1" smtClean="0"/>
              <a:t>benzeri</a:t>
            </a:r>
            <a:r>
              <a:rPr lang="en-US" sz="1700" dirty="0" smtClean="0"/>
              <a:t> </a:t>
            </a:r>
            <a:r>
              <a:rPr lang="en-US" sz="1700" dirty="0" err="1" smtClean="0"/>
              <a:t>çıkıntılardan</a:t>
            </a:r>
            <a:r>
              <a:rPr lang="en-US" sz="1700" dirty="0" smtClean="0"/>
              <a:t> </a:t>
            </a:r>
            <a:r>
              <a:rPr lang="en-US" sz="1700" dirty="0" err="1" smtClean="0"/>
              <a:t>oluşan</a:t>
            </a:r>
            <a:r>
              <a:rPr lang="en-US" sz="1700" dirty="0" smtClean="0"/>
              <a:t> </a:t>
            </a:r>
            <a:r>
              <a:rPr lang="en-US" sz="1700" dirty="0" err="1" smtClean="0"/>
              <a:t>bir</a:t>
            </a:r>
            <a:r>
              <a:rPr lang="en-US" sz="1700" dirty="0" smtClean="0"/>
              <a:t> </a:t>
            </a:r>
            <a:r>
              <a:rPr lang="tr-TR" sz="1700" dirty="0" smtClean="0"/>
              <a:t>yüzey görülür.</a:t>
            </a:r>
          </a:p>
          <a:p>
            <a:r>
              <a:rPr lang="en-US" sz="1700" dirty="0" smtClean="0"/>
              <a:t>Su </a:t>
            </a:r>
            <a:r>
              <a:rPr lang="tr-TR" sz="1700" dirty="0" smtClean="0"/>
              <a:t>damlası, </a:t>
            </a:r>
            <a:r>
              <a:rPr lang="en-US" sz="1700" dirty="0" err="1" smtClean="0"/>
              <a:t>bir</a:t>
            </a:r>
            <a:r>
              <a:rPr lang="en-US" sz="1700" dirty="0" smtClean="0"/>
              <a:t> </a:t>
            </a:r>
            <a:r>
              <a:rPr lang="tr-TR" sz="1700" dirty="0" smtClean="0"/>
              <a:t>nilüfer </a:t>
            </a:r>
            <a:r>
              <a:rPr lang="en-US" sz="1700" dirty="0" err="1" smtClean="0"/>
              <a:t>yaprağı</a:t>
            </a:r>
            <a:r>
              <a:rPr lang="en-US" sz="1700" dirty="0" smtClean="0"/>
              <a:t> </a:t>
            </a:r>
            <a:r>
              <a:rPr lang="en-US" sz="1700" dirty="0" err="1" smtClean="0"/>
              <a:t>üzerinde</a:t>
            </a:r>
            <a:r>
              <a:rPr lang="en-US" sz="1700" dirty="0" smtClean="0"/>
              <a:t> </a:t>
            </a:r>
            <a:r>
              <a:rPr lang="en-US" sz="1700" dirty="0" err="1" smtClean="0"/>
              <a:t>yuvarlandığında</a:t>
            </a:r>
            <a:r>
              <a:rPr lang="en-US" sz="1700" dirty="0" smtClean="0"/>
              <a:t>, </a:t>
            </a:r>
            <a:r>
              <a:rPr lang="en-US" sz="1700" dirty="0" err="1" smtClean="0"/>
              <a:t>yüzeydeki</a:t>
            </a:r>
            <a:r>
              <a:rPr lang="en-US" sz="1700" dirty="0" smtClean="0"/>
              <a:t> her </a:t>
            </a:r>
            <a:r>
              <a:rPr lang="en-US" sz="1700" dirty="0" err="1" smtClean="0"/>
              <a:t>şeyi</a:t>
            </a:r>
            <a:r>
              <a:rPr lang="en-US" sz="1700" dirty="0" smtClean="0"/>
              <a:t> </a:t>
            </a:r>
            <a:r>
              <a:rPr lang="en-US" sz="1700" dirty="0" err="1" smtClean="0"/>
              <a:t>toplar</a:t>
            </a:r>
            <a:r>
              <a:rPr lang="en-US" sz="1700" dirty="0" smtClean="0"/>
              <a:t> </a:t>
            </a:r>
            <a:r>
              <a:rPr lang="en-US" sz="1700" dirty="0" err="1" smtClean="0"/>
              <a:t>ve</a:t>
            </a:r>
            <a:r>
              <a:rPr lang="en-US" sz="1700" dirty="0" smtClean="0"/>
              <a:t> </a:t>
            </a:r>
            <a:r>
              <a:rPr lang="en-US" sz="1700" dirty="0" err="1" smtClean="0"/>
              <a:t>arkasında</a:t>
            </a:r>
            <a:r>
              <a:rPr lang="en-US" sz="1700" dirty="0" smtClean="0"/>
              <a:t> </a:t>
            </a:r>
            <a:r>
              <a:rPr lang="en-US" sz="1700" dirty="0" err="1" smtClean="0"/>
              <a:t>temiz</a:t>
            </a:r>
            <a:r>
              <a:rPr lang="en-US" sz="1700" dirty="0" smtClean="0"/>
              <a:t> </a:t>
            </a:r>
            <a:r>
              <a:rPr lang="en-US" sz="1700" dirty="0" err="1" smtClean="0"/>
              <a:t>ve</a:t>
            </a:r>
            <a:r>
              <a:rPr lang="en-US" sz="1700" dirty="0" smtClean="0"/>
              <a:t> </a:t>
            </a:r>
            <a:r>
              <a:rPr lang="en-US" sz="1700" dirty="0" err="1" smtClean="0"/>
              <a:t>sağlıklı</a:t>
            </a:r>
            <a:r>
              <a:rPr lang="en-US" sz="1700" dirty="0" smtClean="0"/>
              <a:t> </a:t>
            </a:r>
            <a:r>
              <a:rPr lang="en-US" sz="1700" dirty="0" err="1" smtClean="0"/>
              <a:t>bir</a:t>
            </a:r>
            <a:r>
              <a:rPr lang="en-US" sz="1700" dirty="0" smtClean="0"/>
              <a:t> </a:t>
            </a:r>
            <a:r>
              <a:rPr lang="en-US" sz="1700" dirty="0" err="1" smtClean="0"/>
              <a:t>yaprak</a:t>
            </a:r>
            <a:r>
              <a:rPr lang="en-US" sz="1700" dirty="0" smtClean="0"/>
              <a:t> </a:t>
            </a:r>
            <a:r>
              <a:rPr lang="en-US" sz="1700" dirty="0" err="1" smtClean="0"/>
              <a:t>bırakır</a:t>
            </a:r>
            <a:r>
              <a:rPr lang="en-US" sz="1700" dirty="0" smtClean="0"/>
              <a:t>.</a:t>
            </a:r>
            <a:endParaRPr lang="tr-TR" sz="1700" dirty="0" smtClean="0"/>
          </a:p>
          <a:p>
            <a:r>
              <a:rPr lang="en-US" sz="1700" dirty="0" err="1" smtClean="0">
                <a:solidFill>
                  <a:srgbClr val="C00000"/>
                </a:solidFill>
              </a:rPr>
              <a:t>Alman</a:t>
            </a:r>
            <a:r>
              <a:rPr lang="en-US" sz="1700" dirty="0" smtClean="0">
                <a:solidFill>
                  <a:srgbClr val="C00000"/>
                </a:solidFill>
              </a:rPr>
              <a:t> </a:t>
            </a:r>
            <a:r>
              <a:rPr lang="en-US" sz="1700" dirty="0" err="1" smtClean="0">
                <a:solidFill>
                  <a:srgbClr val="C00000"/>
                </a:solidFill>
              </a:rPr>
              <a:t>şirketi</a:t>
            </a:r>
            <a:r>
              <a:rPr lang="en-US" sz="1700" dirty="0" smtClean="0">
                <a:solidFill>
                  <a:srgbClr val="C00000"/>
                </a:solidFill>
              </a:rPr>
              <a:t> </a:t>
            </a:r>
            <a:r>
              <a:rPr lang="en-US" sz="1700" dirty="0" err="1" smtClean="0">
                <a:solidFill>
                  <a:srgbClr val="C00000"/>
                </a:solidFill>
              </a:rPr>
              <a:t>Ispo</a:t>
            </a:r>
            <a:r>
              <a:rPr lang="en-US" sz="1700" dirty="0" smtClean="0">
                <a:solidFill>
                  <a:srgbClr val="C00000"/>
                </a:solidFill>
              </a:rPr>
              <a:t>, </a:t>
            </a:r>
            <a:r>
              <a:rPr lang="en-US" sz="1700" dirty="0" err="1" smtClean="0">
                <a:solidFill>
                  <a:srgbClr val="C00000"/>
                </a:solidFill>
              </a:rPr>
              <a:t>bu</a:t>
            </a:r>
            <a:r>
              <a:rPr lang="en-US" sz="1700" dirty="0" smtClean="0">
                <a:solidFill>
                  <a:srgbClr val="C00000"/>
                </a:solidFill>
              </a:rPr>
              <a:t> </a:t>
            </a:r>
            <a:r>
              <a:rPr lang="en-US" sz="1700" dirty="0" err="1" smtClean="0">
                <a:solidFill>
                  <a:srgbClr val="C00000"/>
                </a:solidFill>
              </a:rPr>
              <a:t>fenomeni</a:t>
            </a:r>
            <a:r>
              <a:rPr lang="en-US" sz="1700" dirty="0" smtClean="0">
                <a:solidFill>
                  <a:srgbClr val="C00000"/>
                </a:solidFill>
              </a:rPr>
              <a:t> </a:t>
            </a:r>
            <a:r>
              <a:rPr lang="en-US" sz="1700" dirty="0" err="1" smtClean="0">
                <a:solidFill>
                  <a:srgbClr val="C00000"/>
                </a:solidFill>
              </a:rPr>
              <a:t>araştırmak</a:t>
            </a:r>
            <a:r>
              <a:rPr lang="en-US" sz="1700" dirty="0" smtClean="0">
                <a:solidFill>
                  <a:srgbClr val="C00000"/>
                </a:solidFill>
              </a:rPr>
              <a:t> </a:t>
            </a:r>
            <a:r>
              <a:rPr lang="en-US" sz="1700" dirty="0" err="1" smtClean="0">
                <a:solidFill>
                  <a:srgbClr val="C00000"/>
                </a:solidFill>
              </a:rPr>
              <a:t>için</a:t>
            </a:r>
            <a:r>
              <a:rPr lang="en-US" sz="1700" dirty="0" smtClean="0">
                <a:solidFill>
                  <a:srgbClr val="C00000"/>
                </a:solidFill>
              </a:rPr>
              <a:t> </a:t>
            </a:r>
            <a:r>
              <a:rPr lang="en-US" sz="1700" dirty="0" err="1" smtClean="0">
                <a:solidFill>
                  <a:srgbClr val="C00000"/>
                </a:solidFill>
              </a:rPr>
              <a:t>dört</a:t>
            </a:r>
            <a:r>
              <a:rPr lang="en-US" sz="1700" dirty="0" smtClean="0">
                <a:solidFill>
                  <a:srgbClr val="C00000"/>
                </a:solidFill>
              </a:rPr>
              <a:t> </a:t>
            </a:r>
            <a:r>
              <a:rPr lang="en-US" sz="1700" dirty="0" err="1" smtClean="0">
                <a:solidFill>
                  <a:srgbClr val="C00000"/>
                </a:solidFill>
              </a:rPr>
              <a:t>yıl</a:t>
            </a:r>
            <a:r>
              <a:rPr lang="en-US" sz="1700" dirty="0" smtClean="0">
                <a:solidFill>
                  <a:srgbClr val="C00000"/>
                </a:solidFill>
              </a:rPr>
              <a:t> </a:t>
            </a:r>
            <a:r>
              <a:rPr lang="en-US" sz="1700" dirty="0" err="1" smtClean="0">
                <a:solidFill>
                  <a:srgbClr val="C00000"/>
                </a:solidFill>
              </a:rPr>
              <a:t>harcadı</a:t>
            </a:r>
            <a:r>
              <a:rPr lang="en-US" sz="1700" dirty="0" smtClean="0">
                <a:solidFill>
                  <a:srgbClr val="C00000"/>
                </a:solidFill>
              </a:rPr>
              <a:t> </a:t>
            </a:r>
            <a:r>
              <a:rPr lang="en-US" sz="1700" dirty="0" err="1" smtClean="0">
                <a:solidFill>
                  <a:srgbClr val="C00000"/>
                </a:solidFill>
              </a:rPr>
              <a:t>ve</a:t>
            </a:r>
            <a:r>
              <a:rPr lang="en-US" sz="1700" dirty="0" smtClean="0">
                <a:solidFill>
                  <a:srgbClr val="C00000"/>
                </a:solidFill>
              </a:rPr>
              <a:t> </a:t>
            </a:r>
            <a:r>
              <a:rPr lang="en-US" sz="1700" dirty="0" err="1" smtClean="0">
                <a:solidFill>
                  <a:srgbClr val="C00000"/>
                </a:solidFill>
              </a:rPr>
              <a:t>benzer</a:t>
            </a:r>
            <a:r>
              <a:rPr lang="en-US" sz="1700" dirty="0" smtClean="0">
                <a:solidFill>
                  <a:srgbClr val="C00000"/>
                </a:solidFill>
              </a:rPr>
              <a:t> </a:t>
            </a:r>
            <a:r>
              <a:rPr lang="en-US" sz="1700" dirty="0" err="1" smtClean="0">
                <a:solidFill>
                  <a:srgbClr val="C00000"/>
                </a:solidFill>
              </a:rPr>
              <a:t>özelliklere</a:t>
            </a:r>
            <a:r>
              <a:rPr lang="en-US" sz="1700" dirty="0" smtClean="0">
                <a:solidFill>
                  <a:srgbClr val="C00000"/>
                </a:solidFill>
              </a:rPr>
              <a:t> </a:t>
            </a:r>
            <a:r>
              <a:rPr lang="en-US" sz="1700" dirty="0" err="1" smtClean="0">
                <a:solidFill>
                  <a:srgbClr val="C00000"/>
                </a:solidFill>
              </a:rPr>
              <a:t>sahip</a:t>
            </a:r>
            <a:r>
              <a:rPr lang="en-US" sz="1700" dirty="0" smtClean="0">
                <a:solidFill>
                  <a:srgbClr val="C00000"/>
                </a:solidFill>
              </a:rPr>
              <a:t> </a:t>
            </a:r>
            <a:r>
              <a:rPr lang="en-US" sz="1700" dirty="0" err="1" smtClean="0">
                <a:solidFill>
                  <a:srgbClr val="C00000"/>
                </a:solidFill>
              </a:rPr>
              <a:t>bir</a:t>
            </a:r>
            <a:r>
              <a:rPr lang="en-US" sz="1700" dirty="0" smtClean="0">
                <a:solidFill>
                  <a:srgbClr val="C00000"/>
                </a:solidFill>
              </a:rPr>
              <a:t> </a:t>
            </a:r>
            <a:r>
              <a:rPr lang="en-US" sz="1700" dirty="0" err="1" smtClean="0">
                <a:solidFill>
                  <a:srgbClr val="C00000"/>
                </a:solidFill>
              </a:rPr>
              <a:t>boya</a:t>
            </a:r>
            <a:r>
              <a:rPr lang="en-US" sz="1700" dirty="0" smtClean="0">
                <a:solidFill>
                  <a:srgbClr val="C00000"/>
                </a:solidFill>
              </a:rPr>
              <a:t> </a:t>
            </a:r>
            <a:r>
              <a:rPr lang="en-US" sz="1700" dirty="0" err="1" smtClean="0">
                <a:solidFill>
                  <a:srgbClr val="C00000"/>
                </a:solidFill>
              </a:rPr>
              <a:t>geliştirdi</a:t>
            </a:r>
            <a:r>
              <a:rPr lang="en-US" sz="1700" dirty="0" smtClean="0">
                <a:solidFill>
                  <a:srgbClr val="C00000"/>
                </a:solidFill>
              </a:rPr>
              <a:t>.</a:t>
            </a:r>
            <a:endParaRPr lang="tr-TR" sz="1700" dirty="0" smtClean="0">
              <a:solidFill>
                <a:srgbClr val="C00000"/>
              </a:solidFill>
            </a:endParaRPr>
          </a:p>
          <a:p>
            <a:r>
              <a:rPr lang="en-US" sz="1700" dirty="0" err="1" smtClean="0">
                <a:solidFill>
                  <a:srgbClr val="C00000"/>
                </a:solidFill>
              </a:rPr>
              <a:t>Boyanın</a:t>
            </a:r>
            <a:r>
              <a:rPr lang="en-US" sz="1700" dirty="0" smtClean="0">
                <a:solidFill>
                  <a:srgbClr val="C00000"/>
                </a:solidFill>
              </a:rPr>
              <a:t> </a:t>
            </a:r>
            <a:r>
              <a:rPr lang="en-US" sz="1700" dirty="0" err="1" smtClean="0">
                <a:solidFill>
                  <a:srgbClr val="C00000"/>
                </a:solidFill>
              </a:rPr>
              <a:t>mikro</a:t>
            </a:r>
            <a:r>
              <a:rPr lang="en-US" sz="1700" dirty="0" smtClean="0">
                <a:solidFill>
                  <a:srgbClr val="C00000"/>
                </a:solidFill>
              </a:rPr>
              <a:t> </a:t>
            </a:r>
            <a:r>
              <a:rPr lang="en-US" sz="1700" dirty="0" err="1" smtClean="0">
                <a:solidFill>
                  <a:srgbClr val="C00000"/>
                </a:solidFill>
              </a:rPr>
              <a:t>pürüzlü</a:t>
            </a:r>
            <a:r>
              <a:rPr lang="en-US" sz="1700" dirty="0" smtClean="0">
                <a:solidFill>
                  <a:srgbClr val="C00000"/>
                </a:solidFill>
              </a:rPr>
              <a:t> </a:t>
            </a:r>
            <a:r>
              <a:rPr lang="en-US" sz="1700" dirty="0" err="1" smtClean="0">
                <a:solidFill>
                  <a:srgbClr val="C00000"/>
                </a:solidFill>
              </a:rPr>
              <a:t>yüzeyi</a:t>
            </a:r>
            <a:r>
              <a:rPr lang="en-US" sz="1700" dirty="0" smtClean="0">
                <a:solidFill>
                  <a:srgbClr val="C00000"/>
                </a:solidFill>
              </a:rPr>
              <a:t>, </a:t>
            </a:r>
            <a:r>
              <a:rPr lang="tr-TR" sz="1700" dirty="0" smtClean="0">
                <a:solidFill>
                  <a:srgbClr val="C00000"/>
                </a:solidFill>
              </a:rPr>
              <a:t>binaların dış yüzeyinin</a:t>
            </a:r>
            <a:r>
              <a:rPr lang="en-US" sz="1700" dirty="0" smtClean="0">
                <a:solidFill>
                  <a:srgbClr val="C00000"/>
                </a:solidFill>
              </a:rPr>
              <a:t> </a:t>
            </a:r>
            <a:r>
              <a:rPr lang="en-US" sz="1700" dirty="0" err="1" smtClean="0">
                <a:solidFill>
                  <a:srgbClr val="C00000"/>
                </a:solidFill>
              </a:rPr>
              <a:t>yıka</a:t>
            </a:r>
            <a:r>
              <a:rPr lang="tr-TR" sz="1700" dirty="0" smtClean="0">
                <a:solidFill>
                  <a:srgbClr val="C00000"/>
                </a:solidFill>
              </a:rPr>
              <a:t>n</a:t>
            </a:r>
            <a:r>
              <a:rPr lang="en-US" sz="1700" dirty="0" smtClean="0">
                <a:solidFill>
                  <a:srgbClr val="C00000"/>
                </a:solidFill>
              </a:rPr>
              <a:t>ma </a:t>
            </a:r>
            <a:r>
              <a:rPr lang="en-US" sz="1700" dirty="0" err="1" smtClean="0">
                <a:solidFill>
                  <a:srgbClr val="C00000"/>
                </a:solidFill>
              </a:rPr>
              <a:t>ihtiyacını</a:t>
            </a:r>
            <a:r>
              <a:rPr lang="en-US" sz="1700" dirty="0" smtClean="0">
                <a:solidFill>
                  <a:srgbClr val="C00000"/>
                </a:solidFill>
              </a:rPr>
              <a:t> </a:t>
            </a:r>
            <a:r>
              <a:rPr lang="en-US" sz="1700" dirty="0" err="1" smtClean="0">
                <a:solidFill>
                  <a:srgbClr val="C00000"/>
                </a:solidFill>
              </a:rPr>
              <a:t>azaltarak</a:t>
            </a:r>
            <a:r>
              <a:rPr lang="en-US" sz="1700" dirty="0" smtClean="0">
                <a:solidFill>
                  <a:srgbClr val="C00000"/>
                </a:solidFill>
              </a:rPr>
              <a:t> </a:t>
            </a:r>
            <a:r>
              <a:rPr lang="en-US" sz="1700" dirty="0" err="1" smtClean="0">
                <a:solidFill>
                  <a:srgbClr val="C00000"/>
                </a:solidFill>
              </a:rPr>
              <a:t>toz</a:t>
            </a:r>
            <a:r>
              <a:rPr lang="en-US" sz="1700" dirty="0" smtClean="0">
                <a:solidFill>
                  <a:srgbClr val="C00000"/>
                </a:solidFill>
              </a:rPr>
              <a:t> </a:t>
            </a:r>
            <a:r>
              <a:rPr lang="en-US" sz="1700" dirty="0" err="1" smtClean="0">
                <a:solidFill>
                  <a:srgbClr val="C00000"/>
                </a:solidFill>
              </a:rPr>
              <a:t>ve</a:t>
            </a:r>
            <a:r>
              <a:rPr lang="en-US" sz="1700" dirty="0" smtClean="0">
                <a:solidFill>
                  <a:srgbClr val="C00000"/>
                </a:solidFill>
              </a:rPr>
              <a:t> </a:t>
            </a:r>
            <a:r>
              <a:rPr lang="en-US" sz="1700" dirty="0" err="1" smtClean="0">
                <a:solidFill>
                  <a:srgbClr val="C00000"/>
                </a:solidFill>
              </a:rPr>
              <a:t>kiri</a:t>
            </a:r>
            <a:r>
              <a:rPr lang="en-US" sz="1700" dirty="0" smtClean="0">
                <a:solidFill>
                  <a:srgbClr val="C00000"/>
                </a:solidFill>
              </a:rPr>
              <a:t> </a:t>
            </a:r>
            <a:r>
              <a:rPr lang="en-US" sz="1700" dirty="0" err="1" smtClean="0">
                <a:solidFill>
                  <a:srgbClr val="C00000"/>
                </a:solidFill>
              </a:rPr>
              <a:t>uzaklaştırır</a:t>
            </a:r>
            <a:r>
              <a:rPr lang="en-US" sz="1700" dirty="0" smtClean="0">
                <a:solidFill>
                  <a:srgbClr val="C00000"/>
                </a:solidFill>
              </a:rPr>
              <a:t>.</a:t>
            </a:r>
            <a:endParaRPr lang="en-US" sz="1700" b="1" dirty="0" smtClean="0">
              <a:solidFill>
                <a:srgbClr val="C00000"/>
              </a:solidFill>
            </a:endParaRPr>
          </a:p>
        </p:txBody>
      </p:sp>
      <p:sp>
        <p:nvSpPr>
          <p:cNvPr id="5" name="Rectangle 4"/>
          <p:cNvSpPr>
            <a:spLocks noGrp="1" noChangeArrowheads="1"/>
          </p:cNvSpPr>
          <p:nvPr>
            <p:ph type="title"/>
          </p:nvPr>
        </p:nvSpPr>
        <p:spPr>
          <a:xfrm>
            <a:off x="457200" y="274638"/>
            <a:ext cx="5266928" cy="1143000"/>
          </a:xfrm>
        </p:spPr>
        <p:txBody>
          <a:bodyPr>
            <a:noAutofit/>
          </a:bodyPr>
          <a:lstStyle/>
          <a:p>
            <a:r>
              <a:rPr lang="tr-TR" sz="2800" b="1" dirty="0" smtClean="0">
                <a:solidFill>
                  <a:srgbClr val="C00000"/>
                </a:solidFill>
                <a:ea typeface="ＭＳ Ｐゴシック" pitchFamily="-105" charset="-128"/>
                <a:cs typeface="ＭＳ Ｐゴシック" pitchFamily="-105" charset="-128"/>
              </a:rPr>
              <a:t>Kendi kendine temizlenen boyalar</a:t>
            </a:r>
            <a:br>
              <a:rPr lang="tr-TR" sz="2800" b="1" dirty="0" smtClean="0">
                <a:solidFill>
                  <a:srgbClr val="C00000"/>
                </a:solidFill>
                <a:ea typeface="ＭＳ Ｐゴシック" pitchFamily="-105" charset="-128"/>
                <a:cs typeface="ＭＳ Ｐゴシック" pitchFamily="-105" charset="-128"/>
              </a:rPr>
            </a:br>
            <a:r>
              <a:rPr lang="tr-TR" sz="2800" b="1" dirty="0" smtClean="0">
                <a:solidFill>
                  <a:srgbClr val="C00000"/>
                </a:solidFill>
              </a:rPr>
              <a:t>Nilüfer çiçeği</a:t>
            </a:r>
            <a:endParaRPr lang="en-US" sz="2800" b="1" dirty="0">
              <a:solidFill>
                <a:srgbClr val="C00000"/>
              </a:solidFill>
              <a:ea typeface="ＭＳ Ｐゴシック" pitchFamily="-105" charset="-128"/>
              <a:cs typeface="ＭＳ Ｐゴシック" pitchFamily="-105" charset="-128"/>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pPr/>
              <a:t>3</a:t>
            </a:fld>
            <a:endParaRPr lang="tr-TR"/>
          </a:p>
        </p:txBody>
      </p:sp>
      <p:pic>
        <p:nvPicPr>
          <p:cNvPr id="9" name="Picture 4" descr="C:\Documents and Settings\Owner\Desktop\download.jpg"/>
          <p:cNvPicPr>
            <a:picLocks noChangeAspect="1" noChangeArrowheads="1"/>
          </p:cNvPicPr>
          <p:nvPr/>
        </p:nvPicPr>
        <p:blipFill>
          <a:blip r:embed="rId2" cstate="print"/>
          <a:srcRect/>
          <a:stretch>
            <a:fillRect/>
          </a:stretch>
        </p:blipFill>
        <p:spPr bwMode="auto">
          <a:xfrm>
            <a:off x="611560" y="4221088"/>
            <a:ext cx="3105457" cy="2355280"/>
          </a:xfrm>
          <a:prstGeom prst="rect">
            <a:avLst/>
          </a:prstGeom>
          <a:noFill/>
          <a:ln w="9525">
            <a:noFill/>
            <a:miter lim="800000"/>
            <a:headEnd/>
            <a:tailEnd/>
          </a:ln>
        </p:spPr>
      </p:pic>
      <p:sp>
        <p:nvSpPr>
          <p:cNvPr id="10" name="9 Aşağı Ok"/>
          <p:cNvSpPr/>
          <p:nvPr/>
        </p:nvSpPr>
        <p:spPr>
          <a:xfrm>
            <a:off x="1331640" y="3861048"/>
            <a:ext cx="360000" cy="72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Aşağı Ok"/>
          <p:cNvSpPr/>
          <p:nvPr/>
        </p:nvSpPr>
        <p:spPr>
          <a:xfrm>
            <a:off x="2483768" y="3861048"/>
            <a:ext cx="360000" cy="720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26" name="Picture 2" descr="C:\Users\ARZU\Desktop\lotus çiçeği.jpg"/>
          <p:cNvPicPr>
            <a:picLocks noChangeAspect="1" noChangeArrowheads="1"/>
          </p:cNvPicPr>
          <p:nvPr/>
        </p:nvPicPr>
        <p:blipFill>
          <a:blip r:embed="rId3" cstate="print"/>
          <a:srcRect/>
          <a:stretch>
            <a:fillRect/>
          </a:stretch>
        </p:blipFill>
        <p:spPr bwMode="auto">
          <a:xfrm>
            <a:off x="395536" y="1412776"/>
            <a:ext cx="4022210" cy="2522215"/>
          </a:xfrm>
          <a:prstGeom prst="rect">
            <a:avLst/>
          </a:prstGeom>
          <a:noFill/>
        </p:spPr>
      </p:pic>
      <p:sp>
        <p:nvSpPr>
          <p:cNvPr id="11" name="10 İçerik Yer Tutucusu"/>
          <p:cNvSpPr>
            <a:spLocks noGrp="1"/>
          </p:cNvSpPr>
          <p:nvPr>
            <p:ph sz="half" idx="1"/>
          </p:nvPr>
        </p:nvSpPr>
        <p:spPr/>
        <p:txBody>
          <a:bodyPr/>
          <a:lstStyle/>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43808" y="332656"/>
            <a:ext cx="6084168" cy="720080"/>
          </a:xfrm>
        </p:spPr>
        <p:txBody>
          <a:bodyPr>
            <a:normAutofit/>
          </a:bodyPr>
          <a:lstStyle/>
          <a:p>
            <a:pPr algn="ctr"/>
            <a:r>
              <a:rPr lang="tr-TR" sz="2800" dirty="0" smtClean="0">
                <a:solidFill>
                  <a:srgbClr val="C00000"/>
                </a:solidFill>
              </a:rPr>
              <a:t>Nilüfer Çiçeği: </a:t>
            </a:r>
            <a:r>
              <a:rPr lang="tr-TR" sz="2200" dirty="0" smtClean="0">
                <a:solidFill>
                  <a:srgbClr val="C00000"/>
                </a:solidFill>
              </a:rPr>
              <a:t>Kendi kendine temizlenen boya</a:t>
            </a:r>
            <a:endParaRPr lang="tr-TR" sz="2200" dirty="0"/>
          </a:p>
        </p:txBody>
      </p:sp>
      <p:sp>
        <p:nvSpPr>
          <p:cNvPr id="4" name="3 Metin Yer Tutucusu"/>
          <p:cNvSpPr>
            <a:spLocks noGrp="1"/>
          </p:cNvSpPr>
          <p:nvPr>
            <p:ph type="body" sz="half" idx="2"/>
          </p:nvPr>
        </p:nvSpPr>
        <p:spPr>
          <a:xfrm>
            <a:off x="467544" y="1196752"/>
            <a:ext cx="3456384" cy="4691063"/>
          </a:xfrm>
        </p:spPr>
        <p:txBody>
          <a:bodyPr>
            <a:noAutofit/>
          </a:bodyPr>
          <a:lstStyle/>
          <a:p>
            <a:pPr>
              <a:buFont typeface="Wingdings" pitchFamily="2" charset="2"/>
              <a:buChar char="Ø"/>
            </a:pPr>
            <a:r>
              <a:rPr lang="tr-TR" sz="2200" dirty="0" smtClean="0"/>
              <a:t>Nilüferler, bataklıkta yaşamasına rağmen, doğadaki en temiz bitkilerden birisidir.</a:t>
            </a:r>
          </a:p>
          <a:p>
            <a:pPr>
              <a:buFont typeface="Wingdings" pitchFamily="2" charset="2"/>
              <a:buChar char="Ø"/>
            </a:pPr>
            <a:r>
              <a:rPr lang="tr-TR" sz="2200" dirty="0" smtClean="0"/>
              <a:t>Nilüfer yaprağının pürüzlü yüzeyinde bulunan çok sayıdaki girinti, su damlacıklarının yüzdüğü bir hava labirenti oluşturur.</a:t>
            </a:r>
          </a:p>
          <a:p>
            <a:pPr>
              <a:buFont typeface="Wingdings" pitchFamily="2" charset="2"/>
              <a:buChar char="Ø"/>
            </a:pPr>
            <a:r>
              <a:rPr lang="tr-TR" sz="2200" dirty="0" smtClean="0"/>
              <a:t>Hafif bir esinti veya eğim, yaprak yüzeyindeki su toplarının toz ve kiri toplaya toplaya yuvarlanmasına neden olur.</a:t>
            </a:r>
          </a:p>
        </p:txBody>
      </p:sp>
      <p:sp>
        <p:nvSpPr>
          <p:cNvPr id="5" name="4 Slayt Numarası Yer Tutucusu"/>
          <p:cNvSpPr>
            <a:spLocks noGrp="1"/>
          </p:cNvSpPr>
          <p:nvPr>
            <p:ph type="sldNum" sz="quarter" idx="12"/>
          </p:nvPr>
        </p:nvSpPr>
        <p:spPr/>
        <p:txBody>
          <a:bodyPr/>
          <a:lstStyle/>
          <a:p>
            <a:fld id="{B1DEFA8C-F947-479F-BE07-76B6B3F80BF1}" type="slidenum">
              <a:rPr lang="tr-TR" smtClean="0"/>
              <a:pPr/>
              <a:t>4</a:t>
            </a:fld>
            <a:endParaRPr lang="tr-TR"/>
          </a:p>
        </p:txBody>
      </p:sp>
      <p:pic>
        <p:nvPicPr>
          <p:cNvPr id="6" name="Picture 4" descr="lotus effect"/>
          <p:cNvPicPr>
            <a:picLocks noGrp="1" noChangeAspect="1" noChangeArrowheads="1"/>
          </p:cNvPicPr>
          <p:nvPr>
            <p:ph idx="1"/>
          </p:nvPr>
        </p:nvPicPr>
        <p:blipFill>
          <a:blip r:embed="rId3" cstate="print"/>
          <a:srcRect/>
          <a:stretch>
            <a:fillRect/>
          </a:stretch>
        </p:blipFill>
        <p:spPr bwMode="auto">
          <a:xfrm>
            <a:off x="3988598" y="1772815"/>
            <a:ext cx="4698202" cy="3129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3050"/>
            <a:ext cx="3923928" cy="1162050"/>
          </a:xfrm>
        </p:spPr>
        <p:txBody>
          <a:bodyPr>
            <a:normAutofit/>
          </a:bodyPr>
          <a:lstStyle/>
          <a:p>
            <a:pPr algn="ctr"/>
            <a:r>
              <a:rPr lang="tr-TR" sz="3200" dirty="0" smtClean="0">
                <a:solidFill>
                  <a:srgbClr val="C00000"/>
                </a:solidFill>
              </a:rPr>
              <a:t>Nilüfer Çiçeği: </a:t>
            </a:r>
            <a:r>
              <a:rPr lang="tr-TR" sz="2200" dirty="0" smtClean="0">
                <a:solidFill>
                  <a:srgbClr val="C00000"/>
                </a:solidFill>
              </a:rPr>
              <a:t>Kendi kendine temizlenen boya</a:t>
            </a:r>
            <a:endParaRPr lang="tr-TR" sz="2200" dirty="0">
              <a:solidFill>
                <a:srgbClr val="C00000"/>
              </a:solidFill>
            </a:endParaRPr>
          </a:p>
        </p:txBody>
      </p:sp>
      <p:sp>
        <p:nvSpPr>
          <p:cNvPr id="4" name="3 Metin Yer Tutucusu"/>
          <p:cNvSpPr>
            <a:spLocks noGrp="1"/>
          </p:cNvSpPr>
          <p:nvPr>
            <p:ph type="body" sz="half" idx="2"/>
          </p:nvPr>
        </p:nvSpPr>
        <p:spPr>
          <a:xfrm>
            <a:off x="457200" y="1435100"/>
            <a:ext cx="3538736" cy="4691063"/>
          </a:xfrm>
        </p:spPr>
        <p:txBody>
          <a:bodyPr>
            <a:noAutofit/>
          </a:bodyPr>
          <a:lstStyle/>
          <a:p>
            <a:pPr>
              <a:buFont typeface="Wingdings" pitchFamily="2" charset="2"/>
              <a:buChar char="Ø"/>
            </a:pPr>
            <a:r>
              <a:rPr lang="tr-TR" sz="2000" dirty="0" smtClean="0"/>
              <a:t>Mikroskopta defalarca büyütülmüş nilüfer çiçeği yaprağı görüntüsü</a:t>
            </a:r>
          </a:p>
          <a:p>
            <a:pPr>
              <a:buFont typeface="Wingdings" pitchFamily="2" charset="2"/>
              <a:buChar char="Ø"/>
            </a:pPr>
            <a:r>
              <a:rPr lang="tr-TR" sz="2000" dirty="0" smtClean="0"/>
              <a:t>Yaprak yüzeyindeki mikro tırnak benzeri çıkıntılar.</a:t>
            </a:r>
          </a:p>
          <a:p>
            <a:pPr>
              <a:buFont typeface="Wingdings" pitchFamily="2" charset="2"/>
              <a:buChar char="Ø"/>
            </a:pPr>
            <a:r>
              <a:rPr lang="nb-NO" sz="2000" dirty="0" smtClean="0"/>
              <a:t>Bu darbeler</a:t>
            </a:r>
            <a:r>
              <a:rPr lang="tr-TR" sz="2000" dirty="0" smtClean="0"/>
              <a:t> </a:t>
            </a:r>
            <a:r>
              <a:rPr lang="nb-NO" sz="2000" dirty="0" smtClean="0"/>
              <a:t>su</a:t>
            </a:r>
            <a:r>
              <a:rPr lang="tr-TR" sz="2000" dirty="0" smtClean="0"/>
              <a:t>yun,</a:t>
            </a:r>
            <a:r>
              <a:rPr lang="nb-NO" sz="2000" dirty="0" smtClean="0"/>
              <a:t> </a:t>
            </a:r>
            <a:r>
              <a:rPr lang="tr-TR" sz="2000" dirty="0" smtClean="0"/>
              <a:t>top halinde damlacıklar meydana getirmesini sağlar</a:t>
            </a:r>
            <a:r>
              <a:rPr lang="nb-NO" sz="2000" dirty="0" smtClean="0"/>
              <a:t>.</a:t>
            </a:r>
            <a:endParaRPr lang="tr-TR" sz="2000" dirty="0" smtClean="0"/>
          </a:p>
          <a:p>
            <a:pPr>
              <a:buFont typeface="Wingdings" pitchFamily="2" charset="2"/>
              <a:buChar char="Ø"/>
            </a:pPr>
            <a:r>
              <a:rPr lang="en-US" sz="2000" dirty="0" smtClean="0"/>
              <a:t>Su </a:t>
            </a:r>
            <a:r>
              <a:rPr lang="en-US" sz="2000" dirty="0" err="1" smtClean="0"/>
              <a:t>topları</a:t>
            </a:r>
            <a:r>
              <a:rPr lang="tr-TR" sz="2000" dirty="0" smtClean="0"/>
              <a:t>, yerçekiminin </a:t>
            </a:r>
            <a:r>
              <a:rPr lang="en-US" sz="2000" dirty="0" err="1" smtClean="0"/>
              <a:t>serbest</a:t>
            </a:r>
            <a:r>
              <a:rPr lang="en-US" sz="2000" dirty="0" smtClean="0"/>
              <a:t> </a:t>
            </a:r>
            <a:r>
              <a:rPr lang="en-US" sz="2000" dirty="0" err="1" smtClean="0"/>
              <a:t>enerji</a:t>
            </a:r>
            <a:r>
              <a:rPr lang="tr-TR" sz="2000" dirty="0" smtClean="0"/>
              <a:t>sini</a:t>
            </a:r>
            <a:r>
              <a:rPr lang="en-US" sz="2000" dirty="0" smtClean="0"/>
              <a:t> </a:t>
            </a:r>
            <a:r>
              <a:rPr lang="en-US" sz="2000" dirty="0" err="1" smtClean="0"/>
              <a:t>kullanarak</a:t>
            </a:r>
            <a:r>
              <a:rPr lang="en-US" sz="2000" dirty="0" smtClean="0"/>
              <a:t> </a:t>
            </a:r>
            <a:r>
              <a:rPr lang="en-US" sz="2000" dirty="0" err="1" smtClean="0"/>
              <a:t>yaprak</a:t>
            </a:r>
            <a:r>
              <a:rPr lang="en-US" sz="2000" dirty="0" smtClean="0"/>
              <a:t> </a:t>
            </a:r>
            <a:r>
              <a:rPr lang="en-US" sz="2000" dirty="0" err="1" smtClean="0"/>
              <a:t>boyunca</a:t>
            </a:r>
            <a:r>
              <a:rPr lang="en-US" sz="2000" dirty="0" smtClean="0"/>
              <a:t> </a:t>
            </a:r>
            <a:r>
              <a:rPr lang="en-US" sz="2000" dirty="0" err="1" smtClean="0"/>
              <a:t>yuvarlanır</a:t>
            </a:r>
            <a:r>
              <a:rPr lang="tr-TR" sz="2000" dirty="0" smtClean="0"/>
              <a:t>.</a:t>
            </a:r>
          </a:p>
          <a:p>
            <a:pPr>
              <a:buFont typeface="Wingdings" pitchFamily="2" charset="2"/>
              <a:buChar char="Ø"/>
            </a:pPr>
            <a:r>
              <a:rPr lang="tr-TR" sz="2000" dirty="0" smtClean="0"/>
              <a:t>Su topları, hareket halindeyken kir parçacıklarını da çekerek yaprak boyunca kayar.</a:t>
            </a:r>
            <a:endParaRPr lang="tr-TR" sz="2000"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5</a:t>
            </a:fld>
            <a:endParaRPr lang="tr-TR"/>
          </a:p>
        </p:txBody>
      </p:sp>
      <p:pic>
        <p:nvPicPr>
          <p:cNvPr id="6" name="Picture 3" descr="lotus leaf surface"/>
          <p:cNvPicPr>
            <a:picLocks noGrp="1" noChangeAspect="1" noChangeArrowheads="1"/>
          </p:cNvPicPr>
          <p:nvPr>
            <p:ph idx="1"/>
          </p:nvPr>
        </p:nvPicPr>
        <p:blipFill>
          <a:blip r:embed="rId3" cstate="print"/>
          <a:srcRect/>
          <a:stretch>
            <a:fillRect/>
          </a:stretch>
        </p:blipFill>
        <p:spPr bwMode="auto">
          <a:xfrm>
            <a:off x="3995936" y="476672"/>
            <a:ext cx="4418215" cy="3316778"/>
          </a:xfrm>
          <a:prstGeom prst="rect">
            <a:avLst/>
          </a:prstGeom>
          <a:noFill/>
          <a:ln w="9525">
            <a:noFill/>
            <a:miter lim="800000"/>
            <a:headEnd/>
            <a:tailEnd/>
          </a:ln>
        </p:spPr>
      </p:pic>
      <p:pic>
        <p:nvPicPr>
          <p:cNvPr id="7" name="Picture 4" descr="lotus leaf effect"/>
          <p:cNvPicPr>
            <a:picLocks noChangeAspect="1" noChangeArrowheads="1"/>
          </p:cNvPicPr>
          <p:nvPr/>
        </p:nvPicPr>
        <p:blipFill>
          <a:blip r:embed="rId4" cstate="print"/>
          <a:srcRect/>
          <a:stretch>
            <a:fillRect/>
          </a:stretch>
        </p:blipFill>
        <p:spPr bwMode="auto">
          <a:xfrm>
            <a:off x="5796136" y="3789040"/>
            <a:ext cx="2794000" cy="2819400"/>
          </a:xfrm>
          <a:prstGeom prst="rect">
            <a:avLst/>
          </a:prstGeom>
          <a:noFill/>
          <a:ln w="9525">
            <a:noFill/>
            <a:miter lim="800000"/>
            <a:headEnd/>
            <a:tailEnd/>
          </a:ln>
        </p:spPr>
      </p:pic>
      <p:sp>
        <p:nvSpPr>
          <p:cNvPr id="8" name="7 Yukarı Ok"/>
          <p:cNvSpPr/>
          <p:nvPr/>
        </p:nvSpPr>
        <p:spPr>
          <a:xfrm>
            <a:off x="4211960" y="3861048"/>
            <a:ext cx="216024" cy="5463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Sağ Ok"/>
          <p:cNvSpPr/>
          <p:nvPr/>
        </p:nvSpPr>
        <p:spPr>
          <a:xfrm>
            <a:off x="5004048" y="5229200"/>
            <a:ext cx="720080" cy="196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Metin kutusu"/>
          <p:cNvSpPr txBox="1"/>
          <p:nvPr/>
        </p:nvSpPr>
        <p:spPr>
          <a:xfrm>
            <a:off x="4427984" y="3933056"/>
            <a:ext cx="1555682" cy="369332"/>
          </a:xfrm>
          <a:prstGeom prst="rect">
            <a:avLst/>
          </a:prstGeom>
          <a:noFill/>
        </p:spPr>
        <p:txBody>
          <a:bodyPr wrap="none" rtlCol="0">
            <a:spAutoFit/>
          </a:bodyPr>
          <a:lstStyle/>
          <a:p>
            <a:r>
              <a:rPr lang="tr-TR" dirty="0" smtClean="0"/>
              <a:t>Nilüfer yaprağı</a:t>
            </a:r>
            <a:endParaRPr lang="tr-TR" dirty="0"/>
          </a:p>
        </p:txBody>
      </p:sp>
      <p:sp>
        <p:nvSpPr>
          <p:cNvPr id="11" name="10 Metin kutusu"/>
          <p:cNvSpPr txBox="1"/>
          <p:nvPr/>
        </p:nvSpPr>
        <p:spPr>
          <a:xfrm>
            <a:off x="4644008" y="5517232"/>
            <a:ext cx="1236044" cy="369332"/>
          </a:xfrm>
          <a:prstGeom prst="rect">
            <a:avLst/>
          </a:prstGeom>
          <a:noFill/>
        </p:spPr>
        <p:txBody>
          <a:bodyPr wrap="none" rtlCol="0">
            <a:spAutoFit/>
          </a:bodyPr>
          <a:lstStyle/>
          <a:p>
            <a:r>
              <a:rPr lang="tr-TR" dirty="0" smtClean="0"/>
              <a:t>Bina duvarı</a:t>
            </a: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779686"/>
          </a:xfrm>
        </p:spPr>
        <p:txBody>
          <a:bodyPr>
            <a:normAutofit fontScale="90000"/>
          </a:bodyPr>
          <a:lstStyle/>
          <a:p>
            <a:r>
              <a:rPr lang="tr-TR" sz="2800" dirty="0" smtClean="0">
                <a:solidFill>
                  <a:srgbClr val="C00000"/>
                </a:solidFill>
              </a:rPr>
              <a:t>Nilüfer Çiçeği: </a:t>
            </a:r>
            <a:r>
              <a:rPr lang="tr-TR" dirty="0" smtClean="0">
                <a:solidFill>
                  <a:srgbClr val="C00000"/>
                </a:solidFill>
              </a:rPr>
              <a:t>Kendi kendine temizlenen boya</a:t>
            </a:r>
            <a:endParaRPr lang="tr-TR" dirty="0"/>
          </a:p>
        </p:txBody>
      </p:sp>
      <p:sp>
        <p:nvSpPr>
          <p:cNvPr id="4" name="3 Metin Yer Tutucusu"/>
          <p:cNvSpPr>
            <a:spLocks noGrp="1"/>
          </p:cNvSpPr>
          <p:nvPr>
            <p:ph type="body" sz="half" idx="2"/>
          </p:nvPr>
        </p:nvSpPr>
        <p:spPr>
          <a:xfrm>
            <a:off x="323528" y="1196752"/>
            <a:ext cx="3384376" cy="4691063"/>
          </a:xfrm>
        </p:spPr>
        <p:txBody>
          <a:bodyPr>
            <a:noAutofit/>
          </a:bodyPr>
          <a:lstStyle/>
          <a:p>
            <a:pPr>
              <a:buFont typeface="Wingdings" pitchFamily="2" charset="2"/>
              <a:buChar char="Ø"/>
            </a:pPr>
            <a:r>
              <a:rPr lang="en-US" sz="1800" dirty="0" err="1" smtClean="0"/>
              <a:t>Biyologlar</a:t>
            </a:r>
            <a:r>
              <a:rPr lang="en-US" sz="1800" dirty="0" smtClean="0"/>
              <a:t> </a:t>
            </a:r>
            <a:r>
              <a:rPr lang="tr-TR" sz="1800" dirty="0" smtClean="0"/>
              <a:t>nilüfer</a:t>
            </a:r>
            <a:r>
              <a:rPr lang="en-US" sz="1800" dirty="0" smtClean="0"/>
              <a:t> </a:t>
            </a:r>
            <a:r>
              <a:rPr lang="en-US" sz="1800" dirty="0" err="1" smtClean="0"/>
              <a:t>yapraklarının</a:t>
            </a:r>
            <a:r>
              <a:rPr lang="en-US" sz="1800" dirty="0" smtClean="0"/>
              <a:t> </a:t>
            </a:r>
            <a:r>
              <a:rPr lang="tr-TR" sz="1800" dirty="0" smtClean="0"/>
              <a:t>temizlik </a:t>
            </a:r>
            <a:r>
              <a:rPr lang="en-US" sz="1800" dirty="0" err="1" smtClean="0"/>
              <a:t>sırrını</a:t>
            </a:r>
            <a:r>
              <a:rPr lang="en-US" sz="1800" dirty="0" smtClean="0"/>
              <a:t> </a:t>
            </a:r>
            <a:r>
              <a:rPr lang="en-US" sz="1800" dirty="0" err="1" smtClean="0"/>
              <a:t>keşfetti</a:t>
            </a:r>
            <a:r>
              <a:rPr lang="tr-TR" sz="1800" dirty="0" smtClean="0"/>
              <a:t>.</a:t>
            </a:r>
          </a:p>
          <a:p>
            <a:pPr>
              <a:buFont typeface="Wingdings" pitchFamily="2" charset="2"/>
              <a:buChar char="Ø"/>
            </a:pPr>
            <a:r>
              <a:rPr lang="tr-TR" sz="1800" dirty="0" smtClean="0"/>
              <a:t>B</a:t>
            </a:r>
            <a:r>
              <a:rPr lang="en-US" sz="1800" dirty="0" err="1" smtClean="0"/>
              <a:t>oya</a:t>
            </a:r>
            <a:r>
              <a:rPr lang="en-US" sz="1800" dirty="0" smtClean="0"/>
              <a:t> </a:t>
            </a:r>
            <a:r>
              <a:rPr lang="en-US" sz="1800" dirty="0" err="1" smtClean="0"/>
              <a:t>üreticileri</a:t>
            </a:r>
            <a:r>
              <a:rPr lang="en-US" sz="1800" dirty="0" smtClean="0"/>
              <a:t> </a:t>
            </a:r>
            <a:r>
              <a:rPr lang="tr-TR" sz="1800" dirty="0" smtClean="0"/>
              <a:t>nilüfer</a:t>
            </a:r>
            <a:r>
              <a:rPr lang="en-US" sz="1800" dirty="0" smtClean="0"/>
              <a:t> </a:t>
            </a:r>
            <a:r>
              <a:rPr lang="en-US" sz="1800" dirty="0" err="1" smtClean="0"/>
              <a:t>yapraklarının</a:t>
            </a:r>
            <a:r>
              <a:rPr lang="en-US" sz="1800" dirty="0" smtClean="0"/>
              <a:t> </a:t>
            </a:r>
            <a:r>
              <a:rPr lang="en-US" sz="1800" dirty="0" err="1" smtClean="0"/>
              <a:t>dokusunu</a:t>
            </a:r>
            <a:r>
              <a:rPr lang="en-US" sz="1800" dirty="0" smtClean="0"/>
              <a:t> </a:t>
            </a:r>
            <a:r>
              <a:rPr lang="en-US" sz="1800" dirty="0" err="1" smtClean="0"/>
              <a:t>taklit</a:t>
            </a:r>
            <a:r>
              <a:rPr lang="en-US" sz="1800" dirty="0" smtClean="0"/>
              <a:t> </a:t>
            </a:r>
            <a:r>
              <a:rPr lang="en-US" sz="1800" dirty="0" err="1" smtClean="0"/>
              <a:t>etti</a:t>
            </a:r>
            <a:r>
              <a:rPr lang="tr-TR" sz="1800" dirty="0" smtClean="0"/>
              <a:t>.</a:t>
            </a:r>
          </a:p>
          <a:p>
            <a:pPr>
              <a:buFont typeface="Wingdings" pitchFamily="2" charset="2"/>
              <a:buChar char="Ø"/>
            </a:pPr>
            <a:r>
              <a:rPr lang="tr-TR" sz="1800" dirty="0" err="1" smtClean="0"/>
              <a:t>Lotisan</a:t>
            </a:r>
            <a:r>
              <a:rPr lang="tr-TR" sz="1800" dirty="0" smtClean="0"/>
              <a:t> adı verilen yeni bir boya, bu tasarımı taklit ederek yağmur sırasında doğal olarak kendini temizleyen  boyalı bir yüzey oluşturdu.</a:t>
            </a:r>
          </a:p>
          <a:p>
            <a:pPr>
              <a:buFont typeface="Wingdings" pitchFamily="2" charset="2"/>
              <a:buChar char="Ø"/>
            </a:pPr>
            <a:r>
              <a:rPr lang="tr-TR" sz="1800" dirty="0" smtClean="0"/>
              <a:t>Kir parçacıkları nilüfer yaprakları üzerinde tutunamazlar ve bitkinin üzerine düşen yağmur damlacıkları ile birlikte akıp giderler.</a:t>
            </a:r>
          </a:p>
          <a:p>
            <a:pPr>
              <a:buFont typeface="Wingdings" pitchFamily="2" charset="2"/>
              <a:buChar char="Ø"/>
            </a:pPr>
            <a:r>
              <a:rPr lang="tr-TR" sz="1800" dirty="0" smtClean="0"/>
              <a:t>Boyanın mikro yapısı, su ve kir için temas alanını en aza indirgeyerek yağmurla birlikte akıp gitmesini taklit etmiştir.</a:t>
            </a:r>
            <a:endParaRPr lang="tr-TR" sz="1800" dirty="0"/>
          </a:p>
        </p:txBody>
      </p:sp>
      <p:sp>
        <p:nvSpPr>
          <p:cNvPr id="5" name="4 Slayt Numarası Yer Tutucusu"/>
          <p:cNvSpPr>
            <a:spLocks noGrp="1"/>
          </p:cNvSpPr>
          <p:nvPr>
            <p:ph type="sldNum" sz="quarter" idx="12"/>
          </p:nvPr>
        </p:nvSpPr>
        <p:spPr/>
        <p:txBody>
          <a:bodyPr/>
          <a:lstStyle/>
          <a:p>
            <a:fld id="{B1DEFA8C-F947-479F-BE07-76B6B3F80BF1}" type="slidenum">
              <a:rPr lang="tr-TR" smtClean="0"/>
              <a:pPr/>
              <a:t>6</a:t>
            </a:fld>
            <a:endParaRPr lang="tr-TR"/>
          </a:p>
        </p:txBody>
      </p:sp>
      <p:pic>
        <p:nvPicPr>
          <p:cNvPr id="7" name="Picture 5" descr="7lotus_collage"/>
          <p:cNvPicPr>
            <a:picLocks noGrp="1" noChangeAspect="1" noChangeArrowheads="1"/>
          </p:cNvPicPr>
          <p:nvPr>
            <p:ph idx="1"/>
          </p:nvPr>
        </p:nvPicPr>
        <p:blipFill>
          <a:blip r:embed="rId3" cstate="print"/>
          <a:srcRect/>
          <a:stretch>
            <a:fillRect/>
          </a:stretch>
        </p:blipFill>
        <p:spPr>
          <a:xfrm>
            <a:off x="4211960" y="3645024"/>
            <a:ext cx="4762376" cy="2399159"/>
          </a:xfrm>
          <a:prstGeom prst="rect">
            <a:avLst/>
          </a:prstGeom>
          <a:noFill/>
          <a:ln/>
        </p:spPr>
      </p:pic>
      <p:pic>
        <p:nvPicPr>
          <p:cNvPr id="8" name="Picture 1" descr="lotusan.bmp"/>
          <p:cNvPicPr>
            <a:picLocks noChangeAspect="1"/>
          </p:cNvPicPr>
          <p:nvPr/>
        </p:nvPicPr>
        <p:blipFill>
          <a:blip r:embed="rId4" cstate="print"/>
          <a:srcRect/>
          <a:stretch>
            <a:fillRect/>
          </a:stretch>
        </p:blipFill>
        <p:spPr bwMode="auto">
          <a:xfrm>
            <a:off x="4211960" y="1124744"/>
            <a:ext cx="4733925"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8172450" y="1052513"/>
            <a:ext cx="1223963" cy="2520950"/>
          </a:xfrm>
          <a:prstGeom prst="roundRect">
            <a:avLst>
              <a:gd name="adj" fmla="val 1265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1" name="Rounded Rectangle 30"/>
          <p:cNvSpPr/>
          <p:nvPr/>
        </p:nvSpPr>
        <p:spPr>
          <a:xfrm>
            <a:off x="2771775" y="6308725"/>
            <a:ext cx="6516688" cy="360363"/>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0" name="Rounded Rectangle 29"/>
          <p:cNvSpPr/>
          <p:nvPr/>
        </p:nvSpPr>
        <p:spPr>
          <a:xfrm>
            <a:off x="-180975" y="4437063"/>
            <a:ext cx="4537075" cy="647700"/>
          </a:xfrm>
          <a:prstGeom prst="roundRect">
            <a:avLst>
              <a:gd name="adj" fmla="val 30321"/>
            </a:avLst>
          </a:prstGeom>
          <a:solidFill>
            <a:srgbClr val="0B5E8B"/>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4" name="Title 3"/>
          <p:cNvSpPr>
            <a:spLocks noGrp="1"/>
          </p:cNvSpPr>
          <p:nvPr>
            <p:ph type="title"/>
          </p:nvPr>
        </p:nvSpPr>
        <p:spPr>
          <a:xfrm>
            <a:off x="457200" y="274638"/>
            <a:ext cx="730424" cy="6178698"/>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vert="vert270" rtlCol="0">
            <a:normAutofit fontScale="90000"/>
          </a:bodyPr>
          <a:lstStyle/>
          <a:p>
            <a:pPr fontAlgn="auto">
              <a:spcAft>
                <a:spcPts val="0"/>
              </a:spcAft>
              <a:defRPr/>
            </a:pPr>
            <a:r>
              <a:rPr lang="en-GB" dirty="0" smtClean="0"/>
              <a:t>Bi</a:t>
            </a:r>
            <a:r>
              <a:rPr lang="tr-TR" dirty="0" smtClean="0"/>
              <a:t>y</a:t>
            </a:r>
            <a:r>
              <a:rPr lang="en-GB" dirty="0" err="1" smtClean="0"/>
              <a:t>omimi</a:t>
            </a:r>
            <a:r>
              <a:rPr lang="tr-TR" dirty="0" err="1" smtClean="0"/>
              <a:t>kri</a:t>
            </a:r>
            <a:endParaRPr lang="en-GB" dirty="0"/>
          </a:p>
        </p:txBody>
      </p:sp>
      <p:sp>
        <p:nvSpPr>
          <p:cNvPr id="5" name="Content Placeholder 4"/>
          <p:cNvSpPr>
            <a:spLocks noGrp="1"/>
          </p:cNvSpPr>
          <p:nvPr>
            <p:ph sz="half" idx="1"/>
          </p:nvPr>
        </p:nvSpPr>
        <p:spPr>
          <a:xfrm>
            <a:off x="1476375" y="260350"/>
            <a:ext cx="7199313" cy="647700"/>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r>
              <a:rPr lang="tr-TR" sz="2400" dirty="0" smtClean="0"/>
              <a:t>Tasarımcı</a:t>
            </a:r>
            <a:r>
              <a:rPr lang="en-GB" sz="2400" dirty="0" smtClean="0"/>
              <a:t>:</a:t>
            </a:r>
            <a:endParaRPr lang="en-GB" sz="2400" dirty="0"/>
          </a:p>
        </p:txBody>
      </p:sp>
      <p:sp>
        <p:nvSpPr>
          <p:cNvPr id="6" name="Content Placeholder 5"/>
          <p:cNvSpPr>
            <a:spLocks noGrp="1"/>
          </p:cNvSpPr>
          <p:nvPr>
            <p:ph sz="half" idx="2"/>
          </p:nvPr>
        </p:nvSpPr>
        <p:spPr>
          <a:xfrm>
            <a:off x="1476375" y="1196975"/>
            <a:ext cx="3816350" cy="3384550"/>
          </a:xfrm>
          <a:prstGeom prst="roundRect">
            <a:avLst>
              <a:gd name="adj" fmla="val 10979"/>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rtlCol="0">
            <a:normAutofit/>
          </a:bodyPr>
          <a:lstStyle/>
          <a:p>
            <a:pPr fontAlgn="auto">
              <a:spcAft>
                <a:spcPts val="0"/>
              </a:spcAft>
              <a:buFont typeface="Arial" pitchFamily="34" charset="0"/>
              <a:buNone/>
              <a:defRPr/>
            </a:pPr>
            <a:endParaRPr lang="en-GB" sz="2400" dirty="0"/>
          </a:p>
        </p:txBody>
      </p:sp>
      <p:sp>
        <p:nvSpPr>
          <p:cNvPr id="7" name="Content Placeholder 5"/>
          <p:cNvSpPr txBox="1">
            <a:spLocks/>
          </p:cNvSpPr>
          <p:nvPr/>
        </p:nvSpPr>
        <p:spPr>
          <a:xfrm>
            <a:off x="5580063" y="1196975"/>
            <a:ext cx="3095625" cy="1439863"/>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lnSpcReduction="10000"/>
          </a:bodyPr>
          <a:lstStyle/>
          <a:p>
            <a:pPr marL="342900" indent="-342900" fontAlgn="auto">
              <a:spcBef>
                <a:spcPct val="20000"/>
              </a:spcBef>
              <a:spcAft>
                <a:spcPts val="0"/>
              </a:spcAft>
              <a:buFont typeface="Arial" pitchFamily="34" charset="0"/>
              <a:buChar char="•"/>
              <a:defRPr/>
            </a:pPr>
            <a:r>
              <a:rPr lang="tr-TR" sz="2800" dirty="0" smtClean="0"/>
              <a:t>“Ürün” neyden yapıldı</a:t>
            </a:r>
            <a:r>
              <a:rPr lang="en-GB" sz="2800" dirty="0" smtClean="0"/>
              <a:t>?</a:t>
            </a:r>
            <a:r>
              <a:rPr lang="tr-TR" sz="2800" dirty="0" smtClean="0"/>
              <a:t> Hammaddesi</a:t>
            </a:r>
            <a:endParaRPr lang="en-GB" sz="2800" dirty="0"/>
          </a:p>
        </p:txBody>
      </p:sp>
      <p:sp>
        <p:nvSpPr>
          <p:cNvPr id="8" name="Content Placeholder 5"/>
          <p:cNvSpPr txBox="1">
            <a:spLocks/>
          </p:cNvSpPr>
          <p:nvPr/>
        </p:nvSpPr>
        <p:spPr>
          <a:xfrm>
            <a:off x="5580063" y="2997200"/>
            <a:ext cx="3095625"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a:lnSpc>
                <a:spcPct val="90000"/>
              </a:lnSpc>
              <a:spcBef>
                <a:spcPct val="20000"/>
              </a:spcBef>
              <a:buFont typeface="Arial" pitchFamily="34" charset="0"/>
              <a:buChar char="•"/>
            </a:pPr>
            <a:r>
              <a:rPr lang="tr-TR" sz="2400" dirty="0" smtClean="0">
                <a:solidFill>
                  <a:srgbClr val="000000"/>
                </a:solidFill>
                <a:ea typeface="ＭＳ Ｐゴシック" pitchFamily="34" charset="-128"/>
              </a:rPr>
              <a:t>“Ürün” doğadan nasıl ilham aldı</a:t>
            </a:r>
            <a:r>
              <a:rPr lang="en-GB" sz="2400" dirty="0" smtClean="0">
                <a:solidFill>
                  <a:srgbClr val="000000"/>
                </a:solidFill>
                <a:ea typeface="ＭＳ Ｐゴシック" pitchFamily="34" charset="-128"/>
              </a:rPr>
              <a:t>?</a:t>
            </a:r>
            <a:endParaRPr lang="en-GB" sz="2400" dirty="0">
              <a:solidFill>
                <a:srgbClr val="000000"/>
              </a:solidFill>
              <a:ea typeface="ＭＳ Ｐゴシック" pitchFamily="34" charset="-128"/>
            </a:endParaRPr>
          </a:p>
        </p:txBody>
      </p:sp>
      <p:sp>
        <p:nvSpPr>
          <p:cNvPr id="9" name="Content Placeholder 5"/>
          <p:cNvSpPr txBox="1">
            <a:spLocks/>
          </p:cNvSpPr>
          <p:nvPr/>
        </p:nvSpPr>
        <p:spPr>
          <a:xfrm>
            <a:off x="7019925" y="4868863"/>
            <a:ext cx="16557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defRPr/>
            </a:pPr>
            <a:r>
              <a:rPr lang="tr-TR" sz="2000" dirty="0" smtClean="0"/>
              <a:t>Fotoğraf</a:t>
            </a:r>
            <a:r>
              <a:rPr lang="en-GB" sz="2000" dirty="0" smtClean="0"/>
              <a:t>/</a:t>
            </a:r>
            <a:r>
              <a:rPr lang="tr-TR" sz="2000" dirty="0" err="1" smtClean="0"/>
              <a:t>lar</a:t>
            </a:r>
            <a:endParaRPr lang="en-GB" sz="2000" dirty="0"/>
          </a:p>
        </p:txBody>
      </p:sp>
      <p:sp>
        <p:nvSpPr>
          <p:cNvPr id="10" name="Content Placeholder 5"/>
          <p:cNvSpPr txBox="1">
            <a:spLocks/>
          </p:cNvSpPr>
          <p:nvPr/>
        </p:nvSpPr>
        <p:spPr>
          <a:xfrm>
            <a:off x="3492500" y="4868863"/>
            <a:ext cx="3167063"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Arial" pitchFamily="34" charset="0"/>
              <a:buChar char="•"/>
              <a:defRPr/>
            </a:pPr>
            <a:r>
              <a:rPr lang="tr-TR" sz="2400" dirty="0" smtClean="0"/>
              <a:t>Bir sistemdeki ürünün döngüsel tasarımı nasıldır?</a:t>
            </a:r>
            <a:endParaRPr lang="en-GB" sz="2400" dirty="0"/>
          </a:p>
        </p:txBody>
      </p:sp>
      <p:sp>
        <p:nvSpPr>
          <p:cNvPr id="11" name="Content Placeholder 5"/>
          <p:cNvSpPr txBox="1">
            <a:spLocks/>
          </p:cNvSpPr>
          <p:nvPr/>
        </p:nvSpPr>
        <p:spPr>
          <a:xfrm>
            <a:off x="1476375" y="4868863"/>
            <a:ext cx="1727200" cy="1584325"/>
          </a:xfrm>
          <a:prstGeom prst="roundRect">
            <a:avLst/>
          </a:prstGeom>
          <a:ln w="38100">
            <a:solidFill>
              <a:schemeClr val="tx1">
                <a:lumMod val="65000"/>
                <a:lumOff val="3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 1</a:t>
            </a:r>
            <a:endParaRPr lang="en-GB" sz="2400" dirty="0">
              <a:solidFill>
                <a:schemeClr val="accent3">
                  <a:lumMod val="60000"/>
                  <a:lumOff val="40000"/>
                </a:schemeClr>
              </a:solidFill>
            </a:endParaRPr>
          </a:p>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 </a:t>
            </a:r>
            <a:r>
              <a:rPr lang="en-GB" sz="2400" dirty="0" smtClean="0">
                <a:solidFill>
                  <a:schemeClr val="accent3">
                    <a:lumMod val="75000"/>
                  </a:schemeClr>
                </a:solidFill>
              </a:rPr>
              <a:t>2</a:t>
            </a:r>
            <a:endParaRPr lang="en-GB" sz="2400" dirty="0">
              <a:solidFill>
                <a:schemeClr val="accent3">
                  <a:lumMod val="75000"/>
                </a:schemeClr>
              </a:solidFill>
            </a:endParaRPr>
          </a:p>
          <a:p>
            <a:pPr marL="342900" indent="-342900" fontAlgn="auto">
              <a:spcBef>
                <a:spcPct val="20000"/>
              </a:spcBef>
              <a:spcAft>
                <a:spcPts val="0"/>
              </a:spcAft>
              <a:buFont typeface="Wingdings" pitchFamily="2" charset="2"/>
              <a:buChar char="ü"/>
              <a:defRPr/>
            </a:pPr>
            <a:r>
              <a:rPr lang="tr-TR" sz="2400" dirty="0" smtClean="0">
                <a:solidFill>
                  <a:schemeClr val="accent3">
                    <a:lumMod val="60000"/>
                    <a:lumOff val="40000"/>
                  </a:schemeClr>
                </a:solidFill>
              </a:rPr>
              <a:t>Seviye</a:t>
            </a:r>
            <a:r>
              <a:rPr lang="en-GB" sz="2400" dirty="0" smtClean="0">
                <a:solidFill>
                  <a:schemeClr val="accent3">
                    <a:lumMod val="50000"/>
                  </a:schemeClr>
                </a:solidFill>
              </a:rPr>
              <a:t> </a:t>
            </a:r>
            <a:r>
              <a:rPr lang="en-GB" sz="2400" dirty="0">
                <a:solidFill>
                  <a:schemeClr val="accent3">
                    <a:lumMod val="50000"/>
                  </a:schemeClr>
                </a:solidFill>
              </a:rPr>
              <a:t>3</a:t>
            </a:r>
          </a:p>
        </p:txBody>
      </p:sp>
      <p:cxnSp>
        <p:nvCxnSpPr>
          <p:cNvPr id="15" name="Straight Connector 14"/>
          <p:cNvCxnSpPr/>
          <p:nvPr/>
        </p:nvCxnSpPr>
        <p:spPr>
          <a:xfrm flipV="1">
            <a:off x="2051050" y="908050"/>
            <a:ext cx="0" cy="28892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17" name="Straight Connector 16"/>
          <p:cNvCxnSpPr>
            <a:endCxn id="7" idx="1"/>
          </p:cNvCxnSpPr>
          <p:nvPr/>
        </p:nvCxnSpPr>
        <p:spPr>
          <a:xfrm>
            <a:off x="5292725" y="1916113"/>
            <a:ext cx="287338" cy="0"/>
          </a:xfrm>
          <a:prstGeom prst="line">
            <a:avLst/>
          </a:prstGeom>
          <a:ln w="38100">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p:nvCxnSpPr>
        <p:spPr>
          <a:xfrm>
            <a:off x="8243888" y="2636838"/>
            <a:ext cx="0" cy="360362"/>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p:nvCxnSpPr>
        <p:spPr>
          <a:xfrm>
            <a:off x="8243888" y="4581525"/>
            <a:ext cx="0" cy="287338"/>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3" name="Straight Connector 22"/>
          <p:cNvCxnSpPr>
            <a:stCxn id="11" idx="3"/>
            <a:endCxn id="10" idx="1"/>
          </p:cNvCxnSpPr>
          <p:nvPr/>
        </p:nvCxnSpPr>
        <p:spPr>
          <a:xfrm>
            <a:off x="3203575" y="5661025"/>
            <a:ext cx="288925" cy="0"/>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25" name="Straight Connector 24"/>
          <p:cNvCxnSpPr>
            <a:stCxn id="10" idx="3"/>
            <a:endCxn id="9" idx="1"/>
          </p:cNvCxnSpPr>
          <p:nvPr/>
        </p:nvCxnSpPr>
        <p:spPr>
          <a:xfrm>
            <a:off x="6659563" y="5661025"/>
            <a:ext cx="360362" cy="0"/>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20" name="19 Slayt Numarası Yer Tutucusu"/>
          <p:cNvSpPr>
            <a:spLocks noGrp="1"/>
          </p:cNvSpPr>
          <p:nvPr>
            <p:ph type="sldNum" sz="quarter" idx="12"/>
          </p:nvPr>
        </p:nvSpPr>
        <p:spPr/>
        <p:txBody>
          <a:bodyPr/>
          <a:lstStyle/>
          <a:p>
            <a:fld id="{B1DEFA8C-F947-479F-BE07-76B6B3F80BF1}" type="slidenum">
              <a:rPr lang="tr-TR" smtClean="0"/>
              <a:pPr/>
              <a:t>7</a:t>
            </a:fld>
            <a:endParaRPr lang="tr-T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1268</TotalTime>
  <Words>983</Words>
  <Application>Microsoft Office PowerPoint</Application>
  <PresentationFormat>Ekran Gösterisi (4:3)</PresentationFormat>
  <Paragraphs>75</Paragraphs>
  <Slides>7</Slides>
  <Notes>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vt:i4>
      </vt:variant>
    </vt:vector>
  </HeadingPairs>
  <TitlesOfParts>
    <vt:vector size="13" baseType="lpstr">
      <vt:lpstr>ＭＳ Ｐゴシック</vt:lpstr>
      <vt:lpstr>Arial</vt:lpstr>
      <vt:lpstr>Calibri</vt:lpstr>
      <vt:lpstr>Helvetica Neue</vt:lpstr>
      <vt:lpstr>Wingdings</vt:lpstr>
      <vt:lpstr>Ofis Teması</vt:lpstr>
      <vt:lpstr>Bitkilerden Esinlenen Tasarımlar</vt:lpstr>
      <vt:lpstr>PowerPoint Sunusu</vt:lpstr>
      <vt:lpstr>Kendi kendine temizlenen boyalar Nilüfer çiçeği</vt:lpstr>
      <vt:lpstr>Nilüfer Çiçeği: Kendi kendine temizlenen boya</vt:lpstr>
      <vt:lpstr>Nilüfer Çiçeği: Kendi kendine temizlenen boya</vt:lpstr>
      <vt:lpstr>Nilüfer Çiçeği: Kendi kendine temizlenen boya</vt:lpstr>
      <vt:lpstr>Biyomimikri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ARZU</dc:creator>
  <cp:lastModifiedBy>ARZU</cp:lastModifiedBy>
  <cp:revision>108</cp:revision>
  <dcterms:created xsi:type="dcterms:W3CDTF">2020-12-09T10:00:32Z</dcterms:created>
  <dcterms:modified xsi:type="dcterms:W3CDTF">2021-10-11T13:09:55Z</dcterms:modified>
</cp:coreProperties>
</file>