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73" r:id="rId4"/>
    <p:sldId id="267" r:id="rId5"/>
    <p:sldId id="269" r:id="rId6"/>
    <p:sldId id="268" r:id="rId7"/>
    <p:sldId id="271" r:id="rId8"/>
    <p:sldId id="272" r:id="rId9"/>
    <p:sldId id="265" r:id="rId10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igdem Yavuz" initials="CY" lastIdx="0" clrIdx="0">
    <p:extLst>
      <p:ext uri="{19B8F6BF-5375-455C-9EA6-DF929625EA0E}">
        <p15:presenceInfo xmlns:p15="http://schemas.microsoft.com/office/powerpoint/2012/main" userId="4900d2ae122f3104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73" autoAdjust="0"/>
    <p:restoredTop sz="94660"/>
  </p:normalViewPr>
  <p:slideViewPr>
    <p:cSldViewPr snapToGrid="0">
      <p:cViewPr varScale="1">
        <p:scale>
          <a:sx n="74" d="100"/>
          <a:sy n="74" d="100"/>
        </p:scale>
        <p:origin x="4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3EBB2-8428-48A9-BE7A-596C20EDBFBC}" type="datetimeFigureOut">
              <a:rPr lang="tr-TR" smtClean="0"/>
              <a:t>1.2.2018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19B39-ACE1-45A1-B74E-FA82ADEFEF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540228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3EBB2-8428-48A9-BE7A-596C20EDBFBC}" type="datetimeFigureOut">
              <a:rPr lang="tr-TR" smtClean="0"/>
              <a:t>1.2.2018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19B39-ACE1-45A1-B74E-FA82ADEFEF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0401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3EBB2-8428-48A9-BE7A-596C20EDBFBC}" type="datetimeFigureOut">
              <a:rPr lang="tr-TR" smtClean="0"/>
              <a:t>1.2.2018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19B39-ACE1-45A1-B74E-FA82ADEFEF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010818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3EBB2-8428-48A9-BE7A-596C20EDBFBC}" type="datetimeFigureOut">
              <a:rPr lang="tr-TR" smtClean="0"/>
              <a:t>1.2.2018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19B39-ACE1-45A1-B74E-FA82ADEFEF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865618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3EBB2-8428-48A9-BE7A-596C20EDBFBC}" type="datetimeFigureOut">
              <a:rPr lang="tr-TR" smtClean="0"/>
              <a:t>1.2.2018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19B39-ACE1-45A1-B74E-FA82ADEFEF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820759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3EBB2-8428-48A9-BE7A-596C20EDBFBC}" type="datetimeFigureOut">
              <a:rPr lang="tr-TR" smtClean="0"/>
              <a:t>1.2.2018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19B39-ACE1-45A1-B74E-FA82ADEFEF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899537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3EBB2-8428-48A9-BE7A-596C20EDBFBC}" type="datetimeFigureOut">
              <a:rPr lang="tr-TR" smtClean="0"/>
              <a:t>1.2.2018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19B39-ACE1-45A1-B74E-FA82ADEFEF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834858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3EBB2-8428-48A9-BE7A-596C20EDBFBC}" type="datetimeFigureOut">
              <a:rPr lang="tr-TR" smtClean="0"/>
              <a:t>1.2.2018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19B39-ACE1-45A1-B74E-FA82ADEFEF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834246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3EBB2-8428-48A9-BE7A-596C20EDBFBC}" type="datetimeFigureOut">
              <a:rPr lang="tr-TR" smtClean="0"/>
              <a:t>1.2.2018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19B39-ACE1-45A1-B74E-FA82ADEFEF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072305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3EBB2-8428-48A9-BE7A-596C20EDBFBC}" type="datetimeFigureOut">
              <a:rPr lang="tr-TR" smtClean="0"/>
              <a:t>1.2.2018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19B39-ACE1-45A1-B74E-FA82ADEFEF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88196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3EBB2-8428-48A9-BE7A-596C20EDBFBC}" type="datetimeFigureOut">
              <a:rPr lang="tr-TR" smtClean="0"/>
              <a:t>1.2.2018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19B39-ACE1-45A1-B74E-FA82ADEFEF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331052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D3EBB2-8428-48A9-BE7A-596C20EDBFBC}" type="datetimeFigureOut">
              <a:rPr lang="tr-TR" smtClean="0"/>
              <a:t>1.2.2018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B19B39-ACE1-45A1-B74E-FA82ADEFEF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236231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Bir </a:t>
            </a:r>
            <a:r>
              <a:rPr lang="tr-TR" dirty="0"/>
              <a:t>psikolojik yapı olarak "kişilik" ve madde geliştirme süreci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Yrd</a:t>
            </a:r>
            <a:r>
              <a:rPr lang="en-US" dirty="0" smtClean="0"/>
              <a:t>. </a:t>
            </a:r>
            <a:r>
              <a:rPr lang="en-US" dirty="0" err="1" smtClean="0"/>
              <a:t>Doç</a:t>
            </a:r>
            <a:r>
              <a:rPr lang="en-US" dirty="0" smtClean="0"/>
              <a:t>. Dr. Ömer </a:t>
            </a:r>
            <a:r>
              <a:rPr lang="en-US" dirty="0" err="1" smtClean="0"/>
              <a:t>Kutlu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577810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5090" y="2146301"/>
            <a:ext cx="11259127" cy="5605463"/>
          </a:xfrm>
        </p:spPr>
        <p:txBody>
          <a:bodyPr>
            <a:normAutofit/>
          </a:bodyPr>
          <a:lstStyle/>
          <a:p>
            <a:pPr algn="just"/>
            <a:r>
              <a:rPr lang="en-US" altLang="tr-TR" dirty="0" err="1"/>
              <a:t>Kişiliğin</a:t>
            </a:r>
            <a:r>
              <a:rPr lang="en-US" altLang="tr-TR" dirty="0"/>
              <a:t> </a:t>
            </a:r>
            <a:r>
              <a:rPr lang="en-US" altLang="tr-TR" dirty="0" err="1"/>
              <a:t>tarifi</a:t>
            </a:r>
            <a:r>
              <a:rPr lang="en-US" altLang="tr-TR" dirty="0"/>
              <a:t> </a:t>
            </a:r>
            <a:r>
              <a:rPr lang="en-US" altLang="tr-TR" dirty="0" err="1"/>
              <a:t>çok</a:t>
            </a:r>
            <a:r>
              <a:rPr lang="en-US" altLang="tr-TR" dirty="0"/>
              <a:t> </a:t>
            </a:r>
            <a:r>
              <a:rPr lang="en-US" altLang="tr-TR" dirty="0" err="1"/>
              <a:t>çeşitli</a:t>
            </a:r>
            <a:r>
              <a:rPr lang="en-US" altLang="tr-TR" dirty="0"/>
              <a:t> </a:t>
            </a:r>
            <a:r>
              <a:rPr lang="en-US" altLang="tr-TR" dirty="0" err="1"/>
              <a:t>şekillde</a:t>
            </a:r>
            <a:r>
              <a:rPr lang="en-US" altLang="tr-TR" dirty="0"/>
              <a:t> </a:t>
            </a:r>
            <a:r>
              <a:rPr lang="en-US" altLang="tr-TR" dirty="0" err="1"/>
              <a:t>verilmiştir</a:t>
            </a:r>
            <a:r>
              <a:rPr lang="en-US" altLang="tr-TR" dirty="0"/>
              <a:t>. </a:t>
            </a:r>
            <a:r>
              <a:rPr lang="en-US" altLang="tr-TR" dirty="0" err="1"/>
              <a:t>Fakat</a:t>
            </a:r>
            <a:r>
              <a:rPr lang="en-US" altLang="tr-TR" dirty="0"/>
              <a:t> </a:t>
            </a:r>
            <a:r>
              <a:rPr lang="en-US" altLang="tr-TR" dirty="0" err="1"/>
              <a:t>bu</a:t>
            </a:r>
            <a:r>
              <a:rPr lang="en-US" altLang="tr-TR" dirty="0"/>
              <a:t> </a:t>
            </a:r>
            <a:r>
              <a:rPr lang="en-US" altLang="tr-TR" dirty="0" err="1"/>
              <a:t>tariflerin</a:t>
            </a:r>
            <a:r>
              <a:rPr lang="en-US" altLang="tr-TR" dirty="0"/>
              <a:t>, </a:t>
            </a:r>
            <a:r>
              <a:rPr lang="en-US" altLang="tr-TR" dirty="0" err="1"/>
              <a:t>tarif</a:t>
            </a:r>
            <a:r>
              <a:rPr lang="en-US" altLang="tr-TR" dirty="0"/>
              <a:t> </a:t>
            </a:r>
            <a:r>
              <a:rPr lang="en-US" altLang="tr-TR" dirty="0" err="1"/>
              <a:t>eden</a:t>
            </a:r>
            <a:r>
              <a:rPr lang="en-US" altLang="tr-TR" dirty="0"/>
              <a:t> </a:t>
            </a:r>
            <a:r>
              <a:rPr lang="en-US" altLang="tr-TR" dirty="0" err="1"/>
              <a:t>kişinin</a:t>
            </a:r>
            <a:r>
              <a:rPr lang="en-US" altLang="tr-TR" dirty="0"/>
              <a:t> </a:t>
            </a:r>
            <a:r>
              <a:rPr lang="en-US" altLang="tr-TR" dirty="0" err="1"/>
              <a:t>yakın</a:t>
            </a:r>
            <a:r>
              <a:rPr lang="en-US" altLang="tr-TR" dirty="0"/>
              <a:t> </a:t>
            </a:r>
            <a:r>
              <a:rPr lang="en-US" altLang="tr-TR" dirty="0" err="1"/>
              <a:t>olduğu</a:t>
            </a:r>
            <a:r>
              <a:rPr lang="en-US" altLang="tr-TR" dirty="0"/>
              <a:t> </a:t>
            </a:r>
            <a:r>
              <a:rPr lang="en-US" altLang="tr-TR" dirty="0" err="1"/>
              <a:t>psikoloijik</a:t>
            </a:r>
            <a:r>
              <a:rPr lang="en-US" altLang="tr-TR" dirty="0"/>
              <a:t> </a:t>
            </a:r>
            <a:r>
              <a:rPr lang="en-US" altLang="tr-TR" dirty="0" err="1"/>
              <a:t>ekol</a:t>
            </a:r>
            <a:r>
              <a:rPr lang="en-US" altLang="tr-TR" dirty="0"/>
              <a:t> </a:t>
            </a:r>
            <a:r>
              <a:rPr lang="en-US" altLang="tr-TR" dirty="0" err="1"/>
              <a:t>veya</a:t>
            </a:r>
            <a:r>
              <a:rPr lang="en-US" altLang="tr-TR" dirty="0"/>
              <a:t> </a:t>
            </a:r>
            <a:r>
              <a:rPr lang="en-US" altLang="tr-TR" dirty="0" err="1"/>
              <a:t>öznel</a:t>
            </a:r>
            <a:r>
              <a:rPr lang="en-US" altLang="tr-TR" dirty="0"/>
              <a:t> </a:t>
            </a:r>
            <a:r>
              <a:rPr lang="en-US" altLang="tr-TR" dirty="0" err="1"/>
              <a:t>teorilere</a:t>
            </a:r>
            <a:r>
              <a:rPr lang="en-US" altLang="tr-TR" dirty="0"/>
              <a:t> </a:t>
            </a:r>
            <a:r>
              <a:rPr lang="en-US" altLang="tr-TR" dirty="0" err="1"/>
              <a:t>dayanmaktadır</a:t>
            </a:r>
            <a:r>
              <a:rPr lang="en-US" altLang="tr-TR" dirty="0"/>
              <a:t>. </a:t>
            </a:r>
          </a:p>
          <a:p>
            <a:pPr algn="just"/>
            <a:endParaRPr lang="en-US" altLang="tr-TR" dirty="0"/>
          </a:p>
          <a:p>
            <a:r>
              <a:rPr lang="en-US" altLang="tr-TR" dirty="0" err="1"/>
              <a:t>Kişilik</a:t>
            </a:r>
            <a:r>
              <a:rPr lang="en-US" altLang="tr-TR" dirty="0"/>
              <a:t> </a:t>
            </a:r>
            <a:r>
              <a:rPr lang="en-US" altLang="tr-TR" dirty="0" err="1"/>
              <a:t>bireyin</a:t>
            </a:r>
            <a:r>
              <a:rPr lang="en-US" altLang="tr-TR" dirty="0"/>
              <a:t> </a:t>
            </a:r>
            <a:r>
              <a:rPr lang="en-US" altLang="tr-TR" dirty="0" err="1"/>
              <a:t>birkaç</a:t>
            </a:r>
            <a:r>
              <a:rPr lang="en-US" altLang="tr-TR" dirty="0"/>
              <a:t> </a:t>
            </a:r>
            <a:r>
              <a:rPr lang="en-US" altLang="tr-TR" dirty="0" err="1"/>
              <a:t>niteliğine</a:t>
            </a:r>
            <a:r>
              <a:rPr lang="en-US" altLang="tr-TR" dirty="0"/>
              <a:t> </a:t>
            </a:r>
            <a:r>
              <a:rPr lang="en-US" altLang="tr-TR" dirty="0" err="1"/>
              <a:t>dayanan</a:t>
            </a:r>
            <a:r>
              <a:rPr lang="en-US" altLang="tr-TR" dirty="0"/>
              <a:t> </a:t>
            </a:r>
            <a:r>
              <a:rPr lang="en-US" altLang="tr-TR" dirty="0" err="1"/>
              <a:t>bir</a:t>
            </a:r>
            <a:r>
              <a:rPr lang="en-US" altLang="tr-TR" dirty="0"/>
              <a:t> </a:t>
            </a:r>
            <a:r>
              <a:rPr lang="en-US" altLang="tr-TR" dirty="0" err="1"/>
              <a:t>şey</a:t>
            </a:r>
            <a:r>
              <a:rPr lang="en-US" altLang="tr-TR" dirty="0"/>
              <a:t> </a:t>
            </a:r>
            <a:r>
              <a:rPr lang="en-US" altLang="tr-TR" dirty="0" err="1"/>
              <a:t>değil</a:t>
            </a:r>
            <a:r>
              <a:rPr lang="en-US" altLang="tr-TR" dirty="0"/>
              <a:t>, </a:t>
            </a:r>
            <a:r>
              <a:rPr lang="en-US" altLang="tr-TR" dirty="0" err="1"/>
              <a:t>bireyin</a:t>
            </a:r>
            <a:r>
              <a:rPr lang="en-US" altLang="tr-TR" dirty="0"/>
              <a:t> </a:t>
            </a:r>
            <a:r>
              <a:rPr lang="en-US" altLang="tr-TR" dirty="0" err="1"/>
              <a:t>pratik</a:t>
            </a:r>
            <a:r>
              <a:rPr lang="en-US" altLang="tr-TR" dirty="0"/>
              <a:t> </a:t>
            </a:r>
            <a:r>
              <a:rPr lang="en-US" altLang="tr-TR" dirty="0" err="1"/>
              <a:t>olarak</a:t>
            </a:r>
            <a:r>
              <a:rPr lang="en-US" altLang="tr-TR" dirty="0"/>
              <a:t> </a:t>
            </a:r>
            <a:r>
              <a:rPr lang="en-US" altLang="tr-TR" dirty="0" err="1"/>
              <a:t>tüm</a:t>
            </a:r>
            <a:r>
              <a:rPr lang="en-US" altLang="tr-TR" dirty="0"/>
              <a:t> </a:t>
            </a:r>
            <a:r>
              <a:rPr lang="en-US" altLang="tr-TR" dirty="0" err="1"/>
              <a:t>niteliklerini</a:t>
            </a:r>
            <a:r>
              <a:rPr lang="en-US" altLang="tr-TR" dirty="0"/>
              <a:t> </a:t>
            </a:r>
            <a:r>
              <a:rPr lang="en-US" altLang="tr-TR" dirty="0" err="1"/>
              <a:t>ve</a:t>
            </a:r>
            <a:r>
              <a:rPr lang="en-US" altLang="tr-TR" dirty="0"/>
              <a:t> </a:t>
            </a:r>
            <a:r>
              <a:rPr lang="en-US" altLang="tr-TR" dirty="0" err="1"/>
              <a:t>bunların</a:t>
            </a:r>
            <a:r>
              <a:rPr lang="en-US" altLang="tr-TR" dirty="0"/>
              <a:t> </a:t>
            </a:r>
            <a:r>
              <a:rPr lang="en-US" altLang="tr-TR" dirty="0" err="1"/>
              <a:t>etkileşimini</a:t>
            </a:r>
            <a:r>
              <a:rPr lang="en-US" altLang="tr-TR" dirty="0"/>
              <a:t> </a:t>
            </a:r>
            <a:r>
              <a:rPr lang="en-US" altLang="tr-TR" dirty="0" err="1"/>
              <a:t>kapsar</a:t>
            </a:r>
            <a:r>
              <a:rPr lang="en-US" altLang="tr-TR" dirty="0"/>
              <a:t>.</a:t>
            </a:r>
          </a:p>
          <a:p>
            <a:endParaRPr lang="en-US" altLang="tr-TR" dirty="0"/>
          </a:p>
          <a:p>
            <a:endParaRPr lang="en-US" altLang="tr-TR" dirty="0"/>
          </a:p>
          <a:p>
            <a:pPr algn="r">
              <a:buFont typeface="Arial" panose="020B0604020202020204" pitchFamily="34" charset="0"/>
              <a:buNone/>
            </a:pPr>
            <a:r>
              <a:rPr lang="en-US" altLang="tr-TR" dirty="0"/>
              <a:t>(</a:t>
            </a:r>
            <a:r>
              <a:rPr lang="en-US" altLang="tr-TR" dirty="0" err="1"/>
              <a:t>Özgüven</a:t>
            </a:r>
            <a:r>
              <a:rPr lang="en-US" altLang="tr-TR" dirty="0"/>
              <a:t>, </a:t>
            </a:r>
            <a:r>
              <a:rPr lang="en-US" altLang="tr-TR" dirty="0" smtClean="0"/>
              <a:t>20</a:t>
            </a:r>
            <a:r>
              <a:rPr lang="tr-TR" altLang="tr-TR" dirty="0" smtClean="0"/>
              <a:t>12</a:t>
            </a:r>
            <a:r>
              <a:rPr lang="en-US" altLang="tr-TR" dirty="0" smtClean="0"/>
              <a:t>)</a:t>
            </a:r>
            <a:endParaRPr lang="en-US" altLang="tr-TR" dirty="0"/>
          </a:p>
        </p:txBody>
      </p:sp>
    </p:spTree>
    <p:extLst>
      <p:ext uri="{BB962C8B-B14F-4D97-AF65-F5344CB8AC3E}">
        <p14:creationId xmlns:p14="http://schemas.microsoft.com/office/powerpoint/2010/main" val="2837398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Kişiliğin tanımlanmasında çeşitli kuramlardan yararlanılmaktadır:</a:t>
            </a:r>
          </a:p>
          <a:p>
            <a:endParaRPr lang="tr-TR" dirty="0" smtClean="0"/>
          </a:p>
          <a:p>
            <a:pPr lvl="1"/>
            <a:r>
              <a:rPr lang="tr-TR" dirty="0" err="1" smtClean="0"/>
              <a:t>Treyt</a:t>
            </a:r>
            <a:r>
              <a:rPr lang="tr-TR" dirty="0" smtClean="0"/>
              <a:t> Kuramları kapsamında, derecelendirme ölçekleri ve soru listelerinin faktör analizi sonucuna göre belirlenmektedir.</a:t>
            </a:r>
          </a:p>
          <a:p>
            <a:pPr lvl="1"/>
            <a:endParaRPr lang="tr-TR" dirty="0" smtClean="0"/>
          </a:p>
          <a:p>
            <a:pPr lvl="1"/>
            <a:r>
              <a:rPr lang="tr-TR" dirty="0" smtClean="0"/>
              <a:t>Durum kuramları ise bireyin altta yatan ihtiyaçlarına odaklanmaktadır.</a:t>
            </a:r>
          </a:p>
          <a:p>
            <a:pPr lvl="1"/>
            <a:endParaRPr lang="tr-TR" dirty="0" smtClean="0"/>
          </a:p>
          <a:p>
            <a:pPr lvl="1"/>
            <a:r>
              <a:rPr lang="tr-TR" dirty="0" smtClean="0"/>
              <a:t>Sosyal bilişsel kuramcılar, kişiliğin çeşitli durumlarda gösterilen öğrenilmiş davranışlar olduğunu ifade etmektedir.</a:t>
            </a:r>
          </a:p>
          <a:p>
            <a:pPr lvl="1"/>
            <a:endParaRPr lang="tr-TR" dirty="0" smtClean="0"/>
          </a:p>
          <a:p>
            <a:pPr marL="457200" lvl="1" indent="0" algn="r">
              <a:buNone/>
            </a:pPr>
            <a:r>
              <a:rPr lang="tr-TR" dirty="0"/>
              <a:t> </a:t>
            </a:r>
            <a:r>
              <a:rPr lang="tr-TR" dirty="0" smtClean="0"/>
              <a:t>(Morgan, 2013)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148167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tr-TR" b="1" dirty="0" err="1" smtClean="0"/>
              <a:t>Kişiliği</a:t>
            </a:r>
            <a:r>
              <a:rPr lang="en-US" altLang="tr-TR" b="1" dirty="0" smtClean="0"/>
              <a:t> </a:t>
            </a:r>
            <a:r>
              <a:rPr lang="tr-TR" altLang="tr-TR" b="1" dirty="0" smtClean="0"/>
              <a:t>Ölçülmesi</a:t>
            </a:r>
            <a:endParaRPr lang="tr-TR" b="1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838200" y="2148898"/>
            <a:ext cx="10515600" cy="4351338"/>
          </a:xfrm>
        </p:spPr>
        <p:txBody>
          <a:bodyPr/>
          <a:lstStyle/>
          <a:p>
            <a:pPr algn="just"/>
            <a:r>
              <a:rPr lang="en-US" altLang="tr-TR" b="1" dirty="0" err="1" smtClean="0"/>
              <a:t>Gözlemsel</a:t>
            </a:r>
            <a:r>
              <a:rPr lang="en-US" altLang="tr-TR" b="1" dirty="0" smtClean="0"/>
              <a:t> </a:t>
            </a:r>
            <a:r>
              <a:rPr lang="en-US" altLang="tr-TR" b="1" dirty="0" err="1" smtClean="0"/>
              <a:t>Teknikler</a:t>
            </a:r>
            <a:r>
              <a:rPr lang="en-US" altLang="tr-TR" u="sng" dirty="0" smtClean="0"/>
              <a:t>:</a:t>
            </a:r>
            <a:r>
              <a:rPr lang="en-US" altLang="tr-TR" dirty="0" smtClean="0"/>
              <a:t> </a:t>
            </a:r>
            <a:r>
              <a:rPr lang="en-US" altLang="tr-TR" dirty="0" err="1" smtClean="0"/>
              <a:t>bireylerin</a:t>
            </a:r>
            <a:r>
              <a:rPr lang="en-US" altLang="tr-TR" dirty="0" smtClean="0"/>
              <a:t> </a:t>
            </a:r>
            <a:r>
              <a:rPr lang="en-US" altLang="tr-TR" dirty="0" err="1" smtClean="0"/>
              <a:t>kişi</a:t>
            </a:r>
            <a:r>
              <a:rPr lang="en-US" altLang="tr-TR" dirty="0" smtClean="0"/>
              <a:t>, </a:t>
            </a:r>
            <a:r>
              <a:rPr lang="en-US" altLang="tr-TR" dirty="0" err="1" smtClean="0"/>
              <a:t>eşya</a:t>
            </a:r>
            <a:r>
              <a:rPr lang="en-US" altLang="tr-TR" dirty="0" smtClean="0"/>
              <a:t> </a:t>
            </a:r>
            <a:r>
              <a:rPr lang="en-US" altLang="tr-TR" dirty="0" err="1" smtClean="0"/>
              <a:t>ve</a:t>
            </a:r>
            <a:r>
              <a:rPr lang="en-US" altLang="tr-TR" dirty="0" smtClean="0"/>
              <a:t> </a:t>
            </a:r>
            <a:r>
              <a:rPr lang="en-US" altLang="tr-TR" dirty="0" err="1" smtClean="0"/>
              <a:t>olaylar</a:t>
            </a:r>
            <a:r>
              <a:rPr lang="en-US" altLang="tr-TR" dirty="0" smtClean="0"/>
              <a:t> </a:t>
            </a:r>
            <a:r>
              <a:rPr lang="en-US" altLang="tr-TR" dirty="0" err="1" smtClean="0"/>
              <a:t>hakkındaki</a:t>
            </a:r>
            <a:r>
              <a:rPr lang="en-US" altLang="tr-TR" dirty="0" smtClean="0"/>
              <a:t> </a:t>
            </a:r>
            <a:r>
              <a:rPr lang="en-US" altLang="tr-TR" dirty="0" err="1" smtClean="0"/>
              <a:t>gözlemlerini</a:t>
            </a:r>
            <a:r>
              <a:rPr lang="en-US" altLang="tr-TR" dirty="0" smtClean="0"/>
              <a:t> </a:t>
            </a:r>
            <a:r>
              <a:rPr lang="en-US" altLang="tr-TR" dirty="0" err="1" smtClean="0"/>
              <a:t>sayısal</a:t>
            </a:r>
            <a:r>
              <a:rPr lang="en-US" altLang="tr-TR" dirty="0" smtClean="0"/>
              <a:t> </a:t>
            </a:r>
            <a:r>
              <a:rPr lang="en-US" altLang="tr-TR" dirty="0" err="1" smtClean="0"/>
              <a:t>olarak</a:t>
            </a:r>
            <a:r>
              <a:rPr lang="en-US" altLang="tr-TR" dirty="0" smtClean="0"/>
              <a:t> </a:t>
            </a:r>
            <a:r>
              <a:rPr lang="en-US" altLang="tr-TR" dirty="0" err="1" smtClean="0"/>
              <a:t>saptamaya</a:t>
            </a:r>
            <a:r>
              <a:rPr lang="en-US" altLang="tr-TR" dirty="0" smtClean="0"/>
              <a:t> </a:t>
            </a:r>
            <a:r>
              <a:rPr lang="en-US" altLang="tr-TR" dirty="0" err="1" smtClean="0"/>
              <a:t>yarıyan</a:t>
            </a:r>
            <a:r>
              <a:rPr lang="en-US" altLang="tr-TR" dirty="0" smtClean="0"/>
              <a:t> </a:t>
            </a:r>
            <a:r>
              <a:rPr lang="en-US" altLang="tr-TR" dirty="0" err="1" smtClean="0"/>
              <a:t>veri</a:t>
            </a:r>
            <a:r>
              <a:rPr lang="en-US" altLang="tr-TR" dirty="0" smtClean="0"/>
              <a:t> </a:t>
            </a:r>
            <a:r>
              <a:rPr lang="en-US" altLang="tr-TR" dirty="0" err="1" smtClean="0"/>
              <a:t>toplama</a:t>
            </a:r>
            <a:r>
              <a:rPr lang="en-US" altLang="tr-TR" dirty="0" smtClean="0"/>
              <a:t> </a:t>
            </a:r>
            <a:r>
              <a:rPr lang="en-US" altLang="tr-TR" dirty="0" err="1" smtClean="0"/>
              <a:t>yöntemleridir</a:t>
            </a:r>
            <a:r>
              <a:rPr lang="en-US" altLang="tr-TR" dirty="0" smtClean="0"/>
              <a:t>.</a:t>
            </a:r>
          </a:p>
          <a:p>
            <a:pPr marL="0" indent="0" algn="just">
              <a:buNone/>
            </a:pPr>
            <a:endParaRPr lang="en-US" altLang="tr-TR" dirty="0" smtClean="0"/>
          </a:p>
          <a:p>
            <a:pPr algn="just"/>
            <a:r>
              <a:rPr lang="en-US" altLang="tr-TR" b="1" dirty="0" err="1" smtClean="0"/>
              <a:t>Kendini</a:t>
            </a:r>
            <a:r>
              <a:rPr lang="en-US" altLang="tr-TR" b="1" dirty="0" smtClean="0"/>
              <a:t> </a:t>
            </a:r>
            <a:r>
              <a:rPr lang="en-US" altLang="tr-TR" b="1" dirty="0" err="1" smtClean="0"/>
              <a:t>Anlatma</a:t>
            </a:r>
            <a:r>
              <a:rPr lang="en-US" altLang="tr-TR" b="1" dirty="0" smtClean="0"/>
              <a:t> </a:t>
            </a:r>
            <a:r>
              <a:rPr lang="en-US" altLang="tr-TR" b="1" dirty="0" err="1" smtClean="0"/>
              <a:t>Teknikleri</a:t>
            </a:r>
            <a:r>
              <a:rPr lang="en-US" altLang="tr-TR" b="1" dirty="0" smtClean="0"/>
              <a:t>:  </a:t>
            </a:r>
            <a:r>
              <a:rPr lang="en-US" altLang="tr-TR" dirty="0" err="1" smtClean="0"/>
              <a:t>Bireyin</a:t>
            </a:r>
            <a:r>
              <a:rPr lang="en-US" altLang="tr-TR" dirty="0" smtClean="0"/>
              <a:t> </a:t>
            </a:r>
            <a:r>
              <a:rPr lang="en-US" altLang="tr-TR" dirty="0" err="1" smtClean="0"/>
              <a:t>duyguları</a:t>
            </a:r>
            <a:r>
              <a:rPr lang="en-US" altLang="tr-TR" dirty="0" smtClean="0"/>
              <a:t>, </a:t>
            </a:r>
            <a:r>
              <a:rPr lang="en-US" altLang="tr-TR" dirty="0" err="1" smtClean="0"/>
              <a:t>düşünceleri</a:t>
            </a:r>
            <a:r>
              <a:rPr lang="en-US" altLang="tr-TR" dirty="0" smtClean="0"/>
              <a:t> </a:t>
            </a:r>
            <a:r>
              <a:rPr lang="en-US" altLang="tr-TR" dirty="0" err="1" smtClean="0"/>
              <a:t>değer</a:t>
            </a:r>
            <a:r>
              <a:rPr lang="en-US" altLang="tr-TR" dirty="0" smtClean="0"/>
              <a:t> </a:t>
            </a:r>
            <a:r>
              <a:rPr lang="en-US" altLang="tr-TR" dirty="0" err="1" smtClean="0"/>
              <a:t>davranışları</a:t>
            </a:r>
            <a:r>
              <a:rPr lang="en-US" altLang="tr-TR" dirty="0" smtClean="0"/>
              <a:t> </a:t>
            </a:r>
            <a:r>
              <a:rPr lang="en-US" altLang="tr-TR" dirty="0" err="1" smtClean="0"/>
              <a:t>ile</a:t>
            </a:r>
            <a:r>
              <a:rPr lang="en-US" altLang="tr-TR" dirty="0" smtClean="0"/>
              <a:t> </a:t>
            </a:r>
            <a:r>
              <a:rPr lang="en-US" altLang="tr-TR" dirty="0" err="1" smtClean="0"/>
              <a:t>ilişkili</a:t>
            </a:r>
            <a:r>
              <a:rPr lang="en-US" altLang="tr-TR" dirty="0" smtClean="0"/>
              <a:t> </a:t>
            </a:r>
            <a:r>
              <a:rPr lang="en-US" altLang="tr-TR" dirty="0" err="1" smtClean="0"/>
              <a:t>olarak</a:t>
            </a:r>
            <a:r>
              <a:rPr lang="en-US" altLang="tr-TR" dirty="0" smtClean="0"/>
              <a:t> </a:t>
            </a:r>
            <a:r>
              <a:rPr lang="en-US" altLang="en-US" dirty="0" smtClean="0"/>
              <a:t>“</a:t>
            </a:r>
            <a:r>
              <a:rPr lang="en-US" altLang="ja-JP" dirty="0" err="1" smtClean="0"/>
              <a:t>kendilerini</a:t>
            </a:r>
            <a:r>
              <a:rPr lang="en-US" altLang="en-US" dirty="0" smtClean="0"/>
              <a:t>”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anlattıkları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teknik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yaklaşımladır</a:t>
            </a:r>
            <a:r>
              <a:rPr lang="en-US" altLang="ja-JP" dirty="0" smtClean="0"/>
              <a:t>. </a:t>
            </a:r>
            <a:endParaRPr lang="tr-TR" altLang="ja-JP" dirty="0" smtClean="0"/>
          </a:p>
          <a:p>
            <a:pPr marL="0" indent="0" algn="r">
              <a:buNone/>
            </a:pPr>
            <a:r>
              <a:rPr lang="en-US" altLang="tr-TR" dirty="0"/>
              <a:t>(</a:t>
            </a:r>
            <a:r>
              <a:rPr lang="en-US" altLang="tr-TR" dirty="0" err="1"/>
              <a:t>Özgüven</a:t>
            </a:r>
            <a:r>
              <a:rPr lang="en-US" altLang="tr-TR" dirty="0"/>
              <a:t>, 20</a:t>
            </a:r>
            <a:r>
              <a:rPr lang="tr-TR" altLang="tr-TR" dirty="0"/>
              <a:t>12</a:t>
            </a:r>
            <a:r>
              <a:rPr lang="en-US" altLang="tr-TR" dirty="0"/>
              <a:t>)</a:t>
            </a:r>
          </a:p>
          <a:p>
            <a:pPr marL="0" indent="0" algn="just">
              <a:buNone/>
            </a:pPr>
            <a:endParaRPr lang="en-US" altLang="tr-TR" dirty="0" smtClean="0"/>
          </a:p>
        </p:txBody>
      </p:sp>
    </p:spTree>
    <p:extLst>
      <p:ext uri="{BB962C8B-B14F-4D97-AF65-F5344CB8AC3E}">
        <p14:creationId xmlns:p14="http://schemas.microsoft.com/office/powerpoint/2010/main" val="23783114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altLang="tr-TR" b="1" dirty="0" err="1"/>
              <a:t>Projektif</a:t>
            </a:r>
            <a:r>
              <a:rPr lang="en-US" altLang="tr-TR" b="1" dirty="0"/>
              <a:t> </a:t>
            </a:r>
            <a:r>
              <a:rPr lang="en-US" altLang="tr-TR" b="1" dirty="0" err="1"/>
              <a:t>Teknikler</a:t>
            </a:r>
            <a:r>
              <a:rPr lang="en-US" altLang="tr-TR" b="1" dirty="0" smtClean="0"/>
              <a:t>:</a:t>
            </a:r>
            <a:r>
              <a:rPr lang="tr-TR" altLang="tr-TR" b="1" dirty="0" smtClean="0"/>
              <a:t> </a:t>
            </a:r>
            <a:r>
              <a:rPr lang="en-US" altLang="tr-TR" dirty="0" err="1" smtClean="0"/>
              <a:t>Bireyin</a:t>
            </a:r>
            <a:r>
              <a:rPr lang="en-US" altLang="tr-TR" dirty="0" smtClean="0"/>
              <a:t> </a:t>
            </a:r>
            <a:r>
              <a:rPr lang="en-US" altLang="tr-TR" dirty="0" err="1"/>
              <a:t>tepkisine</a:t>
            </a:r>
            <a:r>
              <a:rPr lang="en-US" altLang="tr-TR" dirty="0"/>
              <a:t> </a:t>
            </a:r>
            <a:r>
              <a:rPr lang="en-US" altLang="tr-TR" dirty="0" err="1"/>
              <a:t>esas</a:t>
            </a:r>
            <a:r>
              <a:rPr lang="en-US" altLang="tr-TR" dirty="0"/>
              <a:t> </a:t>
            </a:r>
            <a:r>
              <a:rPr lang="en-US" altLang="tr-TR" dirty="0" err="1"/>
              <a:t>olacak</a:t>
            </a:r>
            <a:r>
              <a:rPr lang="en-US" altLang="tr-TR" dirty="0"/>
              <a:t> </a:t>
            </a:r>
            <a:r>
              <a:rPr lang="en-US" altLang="en-US" dirty="0"/>
              <a:t>“</a:t>
            </a:r>
            <a:r>
              <a:rPr lang="en-US" altLang="ja-JP" dirty="0" err="1"/>
              <a:t>Uyarıcılar</a:t>
            </a:r>
            <a:r>
              <a:rPr lang="en-US" altLang="en-US" dirty="0"/>
              <a:t>”</a:t>
            </a:r>
            <a:r>
              <a:rPr lang="en-US" altLang="ja-JP" dirty="0"/>
              <a:t>  </a:t>
            </a:r>
            <a:r>
              <a:rPr lang="en-US" altLang="ja-JP" dirty="0" err="1"/>
              <a:t>açık-seçik</a:t>
            </a:r>
            <a:r>
              <a:rPr lang="en-US" altLang="ja-JP" dirty="0"/>
              <a:t> </a:t>
            </a:r>
            <a:r>
              <a:rPr lang="en-US" altLang="ja-JP" dirty="0" err="1"/>
              <a:t>olarak</a:t>
            </a:r>
            <a:r>
              <a:rPr lang="en-US" altLang="ja-JP" dirty="0"/>
              <a:t> </a:t>
            </a:r>
            <a:r>
              <a:rPr lang="en-US" altLang="ja-JP" dirty="0" err="1"/>
              <a:t>değil</a:t>
            </a:r>
            <a:r>
              <a:rPr lang="en-US" altLang="ja-JP" dirty="0"/>
              <a:t>, </a:t>
            </a:r>
            <a:r>
              <a:rPr lang="en-US" altLang="ja-JP" dirty="0" err="1"/>
              <a:t>silik</a:t>
            </a:r>
            <a:r>
              <a:rPr lang="en-US" altLang="ja-JP" dirty="0"/>
              <a:t> , </a:t>
            </a:r>
            <a:r>
              <a:rPr lang="en-US" altLang="ja-JP" dirty="0" err="1"/>
              <a:t>ayrıntısız</a:t>
            </a:r>
            <a:r>
              <a:rPr lang="en-US" altLang="ja-JP" dirty="0"/>
              <a:t>, </a:t>
            </a:r>
            <a:r>
              <a:rPr lang="en-US" altLang="ja-JP" dirty="0" err="1"/>
              <a:t>kapalı</a:t>
            </a:r>
            <a:r>
              <a:rPr lang="en-US" altLang="ja-JP" dirty="0"/>
              <a:t> </a:t>
            </a:r>
            <a:r>
              <a:rPr lang="en-US" altLang="ja-JP" dirty="0" err="1"/>
              <a:t>ve</a:t>
            </a:r>
            <a:r>
              <a:rPr lang="en-US" altLang="ja-JP" dirty="0"/>
              <a:t> </a:t>
            </a:r>
            <a:r>
              <a:rPr lang="en-US" altLang="ja-JP" dirty="0" err="1"/>
              <a:t>belirsiz</a:t>
            </a:r>
            <a:r>
              <a:rPr lang="en-US" altLang="ja-JP" dirty="0"/>
              <a:t> </a:t>
            </a:r>
            <a:r>
              <a:rPr lang="en-US" altLang="ja-JP" dirty="0" err="1"/>
              <a:t>bir</a:t>
            </a:r>
            <a:r>
              <a:rPr lang="en-US" altLang="ja-JP" dirty="0"/>
              <a:t> </a:t>
            </a:r>
            <a:r>
              <a:rPr lang="en-US" altLang="ja-JP" dirty="0" err="1"/>
              <a:t>biçimde</a:t>
            </a:r>
            <a:r>
              <a:rPr lang="en-US" altLang="ja-JP" dirty="0"/>
              <a:t> </a:t>
            </a:r>
            <a:r>
              <a:rPr lang="en-US" altLang="ja-JP" dirty="0" err="1"/>
              <a:t>hazırlanan</a:t>
            </a:r>
            <a:r>
              <a:rPr lang="en-US" altLang="ja-JP" dirty="0"/>
              <a:t> </a:t>
            </a:r>
            <a:r>
              <a:rPr lang="en-US" altLang="ja-JP" dirty="0" err="1"/>
              <a:t>ölçme</a:t>
            </a:r>
            <a:r>
              <a:rPr lang="en-US" altLang="ja-JP" dirty="0"/>
              <a:t> </a:t>
            </a:r>
            <a:r>
              <a:rPr lang="en-US" altLang="ja-JP" dirty="0" err="1"/>
              <a:t>araçları</a:t>
            </a:r>
            <a:r>
              <a:rPr lang="en-US" altLang="ja-JP" dirty="0"/>
              <a:t> </a:t>
            </a:r>
            <a:r>
              <a:rPr lang="en-US" altLang="ja-JP" dirty="0" err="1"/>
              <a:t>kullanılmaktadır</a:t>
            </a:r>
            <a:r>
              <a:rPr lang="en-US" altLang="ja-JP" dirty="0"/>
              <a:t>.  </a:t>
            </a:r>
            <a:r>
              <a:rPr lang="en-US" altLang="ja-JP" dirty="0" err="1"/>
              <a:t>En</a:t>
            </a:r>
            <a:r>
              <a:rPr lang="en-US" altLang="ja-JP" dirty="0"/>
              <a:t> </a:t>
            </a:r>
            <a:r>
              <a:rPr lang="en-US" altLang="ja-JP" dirty="0" err="1"/>
              <a:t>yaygın</a:t>
            </a:r>
            <a:r>
              <a:rPr lang="en-US" altLang="ja-JP" dirty="0"/>
              <a:t> </a:t>
            </a:r>
            <a:r>
              <a:rPr lang="en-US" altLang="ja-JP" dirty="0" err="1"/>
              <a:t>kullanılanları</a:t>
            </a:r>
            <a:r>
              <a:rPr lang="en-US" altLang="ja-JP" dirty="0"/>
              <a:t>, </a:t>
            </a:r>
            <a:r>
              <a:rPr lang="en-US" altLang="ja-JP" dirty="0" err="1"/>
              <a:t>Beir</a:t>
            </a:r>
            <a:r>
              <a:rPr lang="en-US" altLang="ja-JP" dirty="0"/>
              <a:t> </a:t>
            </a:r>
            <a:r>
              <a:rPr lang="en-US" altLang="ja-JP" dirty="0" err="1"/>
              <a:t>ve</a:t>
            </a:r>
            <a:r>
              <a:rPr lang="en-US" altLang="ja-JP" dirty="0"/>
              <a:t> Rotter </a:t>
            </a:r>
            <a:r>
              <a:rPr lang="en-US" altLang="ja-JP" dirty="0" err="1"/>
              <a:t>Cümle</a:t>
            </a:r>
            <a:r>
              <a:rPr lang="en-US" altLang="ja-JP" dirty="0"/>
              <a:t> </a:t>
            </a:r>
            <a:r>
              <a:rPr lang="en-US" altLang="ja-JP" dirty="0" err="1"/>
              <a:t>tamamlama</a:t>
            </a:r>
            <a:r>
              <a:rPr lang="en-US" altLang="ja-JP" dirty="0"/>
              <a:t> </a:t>
            </a:r>
            <a:r>
              <a:rPr lang="en-US" altLang="ja-JP" dirty="0" err="1"/>
              <a:t>Testi</a:t>
            </a:r>
            <a:r>
              <a:rPr lang="en-US" altLang="ja-JP" dirty="0"/>
              <a:t>, </a:t>
            </a:r>
            <a:r>
              <a:rPr lang="en-US" altLang="ja-JP" dirty="0" err="1"/>
              <a:t>Tematik</a:t>
            </a:r>
            <a:r>
              <a:rPr lang="en-US" altLang="ja-JP" dirty="0"/>
              <a:t> </a:t>
            </a:r>
            <a:r>
              <a:rPr lang="en-US" altLang="ja-JP" dirty="0" err="1"/>
              <a:t>Algı</a:t>
            </a:r>
            <a:r>
              <a:rPr lang="en-US" altLang="ja-JP" dirty="0"/>
              <a:t> </a:t>
            </a:r>
            <a:r>
              <a:rPr lang="en-US" altLang="ja-JP" dirty="0" err="1"/>
              <a:t>Testi</a:t>
            </a:r>
            <a:r>
              <a:rPr lang="en-US" altLang="ja-JP" dirty="0"/>
              <a:t>, </a:t>
            </a:r>
            <a:r>
              <a:rPr lang="en-US" altLang="ja-JP" dirty="0" err="1"/>
              <a:t>Roschach</a:t>
            </a:r>
            <a:r>
              <a:rPr lang="en-US" altLang="ja-JP" dirty="0"/>
              <a:t> </a:t>
            </a:r>
            <a:r>
              <a:rPr lang="en-US" altLang="ja-JP" dirty="0" err="1"/>
              <a:t>Mürekkep</a:t>
            </a:r>
            <a:r>
              <a:rPr lang="en-US" altLang="ja-JP" dirty="0"/>
              <a:t> </a:t>
            </a:r>
            <a:r>
              <a:rPr lang="en-US" altLang="ja-JP" dirty="0" err="1"/>
              <a:t>Lekesi</a:t>
            </a:r>
            <a:r>
              <a:rPr lang="en-US" altLang="ja-JP" dirty="0"/>
              <a:t> </a:t>
            </a:r>
            <a:r>
              <a:rPr lang="en-US" altLang="ja-JP" dirty="0" err="1"/>
              <a:t>Testi</a:t>
            </a:r>
            <a:r>
              <a:rPr lang="en-US" altLang="ja-JP" dirty="0" smtClean="0"/>
              <a:t>.</a:t>
            </a:r>
            <a:endParaRPr lang="tr-TR" altLang="ja-JP" dirty="0" smtClean="0"/>
          </a:p>
          <a:p>
            <a:pPr algn="just"/>
            <a:endParaRPr lang="en-US" altLang="ja-JP" dirty="0"/>
          </a:p>
          <a:p>
            <a:pPr algn="just"/>
            <a:r>
              <a:rPr lang="en-US" altLang="tr-TR" b="1" dirty="0" err="1"/>
              <a:t>Durumsal</a:t>
            </a:r>
            <a:r>
              <a:rPr lang="en-US" altLang="tr-TR" b="1" dirty="0"/>
              <a:t> </a:t>
            </a:r>
            <a:r>
              <a:rPr lang="en-US" altLang="tr-TR" b="1" dirty="0" err="1"/>
              <a:t>Testler</a:t>
            </a:r>
            <a:r>
              <a:rPr lang="en-US" altLang="tr-TR" b="1" dirty="0"/>
              <a:t>: </a:t>
            </a:r>
            <a:r>
              <a:rPr lang="en-US" altLang="tr-TR" dirty="0" err="1" smtClean="0"/>
              <a:t>Yapıtlı</a:t>
            </a:r>
            <a:r>
              <a:rPr lang="en-US" altLang="tr-TR" dirty="0" smtClean="0"/>
              <a:t> </a:t>
            </a:r>
            <a:r>
              <a:rPr lang="en-US" altLang="tr-TR" dirty="0" err="1"/>
              <a:t>olarak</a:t>
            </a:r>
            <a:r>
              <a:rPr lang="en-US" altLang="tr-TR" dirty="0"/>
              <a:t> </a:t>
            </a:r>
            <a:r>
              <a:rPr lang="en-US" altLang="tr-TR" dirty="0" err="1"/>
              <a:t>düzenlenmiş</a:t>
            </a:r>
            <a:r>
              <a:rPr lang="en-US" altLang="tr-TR" dirty="0"/>
              <a:t> </a:t>
            </a:r>
            <a:r>
              <a:rPr lang="en-US" altLang="tr-TR" dirty="0" err="1"/>
              <a:t>bir</a:t>
            </a:r>
            <a:r>
              <a:rPr lang="en-US" altLang="tr-TR" dirty="0"/>
              <a:t> test </a:t>
            </a:r>
            <a:r>
              <a:rPr lang="en-US" altLang="tr-TR" dirty="0" err="1"/>
              <a:t>durumunda</a:t>
            </a:r>
            <a:r>
              <a:rPr lang="en-US" altLang="tr-TR" dirty="0"/>
              <a:t> </a:t>
            </a:r>
            <a:r>
              <a:rPr lang="en-US" altLang="tr-TR" dirty="0" err="1"/>
              <a:t>bireye</a:t>
            </a:r>
            <a:r>
              <a:rPr lang="en-US" altLang="tr-TR" dirty="0"/>
              <a:t> ne </a:t>
            </a:r>
            <a:r>
              <a:rPr lang="en-US" altLang="tr-TR" dirty="0" err="1"/>
              <a:t>şekilde</a:t>
            </a:r>
            <a:r>
              <a:rPr lang="en-US" altLang="tr-TR" dirty="0"/>
              <a:t> </a:t>
            </a:r>
            <a:r>
              <a:rPr lang="en-US" altLang="tr-TR" dirty="0" err="1"/>
              <a:t>davrandığının</a:t>
            </a:r>
            <a:r>
              <a:rPr lang="en-US" altLang="tr-TR" dirty="0"/>
              <a:t> </a:t>
            </a:r>
            <a:r>
              <a:rPr lang="en-US" altLang="tr-TR" dirty="0" err="1"/>
              <a:t>gözlenmesi</a:t>
            </a:r>
            <a:r>
              <a:rPr lang="en-US" altLang="tr-TR" dirty="0"/>
              <a:t> </a:t>
            </a:r>
            <a:r>
              <a:rPr lang="en-US" altLang="tr-TR" dirty="0" err="1"/>
              <a:t>esasına</a:t>
            </a:r>
            <a:r>
              <a:rPr lang="en-US" altLang="tr-TR" dirty="0"/>
              <a:t> </a:t>
            </a:r>
            <a:r>
              <a:rPr lang="en-US" altLang="tr-TR" dirty="0" err="1"/>
              <a:t>dayanır</a:t>
            </a:r>
            <a:r>
              <a:rPr lang="en-US" altLang="tr-TR" dirty="0"/>
              <a:t>. </a:t>
            </a:r>
            <a:r>
              <a:rPr lang="en-US" altLang="tr-TR" dirty="0" err="1"/>
              <a:t>Kullanımı</a:t>
            </a:r>
            <a:r>
              <a:rPr lang="en-US" altLang="tr-TR" dirty="0"/>
              <a:t> </a:t>
            </a:r>
            <a:r>
              <a:rPr lang="en-US" altLang="tr-TR" dirty="0" err="1"/>
              <a:t>çok</a:t>
            </a:r>
            <a:r>
              <a:rPr lang="en-US" altLang="tr-TR" dirty="0"/>
              <a:t> </a:t>
            </a:r>
            <a:r>
              <a:rPr lang="en-US" altLang="tr-TR" dirty="0" err="1"/>
              <a:t>yaygın</a:t>
            </a:r>
            <a:r>
              <a:rPr lang="en-US" altLang="tr-TR" dirty="0"/>
              <a:t> </a:t>
            </a:r>
            <a:r>
              <a:rPr lang="en-US" altLang="tr-TR" dirty="0" err="1"/>
              <a:t>değildir</a:t>
            </a:r>
            <a:r>
              <a:rPr lang="en-US" altLang="tr-TR" dirty="0"/>
              <a:t>. </a:t>
            </a:r>
            <a:endParaRPr lang="en-US" altLang="tr-TR" u="sng" dirty="0"/>
          </a:p>
          <a:p>
            <a:pPr algn="r">
              <a:buNone/>
            </a:pPr>
            <a:r>
              <a:rPr lang="en-US" altLang="tr-TR" dirty="0"/>
              <a:t>(</a:t>
            </a:r>
            <a:r>
              <a:rPr lang="en-US" altLang="tr-TR" dirty="0" err="1"/>
              <a:t>Özgüven</a:t>
            </a:r>
            <a:r>
              <a:rPr lang="en-US" altLang="tr-TR" dirty="0"/>
              <a:t>, 20</a:t>
            </a:r>
            <a:r>
              <a:rPr lang="tr-TR" altLang="tr-TR" dirty="0"/>
              <a:t>12</a:t>
            </a:r>
            <a:r>
              <a:rPr lang="en-US" altLang="tr-TR" dirty="0"/>
              <a:t>)</a:t>
            </a:r>
          </a:p>
          <a:p>
            <a:pPr>
              <a:buNone/>
            </a:pPr>
            <a:endParaRPr lang="en-US" alt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010633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>
                <a:latin typeface="+mn-lt"/>
              </a:rPr>
              <a:t>Kişilik Testi Örneği</a:t>
            </a:r>
            <a:br>
              <a:rPr lang="tr-TR" b="1" dirty="0" smtClean="0">
                <a:latin typeface="+mn-lt"/>
              </a:rPr>
            </a:br>
            <a:r>
              <a:rPr lang="tr-TR" b="1" dirty="0" smtClean="0">
                <a:latin typeface="+mn-lt"/>
              </a:rPr>
              <a:t>Minnesota Çok Yönlü Kişilik Envanteri</a:t>
            </a:r>
            <a:endParaRPr lang="tr-TR" b="1" dirty="0">
              <a:latin typeface="+mn-lt"/>
            </a:endParaRPr>
          </a:p>
        </p:txBody>
      </p:sp>
      <p:sp>
        <p:nvSpPr>
          <p:cNvPr id="5" name="İçerik Yer Tutucusu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tr-TR" dirty="0">
                <a:latin typeface="Calibri" pitchFamily="34" charset="0"/>
                <a:cs typeface="Calibri" pitchFamily="34" charset="0"/>
              </a:rPr>
              <a:t>S.R. </a:t>
            </a:r>
            <a:r>
              <a:rPr lang="tr-TR" dirty="0" err="1">
                <a:latin typeface="Calibri" pitchFamily="34" charset="0"/>
                <a:cs typeface="Calibri" pitchFamily="34" charset="0"/>
              </a:rPr>
              <a:t>Hathaway</a:t>
            </a:r>
            <a:r>
              <a:rPr lang="tr-TR" dirty="0">
                <a:latin typeface="Calibri" pitchFamily="34" charset="0"/>
                <a:cs typeface="Calibri" pitchFamily="34" charset="0"/>
              </a:rPr>
              <a:t> &amp; J. C. </a:t>
            </a:r>
            <a:r>
              <a:rPr lang="tr-TR" dirty="0" err="1" smtClean="0">
                <a:latin typeface="Calibri" pitchFamily="34" charset="0"/>
                <a:cs typeface="Calibri" pitchFamily="34" charset="0"/>
              </a:rPr>
              <a:t>McKinley</a:t>
            </a:r>
            <a:r>
              <a:rPr lang="tr-TR" dirty="0" smtClean="0">
                <a:latin typeface="Calibri" pitchFamily="34" charset="0"/>
                <a:cs typeface="Calibri" pitchFamily="34" charset="0"/>
              </a:rPr>
              <a:t> tarafından geliştirilen araç </a:t>
            </a:r>
            <a:r>
              <a:rPr lang="tr-TR" dirty="0" err="1" smtClean="0">
                <a:latin typeface="Calibri" pitchFamily="34" charset="0"/>
                <a:cs typeface="Calibri" pitchFamily="34" charset="0"/>
              </a:rPr>
              <a:t>Türkçe’ye</a:t>
            </a:r>
            <a:r>
              <a:rPr lang="tr-TR" dirty="0" smtClean="0">
                <a:latin typeface="Calibri" pitchFamily="34" charset="0"/>
                <a:cs typeface="Calibri" pitchFamily="34" charset="0"/>
              </a:rPr>
              <a:t> Işık Savaşır tarafından uyarlanmıştır. </a:t>
            </a:r>
          </a:p>
          <a:p>
            <a:pPr algn="just"/>
            <a:endParaRPr lang="tr-TR" dirty="0"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tr-TR" dirty="0" smtClean="0">
                <a:latin typeface="Calibri" pitchFamily="34" charset="0"/>
                <a:cs typeface="Calibri" pitchFamily="34" charset="0"/>
              </a:rPr>
              <a:t>16 yaş ve üzerindeki bireylere yönelik 566 madde içeren bir kağıt kalem testidir.</a:t>
            </a:r>
            <a:endParaRPr lang="tr-TR" dirty="0">
              <a:latin typeface="Calibri" pitchFamily="34" charset="0"/>
              <a:cs typeface="Calibri" pitchFamily="34" charset="0"/>
            </a:endParaRPr>
          </a:p>
          <a:p>
            <a:pPr algn="just"/>
            <a:endParaRPr lang="tr-TR" dirty="0" smtClean="0"/>
          </a:p>
          <a:p>
            <a:pPr algn="just"/>
            <a:r>
              <a:rPr lang="tr-TR" dirty="0" smtClean="0"/>
              <a:t>Envanterde, </a:t>
            </a:r>
            <a:r>
              <a:rPr lang="tr-TR" dirty="0"/>
              <a:t>sağlığı, </a:t>
            </a:r>
            <a:r>
              <a:rPr lang="tr-TR" dirty="0" err="1"/>
              <a:t>psikomatik</a:t>
            </a:r>
            <a:r>
              <a:rPr lang="tr-TR" dirty="0"/>
              <a:t> belirtileri, nörolojik bozuklukları , motor bozuklukları, cinsel, dini, politik ve sosyal tutumlar, eğitimsel, meslek, ailevi ve evlilik sorunları ile çeşitli </a:t>
            </a:r>
            <a:r>
              <a:rPr lang="tr-TR" dirty="0" err="1"/>
              <a:t>nevrotik</a:t>
            </a:r>
            <a:r>
              <a:rPr lang="tr-TR" dirty="0"/>
              <a:t> ve </a:t>
            </a:r>
            <a:r>
              <a:rPr lang="tr-TR" dirty="0" err="1"/>
              <a:t>psikotik</a:t>
            </a:r>
            <a:r>
              <a:rPr lang="tr-TR" dirty="0"/>
              <a:t> eğilimleri ölçmeyi amaçlayan </a:t>
            </a:r>
            <a:r>
              <a:rPr lang="tr-TR" dirty="0" smtClean="0"/>
              <a:t>maddeler yer almaktadır.</a:t>
            </a:r>
          </a:p>
          <a:p>
            <a:pPr algn="just"/>
            <a:endParaRPr lang="tr-TR" dirty="0"/>
          </a:p>
          <a:p>
            <a:pPr marL="457200" lvl="1" indent="0" algn="r">
              <a:buNone/>
            </a:pPr>
            <a:endParaRPr lang="tr-TR" dirty="0" smtClean="0"/>
          </a:p>
          <a:p>
            <a:pPr marL="457200" lvl="1" indent="0" algn="r">
              <a:buNone/>
            </a:pPr>
            <a:r>
              <a:rPr lang="tr-TR" sz="2800" dirty="0" smtClean="0"/>
              <a:t>(Öner, 2012)</a:t>
            </a:r>
            <a:endParaRPr lang="tr-TR" sz="2800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720679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32163" y="1251409"/>
            <a:ext cx="10515600" cy="4351338"/>
          </a:xfrm>
        </p:spPr>
        <p:txBody>
          <a:bodyPr>
            <a:normAutofit fontScale="92500" lnSpcReduction="10000"/>
          </a:bodyPr>
          <a:lstStyle/>
          <a:p>
            <a:pPr algn="just"/>
            <a:endParaRPr lang="tr-TR" dirty="0" smtClean="0"/>
          </a:p>
          <a:p>
            <a:pPr algn="just"/>
            <a:r>
              <a:rPr lang="tr-TR"/>
              <a:t>İki </a:t>
            </a:r>
            <a:r>
              <a:rPr lang="tr-TR" smtClean="0"/>
              <a:t>temel alt </a:t>
            </a:r>
            <a:r>
              <a:rPr lang="tr-TR" dirty="0" smtClean="0"/>
              <a:t>testten </a:t>
            </a:r>
            <a:r>
              <a:rPr lang="tr-TR" dirty="0"/>
              <a:t>oluşmaktadır:</a:t>
            </a:r>
          </a:p>
          <a:p>
            <a:pPr lvl="1" algn="just"/>
            <a:r>
              <a:rPr lang="tr-TR" b="1" dirty="0"/>
              <a:t>Geçerlik Ölçekleri</a:t>
            </a:r>
            <a:r>
              <a:rPr lang="tr-TR" dirty="0"/>
              <a:t>: Yalan Söylemek, Savunucu Olma, Geçerlik</a:t>
            </a:r>
          </a:p>
          <a:p>
            <a:pPr lvl="1" algn="just"/>
            <a:r>
              <a:rPr lang="tr-TR" b="1" dirty="0"/>
              <a:t>Klinik Ölçekleri</a:t>
            </a:r>
            <a:r>
              <a:rPr lang="tr-TR" dirty="0"/>
              <a:t>: </a:t>
            </a:r>
            <a:r>
              <a:rPr lang="tr-TR" dirty="0" err="1"/>
              <a:t>Hipokondria</a:t>
            </a:r>
            <a:r>
              <a:rPr lang="tr-TR" dirty="0"/>
              <a:t>, Depresyon, Histeri, </a:t>
            </a:r>
            <a:r>
              <a:rPr lang="tr-TR" dirty="0" err="1"/>
              <a:t>Psikopatik</a:t>
            </a:r>
            <a:r>
              <a:rPr lang="tr-TR" dirty="0"/>
              <a:t> Sapma, Erkeklik- Dişilik, Paranoya, Psikasteni, Şizofreni, </a:t>
            </a:r>
            <a:r>
              <a:rPr lang="tr-TR" dirty="0" err="1"/>
              <a:t>Hipomani</a:t>
            </a:r>
            <a:r>
              <a:rPr lang="tr-TR" dirty="0"/>
              <a:t>, Sosyal İçe Dönüklük</a:t>
            </a:r>
          </a:p>
          <a:p>
            <a:pPr algn="just"/>
            <a:endParaRPr lang="tr-TR" dirty="0"/>
          </a:p>
          <a:p>
            <a:pPr algn="just"/>
            <a:r>
              <a:rPr lang="tr-TR" dirty="0" smtClean="0"/>
              <a:t>Grup(Kitapçık</a:t>
            </a:r>
            <a:r>
              <a:rPr lang="tr-TR" dirty="0"/>
              <a:t>) </a:t>
            </a:r>
            <a:r>
              <a:rPr lang="tr-TR" dirty="0" smtClean="0"/>
              <a:t>formu ise bireysel</a:t>
            </a:r>
            <a:r>
              <a:rPr lang="tr-TR" dirty="0"/>
              <a:t>/ grup olarak </a:t>
            </a:r>
            <a:r>
              <a:rPr lang="tr-TR" dirty="0" smtClean="0"/>
              <a:t>uygulanabilen testteki maddeleri yanıtlayıcıların okuması ve kendi durumuna göre doğru ya </a:t>
            </a:r>
            <a:r>
              <a:rPr lang="tr-TR" dirty="0"/>
              <a:t>da yanlış seçeneklerinden birini </a:t>
            </a:r>
            <a:r>
              <a:rPr lang="tr-TR" dirty="0" smtClean="0"/>
              <a:t>işaretlemesi</a:t>
            </a:r>
          </a:p>
          <a:p>
            <a:pPr algn="just"/>
            <a:endParaRPr lang="tr-TR" dirty="0"/>
          </a:p>
          <a:p>
            <a:pPr marL="0" lvl="1" indent="0" algn="r">
              <a:spcBef>
                <a:spcPts val="1000"/>
              </a:spcBef>
              <a:buNone/>
            </a:pPr>
            <a:r>
              <a:rPr lang="tr-TR" dirty="0"/>
              <a:t>(Öner, 2012)</a:t>
            </a:r>
          </a:p>
          <a:p>
            <a:pPr algn="just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029749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>
                <a:latin typeface="+mn-lt"/>
              </a:rPr>
              <a:t>MMPI Madde Örneği</a:t>
            </a:r>
            <a:endParaRPr lang="tr-TR" dirty="0">
              <a:latin typeface="+mn-lt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tr-TR" dirty="0" smtClean="0"/>
              <a:t>Teknik yazılardan hoşlanırım.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İştahım iyidir. 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Çok defa sabahları dinç ve dinlenmiş uyanırım.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Kütüphaneci olarak çalışmayı seveceğimi sanıyorum.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Gürültüden kolayca uyanırım.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Cinayet haberlerini okumaktan hoşlanırım.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Çoğu zaman el ve ayaklarımın sıcaklığı iyidir.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Günlük hayatım beni ilgilendirecek şeylerle doludur.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Bugün de hemen hemen eskisi kadar iyi çalışabiliyorum</a:t>
            </a:r>
          </a:p>
          <a:p>
            <a:pPr marL="514350" indent="-514350">
              <a:buFont typeface="+mj-lt"/>
              <a:buAutoNum type="arabicPeriod"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224430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altLang="tr-TR" sz="3200" b="1" dirty="0" smtClean="0">
                <a:latin typeface="+mn-lt"/>
              </a:rPr>
              <a:t>KAYNAKLAR</a:t>
            </a:r>
            <a:endParaRPr lang="en-US" altLang="tr-TR" sz="3200" b="1" dirty="0">
              <a:latin typeface="+mn-lt"/>
            </a:endParaRPr>
          </a:p>
        </p:txBody>
      </p:sp>
      <p:sp>
        <p:nvSpPr>
          <p:cNvPr id="1024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tr-TR" dirty="0"/>
              <a:t>Morgan, C. T. (1981). </a:t>
            </a:r>
            <a:r>
              <a:rPr lang="tr-TR" i="1" dirty="0"/>
              <a:t>Psikolojiye giriş </a:t>
            </a:r>
            <a:r>
              <a:rPr lang="tr-TR" dirty="0"/>
              <a:t>(Çev. Ed. Sibel Karataş). Ankara: 	</a:t>
            </a:r>
            <a:r>
              <a:rPr lang="tr-TR" dirty="0" err="1"/>
              <a:t>Meteksan</a:t>
            </a:r>
            <a:r>
              <a:rPr lang="tr-TR" dirty="0"/>
              <a:t> Ltd. Şti.</a:t>
            </a:r>
          </a:p>
          <a:p>
            <a:pPr marL="0" indent="0" algn="just">
              <a:buNone/>
            </a:pPr>
            <a:r>
              <a:rPr lang="tr-TR" altLang="tr-TR" dirty="0" smtClean="0"/>
              <a:t>Öner</a:t>
            </a:r>
            <a:r>
              <a:rPr lang="tr-TR" altLang="tr-TR" dirty="0" smtClean="0"/>
              <a:t>, N. (2012). </a:t>
            </a:r>
            <a:r>
              <a:rPr lang="tr-TR" altLang="tr-TR" i="1" dirty="0" smtClean="0"/>
              <a:t>Türkiye’de kullanılan psikolojik testler</a:t>
            </a:r>
            <a:r>
              <a:rPr lang="tr-TR" altLang="tr-TR" dirty="0" smtClean="0"/>
              <a:t>. İstanbul: 	Boğaziçi Yayınları.</a:t>
            </a:r>
          </a:p>
          <a:p>
            <a:pPr marL="0" indent="0">
              <a:buNone/>
            </a:pPr>
            <a:r>
              <a:rPr lang="en-US" altLang="tr-TR" dirty="0" err="1" smtClean="0"/>
              <a:t>Özgüven</a:t>
            </a:r>
            <a:r>
              <a:rPr lang="en-US" altLang="tr-TR" dirty="0" smtClean="0"/>
              <a:t>, İ. (2007). </a:t>
            </a:r>
            <a:r>
              <a:rPr lang="en-US" altLang="tr-TR" i="1" dirty="0" err="1" smtClean="0"/>
              <a:t>Psikolojik</a:t>
            </a:r>
            <a:r>
              <a:rPr lang="en-US" altLang="tr-TR" i="1" dirty="0" smtClean="0"/>
              <a:t> </a:t>
            </a:r>
            <a:r>
              <a:rPr lang="tr-TR" altLang="tr-TR" i="1" dirty="0" err="1"/>
              <a:t>t</a:t>
            </a:r>
            <a:r>
              <a:rPr lang="en-US" altLang="tr-TR" i="1" dirty="0" err="1" smtClean="0"/>
              <a:t>estler</a:t>
            </a:r>
            <a:r>
              <a:rPr lang="en-US" altLang="tr-TR" i="1" dirty="0" smtClean="0"/>
              <a:t>. </a:t>
            </a:r>
            <a:r>
              <a:rPr lang="tr-TR" altLang="tr-TR" dirty="0" smtClean="0"/>
              <a:t>Ankara</a:t>
            </a:r>
            <a:r>
              <a:rPr lang="tr-TR" altLang="tr-TR" i="1" dirty="0" smtClean="0"/>
              <a:t>: </a:t>
            </a:r>
            <a:r>
              <a:rPr lang="en-US" altLang="tr-TR" dirty="0" smtClean="0"/>
              <a:t>PDREM </a:t>
            </a:r>
            <a:r>
              <a:rPr lang="tr-TR" altLang="tr-TR" dirty="0" err="1"/>
              <a:t>Y</a:t>
            </a:r>
            <a:r>
              <a:rPr lang="en-US" altLang="tr-TR" dirty="0" err="1" smtClean="0"/>
              <a:t>ayınları</a:t>
            </a:r>
            <a:r>
              <a:rPr lang="en-US" altLang="tr-TR" dirty="0" smtClean="0"/>
              <a:t>. </a:t>
            </a:r>
            <a:endParaRPr lang="en-US" altLang="tr-TR" i="1" dirty="0" smtClean="0"/>
          </a:p>
        </p:txBody>
      </p:sp>
    </p:spTree>
    <p:extLst>
      <p:ext uri="{BB962C8B-B14F-4D97-AF65-F5344CB8AC3E}">
        <p14:creationId xmlns:p14="http://schemas.microsoft.com/office/powerpoint/2010/main" val="10954456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</TotalTime>
  <Words>461</Words>
  <Application>Microsoft Office PowerPoint</Application>
  <PresentationFormat>Geniş ekran</PresentationFormat>
  <Paragraphs>58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4" baseType="lpstr">
      <vt:lpstr>ＭＳ Ｐゴシック</vt:lpstr>
      <vt:lpstr>Arial</vt:lpstr>
      <vt:lpstr>Calibri</vt:lpstr>
      <vt:lpstr>Calibri Light</vt:lpstr>
      <vt:lpstr>Office Teması</vt:lpstr>
      <vt:lpstr> Bir psikolojik yapı olarak "kişilik" ve madde geliştirme süreci</vt:lpstr>
      <vt:lpstr>PowerPoint Sunusu</vt:lpstr>
      <vt:lpstr>PowerPoint Sunusu</vt:lpstr>
      <vt:lpstr>Kişiliği Ölçülmesi</vt:lpstr>
      <vt:lpstr>PowerPoint Sunusu</vt:lpstr>
      <vt:lpstr>Kişilik Testi Örneği Minnesota Çok Yönlü Kişilik Envanteri</vt:lpstr>
      <vt:lpstr> </vt:lpstr>
      <vt:lpstr>MMPI Madde Örneği</vt:lpstr>
      <vt:lpstr>KAYNAKLAR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Ölçme ve Değerlendirmeye Genel Bakış*</dc:title>
  <dc:creator>Cigdem Yavuz</dc:creator>
  <cp:lastModifiedBy>Cagla ALPAYAR</cp:lastModifiedBy>
  <cp:revision>19</cp:revision>
  <dcterms:created xsi:type="dcterms:W3CDTF">2017-05-16T13:19:38Z</dcterms:created>
  <dcterms:modified xsi:type="dcterms:W3CDTF">2018-02-01T04:59:34Z</dcterms:modified>
</cp:coreProperties>
</file>