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3" r:id="rId4"/>
    <p:sldId id="267" r:id="rId5"/>
    <p:sldId id="269" r:id="rId6"/>
    <p:sldId id="268" r:id="rId7"/>
    <p:sldId id="271" r:id="rId8"/>
    <p:sldId id="272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Bir </a:t>
            </a:r>
            <a:r>
              <a:rPr lang="tr-TR" dirty="0"/>
              <a:t>psikolojik yapı olarak "kişilik" ve madde geliştirme süreci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090" y="2146301"/>
            <a:ext cx="11259127" cy="5605463"/>
          </a:xfrm>
        </p:spPr>
        <p:txBody>
          <a:bodyPr>
            <a:normAutofit/>
          </a:bodyPr>
          <a:lstStyle/>
          <a:p>
            <a:pPr algn="just"/>
            <a:r>
              <a:rPr lang="en-US" altLang="tr-TR" dirty="0" err="1"/>
              <a:t>Kişiliğin</a:t>
            </a:r>
            <a:r>
              <a:rPr lang="en-US" altLang="tr-TR" dirty="0"/>
              <a:t> </a:t>
            </a:r>
            <a:r>
              <a:rPr lang="en-US" altLang="tr-TR" dirty="0" err="1"/>
              <a:t>tarifi</a:t>
            </a:r>
            <a:r>
              <a:rPr lang="en-US" altLang="tr-TR" dirty="0"/>
              <a:t> </a:t>
            </a:r>
            <a:r>
              <a:rPr lang="en-US" altLang="tr-TR" dirty="0" err="1"/>
              <a:t>çok</a:t>
            </a:r>
            <a:r>
              <a:rPr lang="en-US" altLang="tr-TR" dirty="0"/>
              <a:t> </a:t>
            </a:r>
            <a:r>
              <a:rPr lang="en-US" altLang="tr-TR" dirty="0" err="1"/>
              <a:t>çeşitli</a:t>
            </a:r>
            <a:r>
              <a:rPr lang="en-US" altLang="tr-TR" dirty="0"/>
              <a:t> </a:t>
            </a:r>
            <a:r>
              <a:rPr lang="en-US" altLang="tr-TR" dirty="0" err="1"/>
              <a:t>şekillde</a:t>
            </a:r>
            <a:r>
              <a:rPr lang="en-US" altLang="tr-TR" dirty="0"/>
              <a:t> </a:t>
            </a:r>
            <a:r>
              <a:rPr lang="en-US" altLang="tr-TR" dirty="0" err="1"/>
              <a:t>verilmiştir</a:t>
            </a:r>
            <a:r>
              <a:rPr lang="en-US" altLang="tr-TR" dirty="0"/>
              <a:t>. </a:t>
            </a:r>
            <a:r>
              <a:rPr lang="en-US" altLang="tr-TR" dirty="0" err="1"/>
              <a:t>Fakat</a:t>
            </a:r>
            <a:r>
              <a:rPr lang="en-US" altLang="tr-TR" dirty="0"/>
              <a:t> </a:t>
            </a:r>
            <a:r>
              <a:rPr lang="en-US" altLang="tr-TR" dirty="0" err="1"/>
              <a:t>bu</a:t>
            </a:r>
            <a:r>
              <a:rPr lang="en-US" altLang="tr-TR" dirty="0"/>
              <a:t> </a:t>
            </a:r>
            <a:r>
              <a:rPr lang="en-US" altLang="tr-TR" dirty="0" err="1"/>
              <a:t>tariflerin</a:t>
            </a:r>
            <a:r>
              <a:rPr lang="en-US" altLang="tr-TR" dirty="0"/>
              <a:t>, </a:t>
            </a:r>
            <a:r>
              <a:rPr lang="en-US" altLang="tr-TR" dirty="0" err="1"/>
              <a:t>tarif</a:t>
            </a:r>
            <a:r>
              <a:rPr lang="en-US" altLang="tr-TR" dirty="0"/>
              <a:t> </a:t>
            </a:r>
            <a:r>
              <a:rPr lang="en-US" altLang="tr-TR" dirty="0" err="1"/>
              <a:t>eden</a:t>
            </a:r>
            <a:r>
              <a:rPr lang="en-US" altLang="tr-TR" dirty="0"/>
              <a:t> </a:t>
            </a:r>
            <a:r>
              <a:rPr lang="en-US" altLang="tr-TR" dirty="0" err="1"/>
              <a:t>kişinin</a:t>
            </a:r>
            <a:r>
              <a:rPr lang="en-US" altLang="tr-TR" dirty="0"/>
              <a:t> </a:t>
            </a:r>
            <a:r>
              <a:rPr lang="en-US" altLang="tr-TR" dirty="0" err="1"/>
              <a:t>yakın</a:t>
            </a:r>
            <a:r>
              <a:rPr lang="en-US" altLang="tr-TR" dirty="0"/>
              <a:t> </a:t>
            </a:r>
            <a:r>
              <a:rPr lang="en-US" altLang="tr-TR" dirty="0" err="1"/>
              <a:t>olduğu</a:t>
            </a:r>
            <a:r>
              <a:rPr lang="en-US" altLang="tr-TR" dirty="0"/>
              <a:t> </a:t>
            </a:r>
            <a:r>
              <a:rPr lang="en-US" altLang="tr-TR" dirty="0" err="1"/>
              <a:t>psikoloijik</a:t>
            </a:r>
            <a:r>
              <a:rPr lang="en-US" altLang="tr-TR" dirty="0"/>
              <a:t> </a:t>
            </a:r>
            <a:r>
              <a:rPr lang="en-US" altLang="tr-TR" dirty="0" err="1"/>
              <a:t>ekol</a:t>
            </a:r>
            <a:r>
              <a:rPr lang="en-US" altLang="tr-TR" dirty="0"/>
              <a:t> </a:t>
            </a:r>
            <a:r>
              <a:rPr lang="en-US" altLang="tr-TR" dirty="0" err="1"/>
              <a:t>veya</a:t>
            </a:r>
            <a:r>
              <a:rPr lang="en-US" altLang="tr-TR" dirty="0"/>
              <a:t> </a:t>
            </a:r>
            <a:r>
              <a:rPr lang="en-US" altLang="tr-TR" dirty="0" err="1"/>
              <a:t>öznel</a:t>
            </a:r>
            <a:r>
              <a:rPr lang="en-US" altLang="tr-TR" dirty="0"/>
              <a:t> </a:t>
            </a:r>
            <a:r>
              <a:rPr lang="en-US" altLang="tr-TR" dirty="0" err="1"/>
              <a:t>teorilere</a:t>
            </a:r>
            <a:r>
              <a:rPr lang="en-US" altLang="tr-TR" dirty="0"/>
              <a:t> </a:t>
            </a:r>
            <a:r>
              <a:rPr lang="en-US" altLang="tr-TR" dirty="0" err="1"/>
              <a:t>dayanmaktadır</a:t>
            </a:r>
            <a:r>
              <a:rPr lang="en-US" altLang="tr-TR" dirty="0"/>
              <a:t>. </a:t>
            </a:r>
          </a:p>
          <a:p>
            <a:pPr algn="just"/>
            <a:endParaRPr lang="en-US" altLang="tr-TR" dirty="0"/>
          </a:p>
          <a:p>
            <a:r>
              <a:rPr lang="en-US" altLang="tr-TR" dirty="0" err="1"/>
              <a:t>Kişilik</a:t>
            </a:r>
            <a:r>
              <a:rPr lang="en-US" altLang="tr-TR" dirty="0"/>
              <a:t> </a:t>
            </a:r>
            <a:r>
              <a:rPr lang="en-US" altLang="tr-TR" dirty="0" err="1"/>
              <a:t>bireyin</a:t>
            </a:r>
            <a:r>
              <a:rPr lang="en-US" altLang="tr-TR" dirty="0"/>
              <a:t> </a:t>
            </a:r>
            <a:r>
              <a:rPr lang="en-US" altLang="tr-TR" dirty="0" err="1"/>
              <a:t>birkaç</a:t>
            </a:r>
            <a:r>
              <a:rPr lang="en-US" altLang="tr-TR" dirty="0"/>
              <a:t> </a:t>
            </a:r>
            <a:r>
              <a:rPr lang="en-US" altLang="tr-TR" dirty="0" err="1"/>
              <a:t>niteliğine</a:t>
            </a:r>
            <a:r>
              <a:rPr lang="en-US" altLang="tr-TR" dirty="0"/>
              <a:t> </a:t>
            </a:r>
            <a:r>
              <a:rPr lang="en-US" altLang="tr-TR" dirty="0" err="1"/>
              <a:t>dayanan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</a:t>
            </a:r>
            <a:r>
              <a:rPr lang="en-US" altLang="tr-TR" dirty="0" err="1"/>
              <a:t>şey</a:t>
            </a:r>
            <a:r>
              <a:rPr lang="en-US" altLang="tr-TR" dirty="0"/>
              <a:t> </a:t>
            </a:r>
            <a:r>
              <a:rPr lang="en-US" altLang="tr-TR" dirty="0" err="1"/>
              <a:t>değil</a:t>
            </a:r>
            <a:r>
              <a:rPr lang="en-US" altLang="tr-TR" dirty="0"/>
              <a:t>, </a:t>
            </a:r>
            <a:r>
              <a:rPr lang="en-US" altLang="tr-TR" dirty="0" err="1"/>
              <a:t>bireyin</a:t>
            </a:r>
            <a:r>
              <a:rPr lang="en-US" altLang="tr-TR" dirty="0"/>
              <a:t> </a:t>
            </a:r>
            <a:r>
              <a:rPr lang="en-US" altLang="tr-TR" dirty="0" err="1"/>
              <a:t>pratik</a:t>
            </a:r>
            <a:r>
              <a:rPr lang="en-US" altLang="tr-TR" dirty="0"/>
              <a:t> </a:t>
            </a:r>
            <a:r>
              <a:rPr lang="en-US" altLang="tr-TR" dirty="0" err="1"/>
              <a:t>olarak</a:t>
            </a:r>
            <a:r>
              <a:rPr lang="en-US" altLang="tr-TR" dirty="0"/>
              <a:t> </a:t>
            </a:r>
            <a:r>
              <a:rPr lang="en-US" altLang="tr-TR" dirty="0" err="1"/>
              <a:t>tüm</a:t>
            </a:r>
            <a:r>
              <a:rPr lang="en-US" altLang="tr-TR" dirty="0"/>
              <a:t> </a:t>
            </a:r>
            <a:r>
              <a:rPr lang="en-US" altLang="tr-TR" dirty="0" err="1"/>
              <a:t>niteliklerini</a:t>
            </a:r>
            <a:r>
              <a:rPr lang="en-US" altLang="tr-TR" dirty="0"/>
              <a:t> </a:t>
            </a:r>
            <a:r>
              <a:rPr lang="en-US" altLang="tr-TR" dirty="0" err="1"/>
              <a:t>ve</a:t>
            </a:r>
            <a:r>
              <a:rPr lang="en-US" altLang="tr-TR" dirty="0"/>
              <a:t> </a:t>
            </a:r>
            <a:r>
              <a:rPr lang="en-US" altLang="tr-TR" dirty="0" err="1"/>
              <a:t>bunların</a:t>
            </a:r>
            <a:r>
              <a:rPr lang="en-US" altLang="tr-TR" dirty="0"/>
              <a:t> </a:t>
            </a:r>
            <a:r>
              <a:rPr lang="en-US" altLang="tr-TR" dirty="0" err="1"/>
              <a:t>etkileşimini</a:t>
            </a:r>
            <a:r>
              <a:rPr lang="en-US" altLang="tr-TR" dirty="0"/>
              <a:t> </a:t>
            </a:r>
            <a:r>
              <a:rPr lang="en-US" altLang="tr-TR" dirty="0" err="1"/>
              <a:t>kapsar</a:t>
            </a:r>
            <a:r>
              <a:rPr lang="en-US" altLang="tr-TR" dirty="0"/>
              <a:t>.</a:t>
            </a:r>
          </a:p>
          <a:p>
            <a:endParaRPr lang="en-US" altLang="tr-TR" dirty="0"/>
          </a:p>
          <a:p>
            <a:endParaRPr lang="en-US" altLang="tr-TR" dirty="0"/>
          </a:p>
          <a:p>
            <a:pPr algn="r">
              <a:buFont typeface="Arial" panose="020B0604020202020204" pitchFamily="34" charset="0"/>
              <a:buNone/>
            </a:pPr>
            <a:r>
              <a:rPr lang="en-US" altLang="tr-TR" dirty="0"/>
              <a:t>(</a:t>
            </a:r>
            <a:r>
              <a:rPr lang="en-US" altLang="tr-TR" dirty="0" err="1"/>
              <a:t>Özgüven</a:t>
            </a:r>
            <a:r>
              <a:rPr lang="en-US" altLang="tr-TR" dirty="0"/>
              <a:t>, </a:t>
            </a:r>
            <a:r>
              <a:rPr lang="en-US" altLang="tr-TR" dirty="0" smtClean="0"/>
              <a:t>20</a:t>
            </a:r>
            <a:r>
              <a:rPr lang="tr-TR" altLang="tr-TR" dirty="0" smtClean="0"/>
              <a:t>12</a:t>
            </a:r>
            <a:r>
              <a:rPr lang="en-US" altLang="tr-TR" dirty="0" smtClean="0"/>
              <a:t>)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83739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Kişiliğin tanımlanmasında çeşitli kuramlardan yararlanılmaktadır:</a:t>
            </a:r>
          </a:p>
          <a:p>
            <a:endParaRPr lang="tr-TR" dirty="0" smtClean="0"/>
          </a:p>
          <a:p>
            <a:pPr lvl="1"/>
            <a:r>
              <a:rPr lang="tr-TR" dirty="0" err="1" smtClean="0"/>
              <a:t>Treyt</a:t>
            </a:r>
            <a:r>
              <a:rPr lang="tr-TR" dirty="0" smtClean="0"/>
              <a:t> Kuramları kapsamında, derecelendirme ölçekleri ve soru listelerinin faktör analizi sonucuna göre belirlenmektedir.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Durum kuramları ise bireyin altta yatan ihtiyaçlarına odaklanmaktadır.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Sosyal bilişsel kuramcılar, kişiliğin çeşitli durumlarda gösterilen öğrenilmiş davranışlar olduğunu ifade etmektedir.</a:t>
            </a:r>
          </a:p>
          <a:p>
            <a:pPr lvl="1"/>
            <a:endParaRPr lang="tr-TR" dirty="0" smtClean="0"/>
          </a:p>
          <a:p>
            <a:pPr marL="457200" lvl="1" indent="0" algn="r">
              <a:buNone/>
            </a:pPr>
            <a:r>
              <a:rPr lang="tr-TR" dirty="0"/>
              <a:t> </a:t>
            </a:r>
            <a:r>
              <a:rPr lang="tr-TR" dirty="0" smtClean="0"/>
              <a:t>(Morgan,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481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tr-TR" b="1" dirty="0" err="1" smtClean="0"/>
              <a:t>Kişiliği</a:t>
            </a:r>
            <a:r>
              <a:rPr lang="en-US" altLang="tr-TR" b="1" dirty="0" smtClean="0"/>
              <a:t> </a:t>
            </a:r>
            <a:r>
              <a:rPr lang="tr-TR" altLang="tr-TR" b="1" dirty="0" smtClean="0"/>
              <a:t>Ölçülmesi</a:t>
            </a:r>
            <a:endParaRPr lang="tr-TR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200" y="2148898"/>
            <a:ext cx="10515600" cy="4351338"/>
          </a:xfrm>
        </p:spPr>
        <p:txBody>
          <a:bodyPr/>
          <a:lstStyle/>
          <a:p>
            <a:pPr algn="just"/>
            <a:r>
              <a:rPr lang="en-US" altLang="tr-TR" b="1" dirty="0" err="1" smtClean="0"/>
              <a:t>Gözlemsel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Teknikler</a:t>
            </a:r>
            <a:r>
              <a:rPr lang="en-US" altLang="tr-TR" u="sng" dirty="0" smtClean="0"/>
              <a:t>: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bireylerin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kişi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eşya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olaylar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hakkındaki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gözlemlerini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sayısal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olarak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saptamaya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yarıyan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veri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toplama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yöntemleridir</a:t>
            </a:r>
            <a:r>
              <a:rPr lang="en-US" altLang="tr-TR" dirty="0" smtClean="0"/>
              <a:t>.</a:t>
            </a:r>
          </a:p>
          <a:p>
            <a:pPr marL="0" indent="0" algn="just">
              <a:buNone/>
            </a:pPr>
            <a:endParaRPr lang="en-US" altLang="tr-TR" dirty="0" smtClean="0"/>
          </a:p>
          <a:p>
            <a:pPr algn="just"/>
            <a:r>
              <a:rPr lang="en-US" altLang="tr-TR" b="1" dirty="0" err="1" smtClean="0"/>
              <a:t>Kendini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Anlatma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Teknikleri</a:t>
            </a:r>
            <a:r>
              <a:rPr lang="en-US" altLang="tr-TR" b="1" dirty="0" smtClean="0"/>
              <a:t>:  </a:t>
            </a:r>
            <a:r>
              <a:rPr lang="en-US" altLang="tr-TR" dirty="0" err="1" smtClean="0"/>
              <a:t>Bireyin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duyguları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düşünceleri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değer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davranışları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ile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ilişkili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olarak</a:t>
            </a:r>
            <a:r>
              <a:rPr lang="en-US" altLang="tr-TR" dirty="0" smtClean="0"/>
              <a:t> </a:t>
            </a:r>
            <a:r>
              <a:rPr lang="en-US" altLang="en-US" dirty="0" smtClean="0"/>
              <a:t>“</a:t>
            </a:r>
            <a:r>
              <a:rPr lang="en-US" altLang="ja-JP" dirty="0" err="1" smtClean="0"/>
              <a:t>kendilerini</a:t>
            </a:r>
            <a:r>
              <a:rPr lang="en-US" altLang="en-US" dirty="0" smtClean="0"/>
              <a:t>”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anlattıkları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teknik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yaklaşımladır</a:t>
            </a:r>
            <a:r>
              <a:rPr lang="en-US" altLang="ja-JP" dirty="0" smtClean="0"/>
              <a:t>. </a:t>
            </a:r>
            <a:endParaRPr lang="tr-TR" altLang="ja-JP" dirty="0" smtClean="0"/>
          </a:p>
          <a:p>
            <a:pPr marL="0" indent="0" algn="r">
              <a:buNone/>
            </a:pPr>
            <a:r>
              <a:rPr lang="en-US" altLang="tr-TR" dirty="0"/>
              <a:t>(</a:t>
            </a:r>
            <a:r>
              <a:rPr lang="en-US" altLang="tr-TR" dirty="0" err="1"/>
              <a:t>Özgüven</a:t>
            </a:r>
            <a:r>
              <a:rPr lang="en-US" altLang="tr-TR" dirty="0"/>
              <a:t>, 20</a:t>
            </a:r>
            <a:r>
              <a:rPr lang="tr-TR" altLang="tr-TR" dirty="0"/>
              <a:t>12</a:t>
            </a:r>
            <a:r>
              <a:rPr lang="en-US" altLang="tr-TR" dirty="0"/>
              <a:t>)</a:t>
            </a:r>
          </a:p>
          <a:p>
            <a:pPr marL="0" indent="0" algn="just">
              <a:buNone/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378311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tr-TR" b="1" dirty="0" err="1"/>
              <a:t>Projektif</a:t>
            </a:r>
            <a:r>
              <a:rPr lang="en-US" altLang="tr-TR" b="1" dirty="0"/>
              <a:t> </a:t>
            </a:r>
            <a:r>
              <a:rPr lang="en-US" altLang="tr-TR" b="1" dirty="0" err="1"/>
              <a:t>Teknikler</a:t>
            </a:r>
            <a:r>
              <a:rPr lang="en-US" altLang="tr-TR" b="1" dirty="0" smtClean="0"/>
              <a:t>:</a:t>
            </a:r>
            <a:r>
              <a:rPr lang="tr-TR" altLang="tr-TR" b="1" dirty="0" smtClean="0"/>
              <a:t> </a:t>
            </a:r>
            <a:r>
              <a:rPr lang="en-US" altLang="tr-TR" dirty="0" err="1" smtClean="0"/>
              <a:t>Bireyin</a:t>
            </a:r>
            <a:r>
              <a:rPr lang="en-US" altLang="tr-TR" dirty="0" smtClean="0"/>
              <a:t> </a:t>
            </a:r>
            <a:r>
              <a:rPr lang="en-US" altLang="tr-TR" dirty="0" err="1"/>
              <a:t>tepkisine</a:t>
            </a:r>
            <a:r>
              <a:rPr lang="en-US" altLang="tr-TR" dirty="0"/>
              <a:t> </a:t>
            </a:r>
            <a:r>
              <a:rPr lang="en-US" altLang="tr-TR" dirty="0" err="1"/>
              <a:t>esas</a:t>
            </a:r>
            <a:r>
              <a:rPr lang="en-US" altLang="tr-TR" dirty="0"/>
              <a:t> </a:t>
            </a:r>
            <a:r>
              <a:rPr lang="en-US" altLang="tr-TR" dirty="0" err="1"/>
              <a:t>olacak</a:t>
            </a:r>
            <a:r>
              <a:rPr lang="en-US" altLang="tr-TR" dirty="0"/>
              <a:t> </a:t>
            </a:r>
            <a:r>
              <a:rPr lang="en-US" altLang="en-US" dirty="0"/>
              <a:t>“</a:t>
            </a:r>
            <a:r>
              <a:rPr lang="en-US" altLang="ja-JP" dirty="0" err="1"/>
              <a:t>Uyarıcılar</a:t>
            </a:r>
            <a:r>
              <a:rPr lang="en-US" altLang="en-US" dirty="0"/>
              <a:t>”</a:t>
            </a:r>
            <a:r>
              <a:rPr lang="en-US" altLang="ja-JP" dirty="0"/>
              <a:t>  </a:t>
            </a:r>
            <a:r>
              <a:rPr lang="en-US" altLang="ja-JP" dirty="0" err="1"/>
              <a:t>açık-seçik</a:t>
            </a:r>
            <a:r>
              <a:rPr lang="en-US" altLang="ja-JP" dirty="0"/>
              <a:t> </a:t>
            </a:r>
            <a:r>
              <a:rPr lang="en-US" altLang="ja-JP" dirty="0" err="1"/>
              <a:t>olarak</a:t>
            </a:r>
            <a:r>
              <a:rPr lang="en-US" altLang="ja-JP" dirty="0"/>
              <a:t> </a:t>
            </a:r>
            <a:r>
              <a:rPr lang="en-US" altLang="ja-JP" dirty="0" err="1"/>
              <a:t>değil</a:t>
            </a:r>
            <a:r>
              <a:rPr lang="en-US" altLang="ja-JP" dirty="0"/>
              <a:t>, </a:t>
            </a:r>
            <a:r>
              <a:rPr lang="en-US" altLang="ja-JP" dirty="0" err="1"/>
              <a:t>silik</a:t>
            </a:r>
            <a:r>
              <a:rPr lang="en-US" altLang="ja-JP" dirty="0"/>
              <a:t> , </a:t>
            </a:r>
            <a:r>
              <a:rPr lang="en-US" altLang="ja-JP" dirty="0" err="1"/>
              <a:t>ayrıntısız</a:t>
            </a:r>
            <a:r>
              <a:rPr lang="en-US" altLang="ja-JP" dirty="0"/>
              <a:t>, </a:t>
            </a:r>
            <a:r>
              <a:rPr lang="en-US" altLang="ja-JP" dirty="0" err="1"/>
              <a:t>kapalı</a:t>
            </a:r>
            <a:r>
              <a:rPr lang="en-US" altLang="ja-JP" dirty="0"/>
              <a:t> </a:t>
            </a:r>
            <a:r>
              <a:rPr lang="en-US" altLang="ja-JP" dirty="0" err="1"/>
              <a:t>ve</a:t>
            </a:r>
            <a:r>
              <a:rPr lang="en-US" altLang="ja-JP" dirty="0"/>
              <a:t> </a:t>
            </a:r>
            <a:r>
              <a:rPr lang="en-US" altLang="ja-JP" dirty="0" err="1"/>
              <a:t>belirsiz</a:t>
            </a:r>
            <a:r>
              <a:rPr lang="en-US" altLang="ja-JP" dirty="0"/>
              <a:t> </a:t>
            </a:r>
            <a:r>
              <a:rPr lang="en-US" altLang="ja-JP" dirty="0" err="1"/>
              <a:t>bir</a:t>
            </a:r>
            <a:r>
              <a:rPr lang="en-US" altLang="ja-JP" dirty="0"/>
              <a:t> </a:t>
            </a:r>
            <a:r>
              <a:rPr lang="en-US" altLang="ja-JP" dirty="0" err="1"/>
              <a:t>biçimde</a:t>
            </a:r>
            <a:r>
              <a:rPr lang="en-US" altLang="ja-JP" dirty="0"/>
              <a:t> </a:t>
            </a:r>
            <a:r>
              <a:rPr lang="en-US" altLang="ja-JP" dirty="0" err="1"/>
              <a:t>hazırlanan</a:t>
            </a:r>
            <a:r>
              <a:rPr lang="en-US" altLang="ja-JP" dirty="0"/>
              <a:t> </a:t>
            </a:r>
            <a:r>
              <a:rPr lang="en-US" altLang="ja-JP" dirty="0" err="1"/>
              <a:t>ölçme</a:t>
            </a:r>
            <a:r>
              <a:rPr lang="en-US" altLang="ja-JP" dirty="0"/>
              <a:t> </a:t>
            </a:r>
            <a:r>
              <a:rPr lang="en-US" altLang="ja-JP" dirty="0" err="1"/>
              <a:t>araçları</a:t>
            </a:r>
            <a:r>
              <a:rPr lang="en-US" altLang="ja-JP" dirty="0"/>
              <a:t> </a:t>
            </a:r>
            <a:r>
              <a:rPr lang="en-US" altLang="ja-JP" dirty="0" err="1"/>
              <a:t>kullanılmaktadır</a:t>
            </a:r>
            <a:r>
              <a:rPr lang="en-US" altLang="ja-JP" dirty="0"/>
              <a:t>.  </a:t>
            </a:r>
            <a:r>
              <a:rPr lang="en-US" altLang="ja-JP" dirty="0" err="1"/>
              <a:t>En</a:t>
            </a:r>
            <a:r>
              <a:rPr lang="en-US" altLang="ja-JP" dirty="0"/>
              <a:t> </a:t>
            </a:r>
            <a:r>
              <a:rPr lang="en-US" altLang="ja-JP" dirty="0" err="1"/>
              <a:t>yaygın</a:t>
            </a:r>
            <a:r>
              <a:rPr lang="en-US" altLang="ja-JP" dirty="0"/>
              <a:t> </a:t>
            </a:r>
            <a:r>
              <a:rPr lang="en-US" altLang="ja-JP" dirty="0" err="1"/>
              <a:t>kullanılanları</a:t>
            </a:r>
            <a:r>
              <a:rPr lang="en-US" altLang="ja-JP" dirty="0"/>
              <a:t>, </a:t>
            </a:r>
            <a:r>
              <a:rPr lang="en-US" altLang="ja-JP" dirty="0" err="1"/>
              <a:t>Beir</a:t>
            </a:r>
            <a:r>
              <a:rPr lang="en-US" altLang="ja-JP" dirty="0"/>
              <a:t> </a:t>
            </a:r>
            <a:r>
              <a:rPr lang="en-US" altLang="ja-JP" dirty="0" err="1"/>
              <a:t>ve</a:t>
            </a:r>
            <a:r>
              <a:rPr lang="en-US" altLang="ja-JP" dirty="0"/>
              <a:t> Rotter </a:t>
            </a:r>
            <a:r>
              <a:rPr lang="en-US" altLang="ja-JP" dirty="0" err="1"/>
              <a:t>Cümle</a:t>
            </a:r>
            <a:r>
              <a:rPr lang="en-US" altLang="ja-JP" dirty="0"/>
              <a:t> </a:t>
            </a:r>
            <a:r>
              <a:rPr lang="en-US" altLang="ja-JP" dirty="0" err="1"/>
              <a:t>tamamlama</a:t>
            </a:r>
            <a:r>
              <a:rPr lang="en-US" altLang="ja-JP" dirty="0"/>
              <a:t> </a:t>
            </a:r>
            <a:r>
              <a:rPr lang="en-US" altLang="ja-JP" dirty="0" err="1"/>
              <a:t>Testi</a:t>
            </a:r>
            <a:r>
              <a:rPr lang="en-US" altLang="ja-JP" dirty="0"/>
              <a:t>, </a:t>
            </a:r>
            <a:r>
              <a:rPr lang="en-US" altLang="ja-JP" dirty="0" err="1"/>
              <a:t>Tematik</a:t>
            </a:r>
            <a:r>
              <a:rPr lang="en-US" altLang="ja-JP" dirty="0"/>
              <a:t> </a:t>
            </a:r>
            <a:r>
              <a:rPr lang="en-US" altLang="ja-JP" dirty="0" err="1"/>
              <a:t>Algı</a:t>
            </a:r>
            <a:r>
              <a:rPr lang="en-US" altLang="ja-JP" dirty="0"/>
              <a:t> </a:t>
            </a:r>
            <a:r>
              <a:rPr lang="en-US" altLang="ja-JP" dirty="0" err="1"/>
              <a:t>Testi</a:t>
            </a:r>
            <a:r>
              <a:rPr lang="en-US" altLang="ja-JP" dirty="0"/>
              <a:t>, </a:t>
            </a:r>
            <a:r>
              <a:rPr lang="en-US" altLang="ja-JP" dirty="0" err="1"/>
              <a:t>Roschach</a:t>
            </a:r>
            <a:r>
              <a:rPr lang="en-US" altLang="ja-JP" dirty="0"/>
              <a:t> </a:t>
            </a:r>
            <a:r>
              <a:rPr lang="en-US" altLang="ja-JP" dirty="0" err="1"/>
              <a:t>Mürekkep</a:t>
            </a:r>
            <a:r>
              <a:rPr lang="en-US" altLang="ja-JP" dirty="0"/>
              <a:t> </a:t>
            </a:r>
            <a:r>
              <a:rPr lang="en-US" altLang="ja-JP" dirty="0" err="1"/>
              <a:t>Lekesi</a:t>
            </a:r>
            <a:r>
              <a:rPr lang="en-US" altLang="ja-JP" dirty="0"/>
              <a:t> </a:t>
            </a:r>
            <a:r>
              <a:rPr lang="en-US" altLang="ja-JP" dirty="0" err="1"/>
              <a:t>Testi</a:t>
            </a:r>
            <a:r>
              <a:rPr lang="en-US" altLang="ja-JP" dirty="0" smtClean="0"/>
              <a:t>.</a:t>
            </a:r>
            <a:endParaRPr lang="tr-TR" altLang="ja-JP" dirty="0" smtClean="0"/>
          </a:p>
          <a:p>
            <a:pPr algn="just"/>
            <a:endParaRPr lang="en-US" altLang="ja-JP" dirty="0"/>
          </a:p>
          <a:p>
            <a:pPr algn="just"/>
            <a:r>
              <a:rPr lang="en-US" altLang="tr-TR" b="1" dirty="0" err="1"/>
              <a:t>Durumsal</a:t>
            </a:r>
            <a:r>
              <a:rPr lang="en-US" altLang="tr-TR" b="1" dirty="0"/>
              <a:t> </a:t>
            </a:r>
            <a:r>
              <a:rPr lang="en-US" altLang="tr-TR" b="1" dirty="0" err="1"/>
              <a:t>Testler</a:t>
            </a:r>
            <a:r>
              <a:rPr lang="en-US" altLang="tr-TR" b="1" dirty="0"/>
              <a:t>: </a:t>
            </a:r>
            <a:r>
              <a:rPr lang="en-US" altLang="tr-TR" dirty="0" err="1" smtClean="0"/>
              <a:t>Yapıtlı</a:t>
            </a:r>
            <a:r>
              <a:rPr lang="en-US" altLang="tr-TR" dirty="0" smtClean="0"/>
              <a:t> </a:t>
            </a:r>
            <a:r>
              <a:rPr lang="en-US" altLang="tr-TR" dirty="0" err="1"/>
              <a:t>olarak</a:t>
            </a:r>
            <a:r>
              <a:rPr lang="en-US" altLang="tr-TR" dirty="0"/>
              <a:t> </a:t>
            </a:r>
            <a:r>
              <a:rPr lang="en-US" altLang="tr-TR" dirty="0" err="1"/>
              <a:t>düzenlenmiş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en-US" altLang="tr-TR" dirty="0"/>
              <a:t> test </a:t>
            </a:r>
            <a:r>
              <a:rPr lang="en-US" altLang="tr-TR" dirty="0" err="1"/>
              <a:t>durumunda</a:t>
            </a:r>
            <a:r>
              <a:rPr lang="en-US" altLang="tr-TR" dirty="0"/>
              <a:t> </a:t>
            </a:r>
            <a:r>
              <a:rPr lang="en-US" altLang="tr-TR" dirty="0" err="1"/>
              <a:t>bireye</a:t>
            </a:r>
            <a:r>
              <a:rPr lang="en-US" altLang="tr-TR" dirty="0"/>
              <a:t> ne </a:t>
            </a:r>
            <a:r>
              <a:rPr lang="en-US" altLang="tr-TR" dirty="0" err="1"/>
              <a:t>şekilde</a:t>
            </a:r>
            <a:r>
              <a:rPr lang="en-US" altLang="tr-TR" dirty="0"/>
              <a:t> </a:t>
            </a:r>
            <a:r>
              <a:rPr lang="en-US" altLang="tr-TR" dirty="0" err="1"/>
              <a:t>davrandığının</a:t>
            </a:r>
            <a:r>
              <a:rPr lang="en-US" altLang="tr-TR" dirty="0"/>
              <a:t> </a:t>
            </a:r>
            <a:r>
              <a:rPr lang="en-US" altLang="tr-TR" dirty="0" err="1"/>
              <a:t>gözlenmesi</a:t>
            </a:r>
            <a:r>
              <a:rPr lang="en-US" altLang="tr-TR" dirty="0"/>
              <a:t> </a:t>
            </a:r>
            <a:r>
              <a:rPr lang="en-US" altLang="tr-TR" dirty="0" err="1"/>
              <a:t>esasına</a:t>
            </a:r>
            <a:r>
              <a:rPr lang="en-US" altLang="tr-TR" dirty="0"/>
              <a:t> </a:t>
            </a:r>
            <a:r>
              <a:rPr lang="en-US" altLang="tr-TR" dirty="0" err="1"/>
              <a:t>dayanır</a:t>
            </a:r>
            <a:r>
              <a:rPr lang="en-US" altLang="tr-TR" dirty="0"/>
              <a:t>. </a:t>
            </a:r>
            <a:r>
              <a:rPr lang="en-US" altLang="tr-TR" dirty="0" err="1"/>
              <a:t>Kullanımı</a:t>
            </a:r>
            <a:r>
              <a:rPr lang="en-US" altLang="tr-TR" dirty="0"/>
              <a:t> </a:t>
            </a:r>
            <a:r>
              <a:rPr lang="en-US" altLang="tr-TR" dirty="0" err="1"/>
              <a:t>çok</a:t>
            </a:r>
            <a:r>
              <a:rPr lang="en-US" altLang="tr-TR" dirty="0"/>
              <a:t> </a:t>
            </a:r>
            <a:r>
              <a:rPr lang="en-US" altLang="tr-TR" dirty="0" err="1"/>
              <a:t>yaygın</a:t>
            </a:r>
            <a:r>
              <a:rPr lang="en-US" altLang="tr-TR" dirty="0"/>
              <a:t> </a:t>
            </a:r>
            <a:r>
              <a:rPr lang="en-US" altLang="tr-TR" dirty="0" err="1"/>
              <a:t>değildir</a:t>
            </a:r>
            <a:r>
              <a:rPr lang="en-US" altLang="tr-TR" dirty="0"/>
              <a:t>. </a:t>
            </a:r>
            <a:endParaRPr lang="en-US" altLang="tr-TR" u="sng" dirty="0"/>
          </a:p>
          <a:p>
            <a:pPr algn="r">
              <a:buNone/>
            </a:pPr>
            <a:r>
              <a:rPr lang="en-US" altLang="tr-TR" dirty="0"/>
              <a:t>(</a:t>
            </a:r>
            <a:r>
              <a:rPr lang="en-US" altLang="tr-TR" dirty="0" err="1"/>
              <a:t>Özgüven</a:t>
            </a:r>
            <a:r>
              <a:rPr lang="en-US" altLang="tr-TR" dirty="0"/>
              <a:t>, 20</a:t>
            </a:r>
            <a:r>
              <a:rPr lang="tr-TR" altLang="tr-TR" dirty="0"/>
              <a:t>12</a:t>
            </a:r>
            <a:r>
              <a:rPr lang="en-US" altLang="tr-TR" dirty="0"/>
              <a:t>)</a:t>
            </a:r>
          </a:p>
          <a:p>
            <a:pPr>
              <a:buNone/>
            </a:pPr>
            <a:endParaRPr lang="en-US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1063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Kişilik Testi Örneği</a:t>
            </a:r>
            <a:br>
              <a:rPr lang="tr-TR" b="1" dirty="0" smtClean="0">
                <a:latin typeface="+mn-lt"/>
              </a:rPr>
            </a:br>
            <a:r>
              <a:rPr lang="tr-TR" b="1" dirty="0" smtClean="0">
                <a:latin typeface="+mn-lt"/>
              </a:rPr>
              <a:t>Minnesota Çok Yönlü Kişilik Envanteri</a:t>
            </a:r>
            <a:endParaRPr lang="tr-TR" b="1" dirty="0">
              <a:latin typeface="+mn-lt"/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>
                <a:latin typeface="Calibri" pitchFamily="34" charset="0"/>
                <a:cs typeface="Calibri" pitchFamily="34" charset="0"/>
              </a:rPr>
              <a:t>S.R. </a:t>
            </a:r>
            <a:r>
              <a:rPr lang="tr-TR" dirty="0" err="1">
                <a:latin typeface="Calibri" pitchFamily="34" charset="0"/>
                <a:cs typeface="Calibri" pitchFamily="34" charset="0"/>
              </a:rPr>
              <a:t>Hathaway</a:t>
            </a:r>
            <a:r>
              <a:rPr lang="tr-TR" dirty="0">
                <a:latin typeface="Calibri" pitchFamily="34" charset="0"/>
                <a:cs typeface="Calibri" pitchFamily="34" charset="0"/>
              </a:rPr>
              <a:t> &amp; J. C. </a:t>
            </a:r>
            <a:r>
              <a:rPr lang="tr-TR" dirty="0" err="1" smtClean="0">
                <a:latin typeface="Calibri" pitchFamily="34" charset="0"/>
                <a:cs typeface="Calibri" pitchFamily="34" charset="0"/>
              </a:rPr>
              <a:t>McKinley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tarafından geliştirilen araç </a:t>
            </a:r>
            <a:r>
              <a:rPr lang="tr-TR" dirty="0" err="1" smtClean="0">
                <a:latin typeface="Calibri" pitchFamily="34" charset="0"/>
                <a:cs typeface="Calibri" pitchFamily="34" charset="0"/>
              </a:rPr>
              <a:t>Türkçe’ye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Işık Savaşır tarafından uyarlanmıştır. </a:t>
            </a:r>
          </a:p>
          <a:p>
            <a:pPr algn="just"/>
            <a:endParaRPr lang="tr-TR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dirty="0" smtClean="0">
                <a:latin typeface="Calibri" pitchFamily="34" charset="0"/>
                <a:cs typeface="Calibri" pitchFamily="34" charset="0"/>
              </a:rPr>
              <a:t>16 yaş ve üzerindeki bireylere yönelik 566 madde içeren bir kağıt kalem testidir.</a:t>
            </a:r>
            <a:endParaRPr lang="tr-TR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Envanterde, </a:t>
            </a:r>
            <a:r>
              <a:rPr lang="tr-TR" dirty="0"/>
              <a:t>sağlığı, </a:t>
            </a:r>
            <a:r>
              <a:rPr lang="tr-TR" dirty="0" err="1"/>
              <a:t>psikomatik</a:t>
            </a:r>
            <a:r>
              <a:rPr lang="tr-TR" dirty="0"/>
              <a:t> belirtileri, nörolojik bozuklukları , motor bozuklukları, cinsel, dini, politik ve sosyal tutumlar, eğitimsel, meslek, ailevi ve evlilik sorunları ile çeşitli </a:t>
            </a:r>
            <a:r>
              <a:rPr lang="tr-TR" dirty="0" err="1"/>
              <a:t>nevrotik</a:t>
            </a:r>
            <a:r>
              <a:rPr lang="tr-TR" dirty="0"/>
              <a:t> ve </a:t>
            </a:r>
            <a:r>
              <a:rPr lang="tr-TR" dirty="0" err="1"/>
              <a:t>psikotik</a:t>
            </a:r>
            <a:r>
              <a:rPr lang="tr-TR" dirty="0"/>
              <a:t> eğilimleri ölçmeyi amaçlayan </a:t>
            </a:r>
            <a:r>
              <a:rPr lang="tr-TR" dirty="0" smtClean="0"/>
              <a:t>maddeler yer almaktadır.</a:t>
            </a:r>
          </a:p>
          <a:p>
            <a:pPr algn="just"/>
            <a:endParaRPr lang="tr-TR" dirty="0"/>
          </a:p>
          <a:p>
            <a:pPr marL="457200" lvl="1" indent="0" algn="r">
              <a:buNone/>
            </a:pPr>
            <a:endParaRPr lang="tr-TR" dirty="0" smtClean="0"/>
          </a:p>
          <a:p>
            <a:pPr marL="457200" lvl="1" indent="0" algn="r">
              <a:buNone/>
            </a:pPr>
            <a:r>
              <a:rPr lang="tr-TR" sz="2800" dirty="0" smtClean="0"/>
              <a:t>(Öner, 2012)</a:t>
            </a: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2067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32163" y="125140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just"/>
            <a:endParaRPr lang="tr-TR" dirty="0" smtClean="0"/>
          </a:p>
          <a:p>
            <a:pPr algn="just"/>
            <a:r>
              <a:rPr lang="tr-TR"/>
              <a:t>İki </a:t>
            </a:r>
            <a:r>
              <a:rPr lang="tr-TR" smtClean="0"/>
              <a:t>temel alt </a:t>
            </a:r>
            <a:r>
              <a:rPr lang="tr-TR" dirty="0" smtClean="0"/>
              <a:t>testten </a:t>
            </a:r>
            <a:r>
              <a:rPr lang="tr-TR" dirty="0"/>
              <a:t>oluşmaktadır:</a:t>
            </a:r>
          </a:p>
          <a:p>
            <a:pPr lvl="1" algn="just"/>
            <a:r>
              <a:rPr lang="tr-TR" b="1" dirty="0"/>
              <a:t>Geçerlik Ölçekleri</a:t>
            </a:r>
            <a:r>
              <a:rPr lang="tr-TR" dirty="0"/>
              <a:t>: Yalan Söylemek, Savunucu Olma, Geçerlik</a:t>
            </a:r>
          </a:p>
          <a:p>
            <a:pPr lvl="1" algn="just"/>
            <a:r>
              <a:rPr lang="tr-TR" b="1" dirty="0"/>
              <a:t>Klinik Ölçekleri</a:t>
            </a:r>
            <a:r>
              <a:rPr lang="tr-TR" dirty="0"/>
              <a:t>: </a:t>
            </a:r>
            <a:r>
              <a:rPr lang="tr-TR" dirty="0" err="1"/>
              <a:t>Hipokondria</a:t>
            </a:r>
            <a:r>
              <a:rPr lang="tr-TR" dirty="0"/>
              <a:t>, Depresyon, Histeri, </a:t>
            </a:r>
            <a:r>
              <a:rPr lang="tr-TR" dirty="0" err="1"/>
              <a:t>Psikopatik</a:t>
            </a:r>
            <a:r>
              <a:rPr lang="tr-TR" dirty="0"/>
              <a:t> Sapma, Erkeklik- Dişilik, Paranoya, Psikasteni, Şizofreni, </a:t>
            </a:r>
            <a:r>
              <a:rPr lang="tr-TR" dirty="0" err="1"/>
              <a:t>Hipomani</a:t>
            </a:r>
            <a:r>
              <a:rPr lang="tr-TR" dirty="0"/>
              <a:t>, Sosyal İçe Dönüklük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Grup(Kitapçık</a:t>
            </a:r>
            <a:r>
              <a:rPr lang="tr-TR" dirty="0"/>
              <a:t>) </a:t>
            </a:r>
            <a:r>
              <a:rPr lang="tr-TR" dirty="0" smtClean="0"/>
              <a:t>formu ise bireysel</a:t>
            </a:r>
            <a:r>
              <a:rPr lang="tr-TR" dirty="0"/>
              <a:t>/ grup olarak </a:t>
            </a:r>
            <a:r>
              <a:rPr lang="tr-TR" dirty="0" smtClean="0"/>
              <a:t>uygulanabilen testteki maddeleri yanıtlayıcıların okuması ve kendi durumuna göre doğru ya </a:t>
            </a:r>
            <a:r>
              <a:rPr lang="tr-TR" dirty="0"/>
              <a:t>da yanlış seçeneklerinden birini </a:t>
            </a:r>
            <a:r>
              <a:rPr lang="tr-TR" dirty="0" smtClean="0"/>
              <a:t>işaretlemesi</a:t>
            </a:r>
          </a:p>
          <a:p>
            <a:pPr algn="just"/>
            <a:endParaRPr lang="tr-TR" dirty="0"/>
          </a:p>
          <a:p>
            <a:pPr marL="0" lvl="1" indent="0" algn="r">
              <a:spcBef>
                <a:spcPts val="1000"/>
              </a:spcBef>
              <a:buNone/>
            </a:pPr>
            <a:r>
              <a:rPr lang="tr-TR" dirty="0"/>
              <a:t>(Öner, 2012)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2974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+mn-lt"/>
              </a:rPr>
              <a:t>MMPI Madde Örneği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Teknik yazılardan hoşlanırım.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İştahım iyidir.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Çok defa sabahları dinç ve dinlenmiş uyanırım.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Kütüphaneci olarak çalışmayı seveceğimi sanıyorum.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Gürültüden kolayca uyanırım.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Cinayet haberlerini okumaktan hoşlanırım.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Çoğu zaman el ve ayaklarımın sıcaklığı iyidir.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Günlük hayatım beni ilgilendirecek şeylerle doludur.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Bugün de hemen hemen eskisi kadar iyi çalışabiliyorum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2443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3200" b="1" dirty="0" smtClean="0">
                <a:latin typeface="+mn-lt"/>
              </a:rPr>
              <a:t>KAYNAKLAR</a:t>
            </a:r>
            <a:endParaRPr lang="en-US" altLang="tr-TR" sz="3200" b="1" dirty="0">
              <a:latin typeface="+mn-lt"/>
            </a:endParaRPr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Morgan, C. T. (1981). </a:t>
            </a:r>
            <a:r>
              <a:rPr lang="tr-TR" i="1" dirty="0"/>
              <a:t>Psikolojiye giriş </a:t>
            </a:r>
            <a:r>
              <a:rPr lang="tr-TR" dirty="0"/>
              <a:t>(Çev. Ed. Sibel Karataş). Ankara: 	</a:t>
            </a:r>
            <a:r>
              <a:rPr lang="tr-TR" dirty="0" err="1"/>
              <a:t>Meteksan</a:t>
            </a:r>
            <a:r>
              <a:rPr lang="tr-TR" dirty="0"/>
              <a:t> Ltd. Şti.</a:t>
            </a:r>
          </a:p>
          <a:p>
            <a:pPr marL="0" indent="0" algn="just">
              <a:buNone/>
            </a:pPr>
            <a:r>
              <a:rPr lang="tr-TR" altLang="tr-TR" dirty="0" smtClean="0"/>
              <a:t>Öner</a:t>
            </a:r>
            <a:r>
              <a:rPr lang="tr-TR" altLang="tr-TR" dirty="0" smtClean="0"/>
              <a:t>, N. (2012). </a:t>
            </a:r>
            <a:r>
              <a:rPr lang="tr-TR" altLang="tr-TR" i="1" dirty="0" smtClean="0"/>
              <a:t>Türkiye’de kullanılan psikolojik testler</a:t>
            </a:r>
            <a:r>
              <a:rPr lang="tr-TR" altLang="tr-TR" dirty="0" smtClean="0"/>
              <a:t>. İstanbul: 	Boğaziçi Yayınları.</a:t>
            </a:r>
          </a:p>
          <a:p>
            <a:pPr marL="0" indent="0">
              <a:buNone/>
            </a:pPr>
            <a:r>
              <a:rPr lang="en-US" altLang="tr-TR" dirty="0" err="1" smtClean="0"/>
              <a:t>Özgüven</a:t>
            </a:r>
            <a:r>
              <a:rPr lang="en-US" altLang="tr-TR" dirty="0" smtClean="0"/>
              <a:t>, İ. (2007). </a:t>
            </a:r>
            <a:r>
              <a:rPr lang="en-US" altLang="tr-TR" i="1" dirty="0" err="1" smtClean="0"/>
              <a:t>Psikolojik</a:t>
            </a:r>
            <a:r>
              <a:rPr lang="en-US" altLang="tr-TR" i="1" dirty="0" smtClean="0"/>
              <a:t> </a:t>
            </a:r>
            <a:r>
              <a:rPr lang="tr-TR" altLang="tr-TR" i="1" dirty="0" err="1"/>
              <a:t>t</a:t>
            </a:r>
            <a:r>
              <a:rPr lang="en-US" altLang="tr-TR" i="1" dirty="0" err="1" smtClean="0"/>
              <a:t>estler</a:t>
            </a:r>
            <a:r>
              <a:rPr lang="en-US" altLang="tr-TR" i="1" dirty="0" smtClean="0"/>
              <a:t>. </a:t>
            </a:r>
            <a:r>
              <a:rPr lang="tr-TR" altLang="tr-TR" dirty="0" smtClean="0"/>
              <a:t>Ankara</a:t>
            </a:r>
            <a:r>
              <a:rPr lang="tr-TR" altLang="tr-TR" i="1" dirty="0" smtClean="0"/>
              <a:t>: </a:t>
            </a:r>
            <a:r>
              <a:rPr lang="en-US" altLang="tr-TR" dirty="0" smtClean="0"/>
              <a:t>PDREM </a:t>
            </a:r>
            <a:r>
              <a:rPr lang="tr-TR" altLang="tr-TR" dirty="0" err="1"/>
              <a:t>Y</a:t>
            </a:r>
            <a:r>
              <a:rPr lang="en-US" altLang="tr-TR" dirty="0" err="1" smtClean="0"/>
              <a:t>ayınları</a:t>
            </a:r>
            <a:r>
              <a:rPr lang="en-US" altLang="tr-TR" dirty="0" smtClean="0"/>
              <a:t>. </a:t>
            </a:r>
            <a:endParaRPr lang="en-US" altLang="tr-TR" i="1" dirty="0" smtClean="0"/>
          </a:p>
        </p:txBody>
      </p:sp>
    </p:spTree>
    <p:extLst>
      <p:ext uri="{BB962C8B-B14F-4D97-AF65-F5344CB8AC3E}">
        <p14:creationId xmlns:p14="http://schemas.microsoft.com/office/powerpoint/2010/main" val="1095445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461</Words>
  <Application>Microsoft Office PowerPoint</Application>
  <PresentationFormat>Geniş ekran</PresentationFormat>
  <Paragraphs>58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Calibri Light</vt:lpstr>
      <vt:lpstr>Office Teması</vt:lpstr>
      <vt:lpstr> Bir psikolojik yapı olarak "kişilik" ve madde geliştirme süreci</vt:lpstr>
      <vt:lpstr>PowerPoint Sunusu</vt:lpstr>
      <vt:lpstr>PowerPoint Sunusu</vt:lpstr>
      <vt:lpstr>Kişiliği Ölçülmesi</vt:lpstr>
      <vt:lpstr>PowerPoint Sunusu</vt:lpstr>
      <vt:lpstr>Kişilik Testi Örneği Minnesota Çok Yönlü Kişilik Envanteri</vt:lpstr>
      <vt:lpstr> </vt:lpstr>
      <vt:lpstr>MMPI Madde Örneği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Cagla ALPAYAR</cp:lastModifiedBy>
  <cp:revision>19</cp:revision>
  <dcterms:created xsi:type="dcterms:W3CDTF">2017-05-16T13:19:38Z</dcterms:created>
  <dcterms:modified xsi:type="dcterms:W3CDTF">2018-02-01T04:59:34Z</dcterms:modified>
</cp:coreProperties>
</file>