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8" r:id="rId3"/>
    <p:sldId id="259" r:id="rId4"/>
    <p:sldId id="260" r:id="rId5"/>
    <p:sldId id="261" r:id="rId6"/>
    <p:sldId id="262" r:id="rId7"/>
    <p:sldId id="263" r:id="rId8"/>
    <p:sldId id="264" r:id="rId9"/>
    <p:sldId id="268" r:id="rId10"/>
    <p:sldId id="269" r:id="rId11"/>
    <p:sldId id="270" r:id="rId12"/>
    <p:sldId id="271"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BF0F54-F278-47BA-A702-6BE673FD6B5D}" type="datetimeFigureOut">
              <a:rPr lang="tr-TR" smtClean="0"/>
              <a:t>23.01.2020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97A31C-0DBD-4FE7-A527-273E2ED87113}" type="slidenum">
              <a:rPr lang="tr-TR" smtClean="0"/>
              <a:t>‹#›</a:t>
            </a:fld>
            <a:endParaRPr lang="tr-TR"/>
          </a:p>
        </p:txBody>
      </p:sp>
    </p:spTree>
    <p:extLst>
      <p:ext uri="{BB962C8B-B14F-4D97-AF65-F5344CB8AC3E}">
        <p14:creationId xmlns:p14="http://schemas.microsoft.com/office/powerpoint/2010/main" val="545825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29DF1AB-51D5-4399-88F9-21039694DD8B}" type="slidenum">
              <a:rPr lang="tr-TR" altLang="tr-TR">
                <a:solidFill>
                  <a:srgbClr val="000000"/>
                </a:solidFill>
              </a:rPr>
              <a:pPr>
                <a:spcBef>
                  <a:spcPct val="0"/>
                </a:spcBef>
              </a:pPr>
              <a:t>1</a:t>
            </a:fld>
            <a:endParaRPr lang="tr-TR" altLang="tr-TR">
              <a:solidFill>
                <a:srgbClr val="000000"/>
              </a:solidFill>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0053823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863AF740-4212-48FE-B2AA-873486D4D33C}" type="slidenum">
              <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11</a:t>
            </a:fld>
            <a:endPar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186582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A61E24C-8B59-48FD-93E0-CC37635C9271}" type="slidenum">
              <a:rPr lang="tr-TR" altLang="tr-TR">
                <a:solidFill>
                  <a:srgbClr val="000000"/>
                </a:solidFill>
              </a:rPr>
              <a:pPr>
                <a:spcBef>
                  <a:spcPct val="0"/>
                </a:spcBef>
              </a:pPr>
              <a:t>2</a:t>
            </a:fld>
            <a:endParaRPr lang="tr-TR" altLang="tr-TR">
              <a:solidFill>
                <a:srgbClr val="000000"/>
              </a:solidFill>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849887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E38F210-6954-43F2-850A-013E714A459E}" type="slidenum">
              <a:rPr lang="tr-TR" altLang="tr-TR">
                <a:solidFill>
                  <a:srgbClr val="000000"/>
                </a:solidFill>
              </a:rPr>
              <a:pPr>
                <a:spcBef>
                  <a:spcPct val="0"/>
                </a:spcBef>
              </a:pPr>
              <a:t>3</a:t>
            </a:fld>
            <a:endParaRPr lang="tr-TR" altLang="tr-TR">
              <a:solidFill>
                <a:srgbClr val="000000"/>
              </a:solidFill>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2385863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C1077DA-C90A-4AAD-B14E-73201CDA7D50}" type="slidenum">
              <a:rPr lang="tr-TR" altLang="tr-TR">
                <a:solidFill>
                  <a:srgbClr val="000000"/>
                </a:solidFill>
              </a:rPr>
              <a:pPr>
                <a:spcBef>
                  <a:spcPct val="0"/>
                </a:spcBef>
              </a:pPr>
              <a:t>4</a:t>
            </a:fld>
            <a:endParaRPr lang="tr-TR" altLang="tr-TR">
              <a:solidFill>
                <a:srgbClr val="000000"/>
              </a:solidFill>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46307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5B0998A-0CD9-49FA-AB40-262D8FCBD858}" type="slidenum">
              <a:rPr lang="tr-TR" altLang="tr-TR">
                <a:solidFill>
                  <a:srgbClr val="000000"/>
                </a:solidFill>
              </a:rPr>
              <a:pPr>
                <a:spcBef>
                  <a:spcPct val="0"/>
                </a:spcBef>
              </a:pPr>
              <a:t>5</a:t>
            </a:fld>
            <a:endParaRPr lang="tr-TR" altLang="tr-TR">
              <a:solidFill>
                <a:srgbClr val="000000"/>
              </a:solidFill>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508865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10D3366-BFA4-4D04-B2AF-BEDA2E0D3A92}" type="slidenum">
              <a:rPr lang="tr-TR" altLang="tr-TR">
                <a:solidFill>
                  <a:srgbClr val="000000"/>
                </a:solidFill>
              </a:rPr>
              <a:pPr>
                <a:spcBef>
                  <a:spcPct val="0"/>
                </a:spcBef>
              </a:pPr>
              <a:t>6</a:t>
            </a:fld>
            <a:endParaRPr lang="tr-TR" altLang="tr-TR">
              <a:solidFill>
                <a:srgbClr val="000000"/>
              </a:solidFill>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4454419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C2EBC35C-959A-46FB-AD3D-69A2A9A7AEE1}" type="slidenum">
              <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8</a:t>
            </a:fld>
            <a:endPar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0902998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F6D4656F-54A2-47FE-A965-1B2CD1899C11}" type="slidenum">
              <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9</a:t>
            </a:fld>
            <a:endPar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7017721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2AEB5BD4-34BD-4463-A14E-A1CA102868E6}" type="slidenum">
              <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10</a:t>
            </a:fld>
            <a:endPar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88775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A00A5B8-2D56-4995-8632-B2461CE03267}"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DF9CB67-CFE7-4F46-9D6A-959BCD742E61}" type="slidenum">
              <a:rPr lang="tr-TR" smtClean="0"/>
              <a:t>‹#›</a:t>
            </a:fld>
            <a:endParaRPr lang="tr-TR"/>
          </a:p>
        </p:txBody>
      </p:sp>
    </p:spTree>
    <p:extLst>
      <p:ext uri="{BB962C8B-B14F-4D97-AF65-F5344CB8AC3E}">
        <p14:creationId xmlns:p14="http://schemas.microsoft.com/office/powerpoint/2010/main" val="4064703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A00A5B8-2D56-4995-8632-B2461CE03267}"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DF9CB67-CFE7-4F46-9D6A-959BCD742E61}" type="slidenum">
              <a:rPr lang="tr-TR" smtClean="0"/>
              <a:t>‹#›</a:t>
            </a:fld>
            <a:endParaRPr lang="tr-TR"/>
          </a:p>
        </p:txBody>
      </p:sp>
    </p:spTree>
    <p:extLst>
      <p:ext uri="{BB962C8B-B14F-4D97-AF65-F5344CB8AC3E}">
        <p14:creationId xmlns:p14="http://schemas.microsoft.com/office/powerpoint/2010/main" val="2867854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A00A5B8-2D56-4995-8632-B2461CE03267}"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DF9CB67-CFE7-4F46-9D6A-959BCD742E61}" type="slidenum">
              <a:rPr lang="tr-TR" smtClean="0"/>
              <a:t>‹#›</a:t>
            </a:fld>
            <a:endParaRPr lang="tr-TR"/>
          </a:p>
        </p:txBody>
      </p:sp>
    </p:spTree>
    <p:extLst>
      <p:ext uri="{BB962C8B-B14F-4D97-AF65-F5344CB8AC3E}">
        <p14:creationId xmlns:p14="http://schemas.microsoft.com/office/powerpoint/2010/main" val="6713249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7149CBF-5FE8-4871-B766-038AF39D019E}"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483741451"/>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2E1271-1546-457B-A0A7-D4A0E546AAE4}"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30189394"/>
      </p:ext>
    </p:extLst>
  </p:cSld>
  <p:clrMapOvr>
    <a:masterClrMapping/>
  </p:clrMapOvr>
  <p:transition>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764FBB4-2C48-4186-AECB-0AF2E8D32CA8}"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908982424"/>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2597B84-5D25-4F26-96A4-7AE64E3B9B17}"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128430436"/>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73B9557-F8B3-408D-B14D-6773BF6C475D}"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500680794"/>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8BA0529-0DBF-4395-8557-161E7E5BFAE1}"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664159224"/>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BF36CB7-93F0-415D-8A1C-53649C1BF4A2}"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981867532"/>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C61C17-1DB1-4019-AD52-F4F70B4C35CC}"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078158153"/>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A00A5B8-2D56-4995-8632-B2461CE03267}"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DF9CB67-CFE7-4F46-9D6A-959BCD742E61}" type="slidenum">
              <a:rPr lang="tr-TR" smtClean="0"/>
              <a:t>‹#›</a:t>
            </a:fld>
            <a:endParaRPr lang="tr-TR"/>
          </a:p>
        </p:txBody>
      </p:sp>
    </p:spTree>
    <p:extLst>
      <p:ext uri="{BB962C8B-B14F-4D97-AF65-F5344CB8AC3E}">
        <p14:creationId xmlns:p14="http://schemas.microsoft.com/office/powerpoint/2010/main" val="8096895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9E0122-1884-4E45-99DF-7F345DE17549}"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32856040"/>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C073D5-FD57-4AF7-BA54-B59030292460}"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120999533"/>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70F854-E488-4140-846B-9A240133E99B}"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23513225"/>
      </p:ext>
    </p:extLst>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600201"/>
            <a:ext cx="10972800" cy="4525963"/>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D9E93D0-CDE6-47ED-8FB6-94F37B0EBCEF}"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784118984"/>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A00A5B8-2D56-4995-8632-B2461CE03267}"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DF9CB67-CFE7-4F46-9D6A-959BCD742E61}" type="slidenum">
              <a:rPr lang="tr-TR" smtClean="0"/>
              <a:t>‹#›</a:t>
            </a:fld>
            <a:endParaRPr lang="tr-TR"/>
          </a:p>
        </p:txBody>
      </p:sp>
    </p:spTree>
    <p:extLst>
      <p:ext uri="{BB962C8B-B14F-4D97-AF65-F5344CB8AC3E}">
        <p14:creationId xmlns:p14="http://schemas.microsoft.com/office/powerpoint/2010/main" val="3261365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A00A5B8-2D56-4995-8632-B2461CE03267}"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DF9CB67-CFE7-4F46-9D6A-959BCD742E61}" type="slidenum">
              <a:rPr lang="tr-TR" smtClean="0"/>
              <a:t>‹#›</a:t>
            </a:fld>
            <a:endParaRPr lang="tr-TR"/>
          </a:p>
        </p:txBody>
      </p:sp>
    </p:spTree>
    <p:extLst>
      <p:ext uri="{BB962C8B-B14F-4D97-AF65-F5344CB8AC3E}">
        <p14:creationId xmlns:p14="http://schemas.microsoft.com/office/powerpoint/2010/main" val="3695910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A00A5B8-2D56-4995-8632-B2461CE03267}" type="datetimeFigureOut">
              <a:rPr lang="tr-TR" smtClean="0"/>
              <a:t>23.01.2020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DF9CB67-CFE7-4F46-9D6A-959BCD742E61}" type="slidenum">
              <a:rPr lang="tr-TR" smtClean="0"/>
              <a:t>‹#›</a:t>
            </a:fld>
            <a:endParaRPr lang="tr-TR"/>
          </a:p>
        </p:txBody>
      </p:sp>
    </p:spTree>
    <p:extLst>
      <p:ext uri="{BB962C8B-B14F-4D97-AF65-F5344CB8AC3E}">
        <p14:creationId xmlns:p14="http://schemas.microsoft.com/office/powerpoint/2010/main" val="732860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A00A5B8-2D56-4995-8632-B2461CE03267}" type="datetimeFigureOut">
              <a:rPr lang="tr-TR" smtClean="0"/>
              <a:t>23.01.2020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DF9CB67-CFE7-4F46-9D6A-959BCD742E61}" type="slidenum">
              <a:rPr lang="tr-TR" smtClean="0"/>
              <a:t>‹#›</a:t>
            </a:fld>
            <a:endParaRPr lang="tr-TR"/>
          </a:p>
        </p:txBody>
      </p:sp>
    </p:spTree>
    <p:extLst>
      <p:ext uri="{BB962C8B-B14F-4D97-AF65-F5344CB8AC3E}">
        <p14:creationId xmlns:p14="http://schemas.microsoft.com/office/powerpoint/2010/main" val="2303105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A00A5B8-2D56-4995-8632-B2461CE03267}" type="datetimeFigureOut">
              <a:rPr lang="tr-TR" smtClean="0"/>
              <a:t>23.01.2020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DF9CB67-CFE7-4F46-9D6A-959BCD742E61}" type="slidenum">
              <a:rPr lang="tr-TR" smtClean="0"/>
              <a:t>‹#›</a:t>
            </a:fld>
            <a:endParaRPr lang="tr-TR"/>
          </a:p>
        </p:txBody>
      </p:sp>
    </p:spTree>
    <p:extLst>
      <p:ext uri="{BB962C8B-B14F-4D97-AF65-F5344CB8AC3E}">
        <p14:creationId xmlns:p14="http://schemas.microsoft.com/office/powerpoint/2010/main" val="2248749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A00A5B8-2D56-4995-8632-B2461CE03267}"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DF9CB67-CFE7-4F46-9D6A-959BCD742E61}" type="slidenum">
              <a:rPr lang="tr-TR" smtClean="0"/>
              <a:t>‹#›</a:t>
            </a:fld>
            <a:endParaRPr lang="tr-TR"/>
          </a:p>
        </p:txBody>
      </p:sp>
    </p:spTree>
    <p:extLst>
      <p:ext uri="{BB962C8B-B14F-4D97-AF65-F5344CB8AC3E}">
        <p14:creationId xmlns:p14="http://schemas.microsoft.com/office/powerpoint/2010/main" val="3138770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A00A5B8-2D56-4995-8632-B2461CE03267}"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DF9CB67-CFE7-4F46-9D6A-959BCD742E61}" type="slidenum">
              <a:rPr lang="tr-TR" smtClean="0"/>
              <a:t>‹#›</a:t>
            </a:fld>
            <a:endParaRPr lang="tr-TR"/>
          </a:p>
        </p:txBody>
      </p:sp>
    </p:spTree>
    <p:extLst>
      <p:ext uri="{BB962C8B-B14F-4D97-AF65-F5344CB8AC3E}">
        <p14:creationId xmlns:p14="http://schemas.microsoft.com/office/powerpoint/2010/main" val="629002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0A5B8-2D56-4995-8632-B2461CE03267}" type="datetimeFigureOut">
              <a:rPr lang="tr-TR" smtClean="0"/>
              <a:t>23.01.2020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F9CB67-CFE7-4F46-9D6A-959BCD742E61}" type="slidenum">
              <a:rPr lang="tr-TR" smtClean="0"/>
              <a:t>‹#›</a:t>
            </a:fld>
            <a:endParaRPr lang="tr-TR"/>
          </a:p>
        </p:txBody>
      </p:sp>
    </p:spTree>
    <p:extLst>
      <p:ext uri="{BB962C8B-B14F-4D97-AF65-F5344CB8AC3E}">
        <p14:creationId xmlns:p14="http://schemas.microsoft.com/office/powerpoint/2010/main" val="100589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5123"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250884"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5"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6"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atin typeface="Arial" panose="020B0604020202020204" pitchFamily="34" charset="0"/>
              </a:defRPr>
            </a:lvl1pPr>
          </a:lstStyle>
          <a:p>
            <a:pPr fontAlgn="base">
              <a:spcBef>
                <a:spcPct val="0"/>
              </a:spcBef>
              <a:spcAft>
                <a:spcPct val="0"/>
              </a:spcAft>
              <a:defRPr/>
            </a:pPr>
            <a:fld id="{7E7D51D4-0B68-4FB9-9A52-DF334A7352FF}" type="slidenum">
              <a:rPr lang="tr-TR" altLang="tr-TR">
                <a:solidFill>
                  <a:srgbClr val="000000"/>
                </a:solidFill>
              </a:rPr>
              <a:pPr fontAlgn="base">
                <a:spcBef>
                  <a:spcPct val="0"/>
                </a:spcBef>
                <a:spcAft>
                  <a:spcPct val="0"/>
                </a:spcAft>
                <a:defRPr/>
              </a:pPr>
              <a:t>‹#›</a:t>
            </a:fld>
            <a:endParaRPr lang="tr-TR" altLang="tr-TR">
              <a:solidFill>
                <a:srgbClr val="000000"/>
              </a:solidFill>
            </a:endParaRPr>
          </a:p>
        </p:txBody>
      </p:sp>
    </p:spTree>
    <p:extLst>
      <p:ext uri="{BB962C8B-B14F-4D97-AF65-F5344CB8AC3E}">
        <p14:creationId xmlns:p14="http://schemas.microsoft.com/office/powerpoint/2010/main" val="184721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zoom/>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BA3B0ED-585C-4270-84D6-83CA343DD384}" type="slidenum">
              <a:rPr lang="tr-TR" altLang="tr-TR" sz="1400">
                <a:solidFill>
                  <a:srgbClr val="000000"/>
                </a:solidFill>
              </a:rPr>
              <a:pPr>
                <a:spcBef>
                  <a:spcPct val="0"/>
                </a:spcBef>
                <a:buFontTx/>
                <a:buNone/>
              </a:pPr>
              <a:t>1</a:t>
            </a:fld>
            <a:endParaRPr lang="tr-TR" altLang="tr-TR" sz="1400">
              <a:solidFill>
                <a:srgbClr val="000000"/>
              </a:solidFill>
            </a:endParaRPr>
          </a:p>
        </p:txBody>
      </p:sp>
      <p:sp>
        <p:nvSpPr>
          <p:cNvPr id="69635" name="Rectangle 2"/>
          <p:cNvSpPr>
            <a:spLocks noGrp="1" noChangeArrowheads="1"/>
          </p:cNvSpPr>
          <p:nvPr>
            <p:ph type="title"/>
          </p:nvPr>
        </p:nvSpPr>
        <p:spPr/>
        <p:txBody>
          <a:bodyPr/>
          <a:lstStyle/>
          <a:p>
            <a:pPr eaLnBrk="1" hangingPunct="1"/>
            <a:r>
              <a:rPr lang="tr-TR" altLang="tr-TR" sz="3600">
                <a:latin typeface="Comic Sans MS" panose="030F0702030302020204" pitchFamily="66" charset="0"/>
              </a:rPr>
              <a:t>EKOLOJİK DÖNGÜLER VE ÇEVRE SAĞLIĞI</a:t>
            </a:r>
          </a:p>
        </p:txBody>
      </p:sp>
      <p:sp>
        <p:nvSpPr>
          <p:cNvPr id="69636" name="Rectangle 3"/>
          <p:cNvSpPr>
            <a:spLocks noGrp="1" noChangeArrowheads="1"/>
          </p:cNvSpPr>
          <p:nvPr>
            <p:ph type="body" idx="1"/>
          </p:nvPr>
        </p:nvSpPr>
        <p:spPr/>
        <p:txBody>
          <a:bodyPr/>
          <a:lstStyle/>
          <a:p>
            <a:pPr algn="just" eaLnBrk="1" hangingPunct="1">
              <a:lnSpc>
                <a:spcPct val="150000"/>
              </a:lnSpc>
            </a:pPr>
            <a:r>
              <a:rPr lang="tr-TR" altLang="tr-TR" sz="2800" dirty="0" smtClean="0">
                <a:latin typeface="Comic Sans MS" panose="030F0702030302020204" pitchFamily="66" charset="0"/>
              </a:rPr>
              <a:t>Biyokimyasal döngüler, doğanın bir bütün olduğunu ve sınırlara ayırmanın imkansızlığını gösterir. Bu durum ne yazık ki yaşanan olumsuzluklar sonucu anlaşılmıştır. Örneğin atmosferik hareketlerle dünyanın bir yerindeki kirlilik başka yerlere taşınmakta ve canlı yaşamını tehdit eder boyutlara ulaşmaktadır.</a:t>
            </a:r>
          </a:p>
        </p:txBody>
      </p:sp>
    </p:spTree>
    <p:extLst>
      <p:ext uri="{BB962C8B-B14F-4D97-AF65-F5344CB8AC3E}">
        <p14:creationId xmlns:p14="http://schemas.microsoft.com/office/powerpoint/2010/main" val="3469421799"/>
      </p:ext>
    </p:extLst>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8397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0F45999A-98D7-4DDC-A9FA-3AD2584063C5}" type="slidenum">
              <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10</a:t>
            </a:fld>
            <a:endPar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3971" name="Rectangle 3"/>
          <p:cNvSpPr>
            <a:spLocks noGrp="1" noChangeArrowheads="1"/>
          </p:cNvSpPr>
          <p:nvPr>
            <p:ph type="body" idx="1"/>
          </p:nvPr>
        </p:nvSpPr>
        <p:spPr>
          <a:xfrm>
            <a:off x="527538" y="609601"/>
            <a:ext cx="9683262" cy="5521325"/>
          </a:xfrm>
        </p:spPr>
        <p:txBody>
          <a:bodyPr/>
          <a:lstStyle/>
          <a:p>
            <a:pPr algn="just" eaLnBrk="1" hangingPunct="1">
              <a:lnSpc>
                <a:spcPct val="150000"/>
              </a:lnSpc>
            </a:pPr>
            <a:r>
              <a:rPr lang="tr-TR" altLang="tr-TR" dirty="0" smtClean="0">
                <a:solidFill>
                  <a:schemeClr val="bg1"/>
                </a:solidFill>
              </a:rPr>
              <a:t>Özetle, insanoğlunun bugüne kadar geliştirdiği aktivitelerin doğa üzerinde yarattığı olumsuz etkiyi giderme çabalarının önemli bir bileşeni olan koruma kavramı, önceleri ihmal edilen ya da sınırlı uygulama alanı bulan bir kavram iken bugün dünyanın gündemini belirleyen yönetim stratejileri ve eylem planlarında tanımlanmaktadır.</a:t>
            </a:r>
          </a:p>
        </p:txBody>
      </p:sp>
    </p:spTree>
    <p:extLst>
      <p:ext uri="{BB962C8B-B14F-4D97-AF65-F5344CB8AC3E}">
        <p14:creationId xmlns:p14="http://schemas.microsoft.com/office/powerpoint/2010/main" val="1433056660"/>
      </p:ext>
    </p:extLst>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8806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A8E53F0D-2A9D-42C4-9058-6FAD81B5C25E}" type="slidenum">
              <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11</a:t>
            </a:fld>
            <a:endPar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8067" name="Rectangle 3"/>
          <p:cNvSpPr>
            <a:spLocks noGrp="1" noChangeArrowheads="1"/>
          </p:cNvSpPr>
          <p:nvPr>
            <p:ph type="body" idx="1"/>
          </p:nvPr>
        </p:nvSpPr>
        <p:spPr>
          <a:xfrm>
            <a:off x="307731" y="123092"/>
            <a:ext cx="10210800" cy="5867400"/>
          </a:xfrm>
        </p:spPr>
        <p:txBody>
          <a:bodyPr/>
          <a:lstStyle/>
          <a:p>
            <a:pPr algn="just" eaLnBrk="1" hangingPunct="1">
              <a:lnSpc>
                <a:spcPct val="150000"/>
              </a:lnSpc>
            </a:pPr>
            <a:r>
              <a:rPr lang="tr-TR" altLang="tr-TR" sz="2400" dirty="0">
                <a:solidFill>
                  <a:schemeClr val="bg1"/>
                </a:solidFill>
                <a:latin typeface="Comic Sans MS" panose="030F0702030302020204" pitchFamily="66" charset="0"/>
              </a:rPr>
              <a:t>Atatürk’ün 1 Kasım 1937’de Millet Meclisi’nin 3. Toplanma yılını açarken yaptığı konuşmada, doğa koruma çalışmalarında çok önemli bir aşama sayılabilecek bir konuya değindiği görülmektedir. Atatürk, bu konuşmasında </a:t>
            </a:r>
            <a:r>
              <a:rPr lang="tr-TR" altLang="tr-TR" sz="2400" u="sng" dirty="0">
                <a:solidFill>
                  <a:schemeClr val="bg1"/>
                </a:solidFill>
                <a:latin typeface="Comic Sans MS" panose="030F0702030302020204" pitchFamily="66" charset="0"/>
              </a:rPr>
              <a:t>ciddi </a:t>
            </a:r>
            <a:r>
              <a:rPr lang="tr-TR" altLang="tr-TR" sz="2400" u="sng" dirty="0" err="1">
                <a:solidFill>
                  <a:schemeClr val="bg1"/>
                </a:solidFill>
                <a:latin typeface="Comic Sans MS" panose="030F0702030302020204" pitchFamily="66" charset="0"/>
              </a:rPr>
              <a:t>etüdlere</a:t>
            </a:r>
            <a:r>
              <a:rPr lang="tr-TR" altLang="tr-TR" sz="2400" u="sng" dirty="0">
                <a:solidFill>
                  <a:schemeClr val="bg1"/>
                </a:solidFill>
                <a:latin typeface="Comic Sans MS" panose="030F0702030302020204" pitchFamily="66" charset="0"/>
              </a:rPr>
              <a:t> dayalı bir ziraat siyaseti ve rejimi </a:t>
            </a:r>
            <a:r>
              <a:rPr lang="tr-TR" altLang="tr-TR" sz="2400" u="sng" dirty="0" err="1">
                <a:solidFill>
                  <a:schemeClr val="bg1"/>
                </a:solidFill>
                <a:latin typeface="Comic Sans MS" panose="030F0702030302020204" pitchFamily="66" charset="0"/>
              </a:rPr>
              <a:t>tesbit</a:t>
            </a:r>
            <a:r>
              <a:rPr lang="tr-TR" altLang="tr-TR" sz="2400" u="sng" dirty="0">
                <a:solidFill>
                  <a:schemeClr val="bg1"/>
                </a:solidFill>
                <a:latin typeface="Comic Sans MS" panose="030F0702030302020204" pitchFamily="66" charset="0"/>
              </a:rPr>
              <a:t> edip, memleketi, iklim, su ve toprak verimi bakımından ziraat bölgelerine ayırmak gerektiğine</a:t>
            </a:r>
            <a:r>
              <a:rPr lang="tr-TR" altLang="tr-TR" sz="2400" dirty="0">
                <a:solidFill>
                  <a:schemeClr val="bg1"/>
                </a:solidFill>
                <a:latin typeface="Comic Sans MS" panose="030F0702030302020204" pitchFamily="66" charset="0"/>
              </a:rPr>
              <a:t> değinmiştir. Bu sözleri ile Atatürk, tüm ülke çapında yapılacak olan analiz çalışmaları ile, arazilerin uygun kullanımlara açılması gerekliliğini ortaya koymuştur. Fakat ülkemizde, gerek ekonomik güçsüzlük ve çıkar çatışmaları gerekse bilgisizlik ve konu ile ilgili eğitimsizlik nedeniyle, arazilerin doğal kaynaklarının en uygun şekilde kullanılması ve korunması sağlanamamıştır. </a:t>
            </a:r>
          </a:p>
        </p:txBody>
      </p:sp>
    </p:spTree>
    <p:extLst>
      <p:ext uri="{BB962C8B-B14F-4D97-AF65-F5344CB8AC3E}">
        <p14:creationId xmlns:p14="http://schemas.microsoft.com/office/powerpoint/2010/main" val="1528646189"/>
      </p:ext>
    </p:extLst>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E42E920-6172-4BF5-8C2D-F10D23AB5A2B}" type="slidenum">
              <a:rPr lang="tr-TR" altLang="tr-TR" sz="1400">
                <a:solidFill>
                  <a:srgbClr val="000000"/>
                </a:solidFill>
              </a:rPr>
              <a:pPr>
                <a:spcBef>
                  <a:spcPct val="0"/>
                </a:spcBef>
                <a:buFontTx/>
                <a:buNone/>
              </a:pPr>
              <a:t>2</a:t>
            </a:fld>
            <a:endParaRPr lang="tr-TR" altLang="tr-TR" sz="1400">
              <a:solidFill>
                <a:srgbClr val="000000"/>
              </a:solidFill>
            </a:endParaRPr>
          </a:p>
        </p:txBody>
      </p:sp>
      <p:sp>
        <p:nvSpPr>
          <p:cNvPr id="71683" name="Rectangle 3"/>
          <p:cNvSpPr>
            <a:spLocks noGrp="1" noChangeArrowheads="1"/>
          </p:cNvSpPr>
          <p:nvPr>
            <p:ph type="body" idx="1"/>
          </p:nvPr>
        </p:nvSpPr>
        <p:spPr>
          <a:xfrm>
            <a:off x="829408" y="668216"/>
            <a:ext cx="9000392" cy="5029200"/>
          </a:xfrm>
        </p:spPr>
        <p:txBody>
          <a:bodyPr/>
          <a:lstStyle/>
          <a:p>
            <a:pPr algn="just" eaLnBrk="1" hangingPunct="1">
              <a:lnSpc>
                <a:spcPct val="150000"/>
              </a:lnSpc>
            </a:pPr>
            <a:r>
              <a:rPr lang="tr-TR" altLang="tr-TR" sz="2800" dirty="0" smtClean="0">
                <a:latin typeface="Comic Sans MS" panose="030F0702030302020204" pitchFamily="66" charset="0"/>
              </a:rPr>
              <a:t>Çevre bozulmasına ilişkin 5 aşamalı model geliştirilmiştir. Buna göre sorunların başlangıç yeri aynıdır. Sorun bir yerde çözümlenmediğinde bir sonraki aşamaya genişlemiş olarak geçer. Başlangıçta sorun giderilmezse veya sınırlar daraltılmazsa bir sonraki aşamaya daha genişlemiş olarak yayılmaktadır.</a:t>
            </a:r>
          </a:p>
        </p:txBody>
      </p:sp>
    </p:spTree>
    <p:extLst>
      <p:ext uri="{BB962C8B-B14F-4D97-AF65-F5344CB8AC3E}">
        <p14:creationId xmlns:p14="http://schemas.microsoft.com/office/powerpoint/2010/main" val="3158822147"/>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7373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80D3907-B2CD-46C0-B981-A276FD548CF8}" type="slidenum">
              <a:rPr lang="tr-TR" altLang="tr-TR" sz="1400">
                <a:solidFill>
                  <a:srgbClr val="000000"/>
                </a:solidFill>
              </a:rPr>
              <a:pPr>
                <a:spcBef>
                  <a:spcPct val="0"/>
                </a:spcBef>
                <a:buFontTx/>
                <a:buNone/>
              </a:pPr>
              <a:t>3</a:t>
            </a:fld>
            <a:endParaRPr lang="tr-TR" altLang="tr-TR" sz="1400">
              <a:solidFill>
                <a:srgbClr val="000000"/>
              </a:solidFill>
            </a:endParaRPr>
          </a:p>
        </p:txBody>
      </p:sp>
      <p:sp>
        <p:nvSpPr>
          <p:cNvPr id="73731" name="Rectangle 18"/>
          <p:cNvSpPr>
            <a:spLocks noGrp="1" noChangeArrowheads="1"/>
          </p:cNvSpPr>
          <p:nvPr>
            <p:ph type="title"/>
          </p:nvPr>
        </p:nvSpPr>
        <p:spPr>
          <a:xfrm>
            <a:off x="1981200" y="609600"/>
            <a:ext cx="8229600" cy="808038"/>
          </a:xfrm>
        </p:spPr>
        <p:txBody>
          <a:bodyPr/>
          <a:lstStyle/>
          <a:p>
            <a:pPr eaLnBrk="1" hangingPunct="1"/>
            <a:r>
              <a:rPr lang="tr-TR" altLang="tr-TR" sz="2800" b="1">
                <a:solidFill>
                  <a:srgbClr val="3333CC"/>
                </a:solidFill>
                <a:latin typeface="Comic Sans MS" panose="030F0702030302020204" pitchFamily="66" charset="0"/>
              </a:rPr>
              <a:t>EKOLOJİK DÖNGÜLER VE ÇEVRE SAĞLIĞI</a:t>
            </a:r>
          </a:p>
        </p:txBody>
      </p:sp>
      <p:graphicFrame>
        <p:nvGraphicFramePr>
          <p:cNvPr id="409621" name="Group 21"/>
          <p:cNvGraphicFramePr>
            <a:graphicFrameLocks noGrp="1"/>
          </p:cNvGraphicFramePr>
          <p:nvPr>
            <p:ph idx="1"/>
          </p:nvPr>
        </p:nvGraphicFramePr>
        <p:xfrm>
          <a:off x="1828800" y="2971800"/>
          <a:ext cx="8686800" cy="1600200"/>
        </p:xfrm>
        <a:graphic>
          <a:graphicData uri="http://schemas.openxmlformats.org/drawingml/2006/table">
            <a:tbl>
              <a:tblPr/>
              <a:tblGrid>
                <a:gridCol w="1706563">
                  <a:extLst>
                    <a:ext uri="{9D8B030D-6E8A-4147-A177-3AD203B41FA5}">
                      <a16:colId xmlns:a16="http://schemas.microsoft.com/office/drawing/2014/main" val="20000"/>
                    </a:ext>
                  </a:extLst>
                </a:gridCol>
                <a:gridCol w="1798637">
                  <a:extLst>
                    <a:ext uri="{9D8B030D-6E8A-4147-A177-3AD203B41FA5}">
                      <a16:colId xmlns:a16="http://schemas.microsoft.com/office/drawing/2014/main" val="20001"/>
                    </a:ext>
                  </a:extLst>
                </a:gridCol>
                <a:gridCol w="1611313">
                  <a:extLst>
                    <a:ext uri="{9D8B030D-6E8A-4147-A177-3AD203B41FA5}">
                      <a16:colId xmlns:a16="http://schemas.microsoft.com/office/drawing/2014/main" val="20002"/>
                    </a:ext>
                  </a:extLst>
                </a:gridCol>
                <a:gridCol w="1703387">
                  <a:extLst>
                    <a:ext uri="{9D8B030D-6E8A-4147-A177-3AD203B41FA5}">
                      <a16:colId xmlns:a16="http://schemas.microsoft.com/office/drawing/2014/main" val="20003"/>
                    </a:ext>
                  </a:extLst>
                </a:gridCol>
                <a:gridCol w="1866900">
                  <a:extLst>
                    <a:ext uri="{9D8B030D-6E8A-4147-A177-3AD203B41FA5}">
                      <a16:colId xmlns:a16="http://schemas.microsoft.com/office/drawing/2014/main" val="20004"/>
                    </a:ext>
                  </a:extLst>
                </a:gridCol>
              </a:tblGrid>
              <a:tr h="1600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2400" b="0" i="0" u="none" strike="noStrike" cap="none" normalizeH="0" baseline="0" smtClean="0">
                        <a:ln>
                          <a:noFill/>
                        </a:ln>
                        <a:solidFill>
                          <a:srgbClr val="000099"/>
                        </a:solidFill>
                        <a:effectLst/>
                        <a:latin typeface="Comic Sans MS" pitchFamily="66"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rgbClr val="000099"/>
                          </a:solidFill>
                          <a:effectLst/>
                          <a:latin typeface="Comic Sans MS" pitchFamily="66" charset="0"/>
                        </a:rPr>
                        <a:t>YEREL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2400" b="0" i="0" u="none" strike="noStrike" cap="none" normalizeH="0" baseline="0" smtClean="0">
                        <a:ln>
                          <a:noFill/>
                        </a:ln>
                        <a:solidFill>
                          <a:srgbClr val="000099"/>
                        </a:solidFill>
                        <a:effectLst/>
                        <a:latin typeface="Comic Sans MS" pitchFamily="66"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rgbClr val="000099"/>
                          </a:solidFill>
                          <a:effectLst/>
                          <a:latin typeface="Comic Sans MS" pitchFamily="66" charset="0"/>
                        </a:rPr>
                        <a:t>BÖLGESEL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2400" b="0" i="0" u="none" strike="noStrike" cap="none" normalizeH="0" baseline="0" smtClean="0">
                        <a:ln>
                          <a:noFill/>
                        </a:ln>
                        <a:solidFill>
                          <a:srgbClr val="000099"/>
                        </a:solidFill>
                        <a:effectLst/>
                        <a:latin typeface="Comic Sans MS" pitchFamily="66"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rgbClr val="000099"/>
                          </a:solidFill>
                          <a:effectLst/>
                          <a:latin typeface="Comic Sans MS" pitchFamily="66" charset="0"/>
                        </a:rPr>
                        <a:t>HAVZA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2400" b="0" i="0" u="none" strike="noStrike" cap="none" normalizeH="0" baseline="0" smtClean="0">
                        <a:ln>
                          <a:noFill/>
                        </a:ln>
                        <a:solidFill>
                          <a:srgbClr val="000099"/>
                        </a:solidFill>
                        <a:effectLst/>
                        <a:latin typeface="Comic Sans MS" pitchFamily="66"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rgbClr val="000099"/>
                          </a:solidFill>
                          <a:effectLst/>
                          <a:latin typeface="Comic Sans MS" pitchFamily="66" charset="0"/>
                        </a:rPr>
                        <a:t>KITA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2400" b="0" i="0" u="none" strike="noStrike" cap="none" normalizeH="0" baseline="0" smtClean="0">
                        <a:ln>
                          <a:noFill/>
                        </a:ln>
                        <a:solidFill>
                          <a:srgbClr val="000099"/>
                        </a:solidFill>
                        <a:effectLst/>
                        <a:latin typeface="Comic Sans MS" pitchFamily="66"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smtClean="0">
                          <a:ln>
                            <a:noFill/>
                          </a:ln>
                          <a:solidFill>
                            <a:srgbClr val="000099"/>
                          </a:solidFill>
                          <a:effectLst/>
                          <a:latin typeface="Comic Sans MS" pitchFamily="66" charset="0"/>
                        </a:rPr>
                        <a:t>KÜRESEL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73746" name="AutoShape 26"/>
          <p:cNvSpPr>
            <a:spLocks noChangeArrowheads="1"/>
          </p:cNvSpPr>
          <p:nvPr/>
        </p:nvSpPr>
        <p:spPr bwMode="auto">
          <a:xfrm>
            <a:off x="2895600" y="2590800"/>
            <a:ext cx="1295400" cy="304800"/>
          </a:xfrm>
          <a:prstGeom prst="curvedDownArrow">
            <a:avLst>
              <a:gd name="adj1" fmla="val 85000"/>
              <a:gd name="adj2" fmla="val 170000"/>
              <a:gd name="adj3" fmla="val 33333"/>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FontTx/>
              <a:buNone/>
            </a:pPr>
            <a:endParaRPr lang="tr-TR" altLang="tr-TR" sz="3600">
              <a:solidFill>
                <a:srgbClr val="000000"/>
              </a:solidFill>
              <a:latin typeface="Comic Sans MS" panose="030F0702030302020204" pitchFamily="66" charset="0"/>
            </a:endParaRPr>
          </a:p>
        </p:txBody>
      </p:sp>
      <p:sp>
        <p:nvSpPr>
          <p:cNvPr id="73747" name="AutoShape 27"/>
          <p:cNvSpPr>
            <a:spLocks noChangeArrowheads="1"/>
          </p:cNvSpPr>
          <p:nvPr/>
        </p:nvSpPr>
        <p:spPr bwMode="auto">
          <a:xfrm>
            <a:off x="6477000" y="2514600"/>
            <a:ext cx="1295400" cy="304800"/>
          </a:xfrm>
          <a:prstGeom prst="curvedDownArrow">
            <a:avLst>
              <a:gd name="adj1" fmla="val 85000"/>
              <a:gd name="adj2" fmla="val 170000"/>
              <a:gd name="adj3" fmla="val 33333"/>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FontTx/>
              <a:buNone/>
            </a:pPr>
            <a:endParaRPr lang="tr-TR" altLang="tr-TR" sz="3600">
              <a:solidFill>
                <a:srgbClr val="000000"/>
              </a:solidFill>
              <a:latin typeface="Comic Sans MS" panose="030F0702030302020204" pitchFamily="66" charset="0"/>
            </a:endParaRPr>
          </a:p>
        </p:txBody>
      </p:sp>
      <p:sp>
        <p:nvSpPr>
          <p:cNvPr id="73748" name="AutoShape 30"/>
          <p:cNvSpPr>
            <a:spLocks noChangeArrowheads="1"/>
          </p:cNvSpPr>
          <p:nvPr/>
        </p:nvSpPr>
        <p:spPr bwMode="auto">
          <a:xfrm>
            <a:off x="4648200" y="2590800"/>
            <a:ext cx="1295400" cy="304800"/>
          </a:xfrm>
          <a:prstGeom prst="curvedDownArrow">
            <a:avLst>
              <a:gd name="adj1" fmla="val 85000"/>
              <a:gd name="adj2" fmla="val 170000"/>
              <a:gd name="adj3" fmla="val 33333"/>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FontTx/>
              <a:buNone/>
            </a:pPr>
            <a:endParaRPr lang="tr-TR" altLang="tr-TR" sz="3600">
              <a:solidFill>
                <a:srgbClr val="000000"/>
              </a:solidFill>
              <a:latin typeface="Comic Sans MS" panose="030F0702030302020204" pitchFamily="66" charset="0"/>
            </a:endParaRPr>
          </a:p>
        </p:txBody>
      </p:sp>
      <p:sp>
        <p:nvSpPr>
          <p:cNvPr id="73749" name="AutoShape 32"/>
          <p:cNvSpPr>
            <a:spLocks noChangeArrowheads="1"/>
          </p:cNvSpPr>
          <p:nvPr/>
        </p:nvSpPr>
        <p:spPr bwMode="auto">
          <a:xfrm>
            <a:off x="8305800" y="2514600"/>
            <a:ext cx="1295400" cy="304800"/>
          </a:xfrm>
          <a:prstGeom prst="curvedDownArrow">
            <a:avLst>
              <a:gd name="adj1" fmla="val 85000"/>
              <a:gd name="adj2" fmla="val 170000"/>
              <a:gd name="adj3" fmla="val 33333"/>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FontTx/>
              <a:buNone/>
            </a:pPr>
            <a:endParaRPr lang="tr-TR" altLang="tr-TR" sz="3600">
              <a:solidFill>
                <a:srgbClr val="000000"/>
              </a:solidFill>
              <a:latin typeface="Comic Sans MS" panose="030F0702030302020204" pitchFamily="66" charset="0"/>
            </a:endParaRPr>
          </a:p>
        </p:txBody>
      </p:sp>
    </p:spTree>
    <p:extLst>
      <p:ext uri="{BB962C8B-B14F-4D97-AF65-F5344CB8AC3E}">
        <p14:creationId xmlns:p14="http://schemas.microsoft.com/office/powerpoint/2010/main" val="541963691"/>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577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47B717D-6219-475A-8428-08567388647A}" type="slidenum">
              <a:rPr lang="tr-TR" altLang="tr-TR" sz="1400">
                <a:solidFill>
                  <a:srgbClr val="000000"/>
                </a:solidFill>
              </a:rPr>
              <a:pPr>
                <a:spcBef>
                  <a:spcPct val="0"/>
                </a:spcBef>
                <a:buFontTx/>
                <a:buNone/>
              </a:pPr>
              <a:t>4</a:t>
            </a:fld>
            <a:endParaRPr lang="tr-TR" altLang="tr-TR" sz="1400">
              <a:solidFill>
                <a:srgbClr val="000000"/>
              </a:solidFill>
            </a:endParaRPr>
          </a:p>
        </p:txBody>
      </p:sp>
      <p:sp>
        <p:nvSpPr>
          <p:cNvPr id="75779" name="Rectangle 3"/>
          <p:cNvSpPr>
            <a:spLocks noGrp="1" noChangeArrowheads="1"/>
          </p:cNvSpPr>
          <p:nvPr>
            <p:ph type="body" idx="1"/>
          </p:nvPr>
        </p:nvSpPr>
        <p:spPr>
          <a:xfrm>
            <a:off x="638908" y="416169"/>
            <a:ext cx="9533792" cy="5638800"/>
          </a:xfrm>
        </p:spPr>
        <p:txBody>
          <a:bodyPr/>
          <a:lstStyle/>
          <a:p>
            <a:pPr algn="just" eaLnBrk="1" hangingPunct="1">
              <a:buFontTx/>
              <a:buNone/>
            </a:pPr>
            <a:r>
              <a:rPr lang="tr-TR" altLang="tr-TR" sz="2800" b="1" dirty="0"/>
              <a:t>  </a:t>
            </a:r>
            <a:r>
              <a:rPr lang="tr-TR" altLang="tr-TR" sz="2800" b="1" dirty="0">
                <a:solidFill>
                  <a:schemeClr val="bg1"/>
                </a:solidFill>
                <a:latin typeface="Comic Sans MS" panose="030F0702030302020204" pitchFamily="66" charset="0"/>
              </a:rPr>
              <a:t>TOPLUM – KALKINMA – ÇEVRE İLİŞKİLERİ</a:t>
            </a:r>
            <a:endParaRPr lang="tr-TR" altLang="tr-TR" sz="2800" dirty="0">
              <a:solidFill>
                <a:schemeClr val="bg1"/>
              </a:solidFill>
              <a:latin typeface="Comic Sans MS" panose="030F0702030302020204" pitchFamily="66" charset="0"/>
            </a:endParaRPr>
          </a:p>
          <a:p>
            <a:pPr algn="just" eaLnBrk="1" hangingPunct="1">
              <a:buFontTx/>
              <a:buNone/>
            </a:pPr>
            <a:r>
              <a:rPr lang="tr-TR" altLang="tr-TR" sz="2800" dirty="0">
                <a:solidFill>
                  <a:schemeClr val="bg1"/>
                </a:solidFill>
                <a:latin typeface="Comic Sans MS" panose="030F0702030302020204" pitchFamily="66" charset="0"/>
              </a:rPr>
              <a:t>  </a:t>
            </a:r>
          </a:p>
          <a:p>
            <a:pPr algn="just" eaLnBrk="1" hangingPunct="1">
              <a:buFontTx/>
              <a:buNone/>
            </a:pPr>
            <a:r>
              <a:rPr lang="tr-TR" altLang="tr-TR" sz="2800" dirty="0">
                <a:solidFill>
                  <a:schemeClr val="bg1"/>
                </a:solidFill>
                <a:latin typeface="Comic Sans MS" panose="030F0702030302020204" pitchFamily="66" charset="0"/>
              </a:rPr>
              <a:t>İnsanoğlu ve yaşama ortamı arasındaki ilişkiler önceleri doğal yasaların kontrolü altında sürerken zamanla insanoğlunun denetimi ve kontrolü artmaya başlamış ve dengede doğa aleyhine bozulmalar ortaya çıkmıştır. Doğal yaşama ortamından soyutlanıp kendi kurduğu yapay dünyaya adapte olan insan, doğanın verdiği sinyaller </a:t>
            </a:r>
            <a:r>
              <a:rPr lang="tr-TR" altLang="tr-TR" sz="2800" dirty="0" err="1">
                <a:solidFill>
                  <a:schemeClr val="bg1"/>
                </a:solidFill>
                <a:latin typeface="Comic Sans MS" panose="030F0702030302020204" pitchFamily="66" charset="0"/>
              </a:rPr>
              <a:t>gözardı</a:t>
            </a:r>
            <a:r>
              <a:rPr lang="tr-TR" altLang="tr-TR" sz="2800" dirty="0">
                <a:solidFill>
                  <a:schemeClr val="bg1"/>
                </a:solidFill>
                <a:latin typeface="Comic Sans MS" panose="030F0702030302020204" pitchFamily="66" charset="0"/>
              </a:rPr>
              <a:t> edilemez boyutlara gelene kadar, neredeyse varlığının doğal kaynaklara bağlı olduğunu ve bu kaynaklar olmadığı sürece kendi yaşama şansının da olmadığını unutma aşamasına gelmiştir.</a:t>
            </a:r>
          </a:p>
        </p:txBody>
      </p:sp>
    </p:spTree>
    <p:extLst>
      <p:ext uri="{BB962C8B-B14F-4D97-AF65-F5344CB8AC3E}">
        <p14:creationId xmlns:p14="http://schemas.microsoft.com/office/powerpoint/2010/main" val="3160604512"/>
      </p:ext>
    </p:extLst>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782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F8992A7-48B3-48CB-8A44-E24D89B88D7D}" type="slidenum">
              <a:rPr lang="tr-TR" altLang="tr-TR" sz="1400">
                <a:solidFill>
                  <a:srgbClr val="000000"/>
                </a:solidFill>
              </a:rPr>
              <a:pPr>
                <a:spcBef>
                  <a:spcPct val="0"/>
                </a:spcBef>
                <a:buFontTx/>
                <a:buNone/>
              </a:pPr>
              <a:t>5</a:t>
            </a:fld>
            <a:endParaRPr lang="tr-TR" altLang="tr-TR" sz="1400">
              <a:solidFill>
                <a:srgbClr val="000000"/>
              </a:solidFill>
            </a:endParaRPr>
          </a:p>
        </p:txBody>
      </p:sp>
      <p:sp>
        <p:nvSpPr>
          <p:cNvPr id="77827" name="Rectangle 3"/>
          <p:cNvSpPr>
            <a:spLocks noGrp="1" noChangeArrowheads="1"/>
          </p:cNvSpPr>
          <p:nvPr>
            <p:ph type="body" idx="1"/>
          </p:nvPr>
        </p:nvSpPr>
        <p:spPr>
          <a:xfrm>
            <a:off x="1981200" y="533400"/>
            <a:ext cx="8229600" cy="5867400"/>
          </a:xfrm>
        </p:spPr>
        <p:txBody>
          <a:bodyPr/>
          <a:lstStyle/>
          <a:p>
            <a:pPr algn="ctr" eaLnBrk="1" hangingPunct="1">
              <a:lnSpc>
                <a:spcPct val="80000"/>
              </a:lnSpc>
              <a:buFontTx/>
              <a:buNone/>
            </a:pPr>
            <a:r>
              <a:rPr lang="tr-TR" altLang="tr-TR" sz="2400" b="1">
                <a:solidFill>
                  <a:schemeClr val="bg1"/>
                </a:solidFill>
              </a:rPr>
              <a:t>İnsanoğlunun gelişimi 12 aşamada sınıflandırılmıştır</a:t>
            </a:r>
          </a:p>
          <a:p>
            <a:pPr eaLnBrk="1" hangingPunct="1">
              <a:lnSpc>
                <a:spcPct val="80000"/>
              </a:lnSpc>
              <a:buFontTx/>
              <a:buNone/>
            </a:pPr>
            <a:endParaRPr lang="tr-TR" altLang="tr-TR" sz="2400">
              <a:solidFill>
                <a:schemeClr val="bg1"/>
              </a:solidFill>
            </a:endParaRPr>
          </a:p>
          <a:p>
            <a:pPr eaLnBrk="1" hangingPunct="1">
              <a:lnSpc>
                <a:spcPct val="80000"/>
              </a:lnSpc>
            </a:pPr>
            <a:r>
              <a:rPr lang="tr-TR" altLang="tr-TR" sz="2400">
                <a:solidFill>
                  <a:schemeClr val="bg1"/>
                </a:solidFill>
              </a:rPr>
              <a:t>Boyun eğme</a:t>
            </a:r>
          </a:p>
          <a:p>
            <a:pPr eaLnBrk="1" hangingPunct="1">
              <a:lnSpc>
                <a:spcPct val="80000"/>
              </a:lnSpc>
            </a:pPr>
            <a:r>
              <a:rPr lang="tr-TR" altLang="tr-TR" sz="2400">
                <a:solidFill>
                  <a:schemeClr val="bg1"/>
                </a:solidFill>
              </a:rPr>
              <a:t>Toplayıcılık </a:t>
            </a:r>
          </a:p>
          <a:p>
            <a:pPr eaLnBrk="1" hangingPunct="1">
              <a:lnSpc>
                <a:spcPct val="80000"/>
              </a:lnSpc>
            </a:pPr>
            <a:r>
              <a:rPr lang="tr-TR" altLang="tr-TR" sz="2400">
                <a:solidFill>
                  <a:schemeClr val="bg1"/>
                </a:solidFill>
              </a:rPr>
              <a:t>Avcılık ve balıkçılık</a:t>
            </a:r>
          </a:p>
          <a:p>
            <a:pPr eaLnBrk="1" hangingPunct="1">
              <a:lnSpc>
                <a:spcPct val="80000"/>
              </a:lnSpc>
            </a:pPr>
            <a:r>
              <a:rPr lang="tr-TR" altLang="tr-TR" sz="2400">
                <a:solidFill>
                  <a:schemeClr val="bg1"/>
                </a:solidFill>
              </a:rPr>
              <a:t>Göçebe ve pastoral dönem / evcilleştirme</a:t>
            </a:r>
          </a:p>
          <a:p>
            <a:pPr eaLnBrk="1" hangingPunct="1">
              <a:lnSpc>
                <a:spcPct val="80000"/>
              </a:lnSpc>
            </a:pPr>
            <a:r>
              <a:rPr lang="tr-TR" altLang="tr-TR" sz="2400">
                <a:solidFill>
                  <a:schemeClr val="bg1"/>
                </a:solidFill>
              </a:rPr>
              <a:t>Çobanlık</a:t>
            </a:r>
          </a:p>
          <a:p>
            <a:pPr eaLnBrk="1" hangingPunct="1">
              <a:lnSpc>
                <a:spcPct val="80000"/>
              </a:lnSpc>
            </a:pPr>
            <a:r>
              <a:rPr lang="tr-TR" altLang="tr-TR" sz="2400">
                <a:solidFill>
                  <a:schemeClr val="bg1"/>
                </a:solidFill>
              </a:rPr>
              <a:t>Bitki yetiştirme</a:t>
            </a:r>
          </a:p>
          <a:p>
            <a:pPr eaLnBrk="1" hangingPunct="1">
              <a:lnSpc>
                <a:spcPct val="80000"/>
              </a:lnSpc>
            </a:pPr>
            <a:r>
              <a:rPr lang="tr-TR" altLang="tr-TR" sz="2400">
                <a:solidFill>
                  <a:schemeClr val="bg1"/>
                </a:solidFill>
              </a:rPr>
              <a:t>Tarım</a:t>
            </a:r>
          </a:p>
          <a:p>
            <a:pPr eaLnBrk="1" hangingPunct="1">
              <a:lnSpc>
                <a:spcPct val="80000"/>
              </a:lnSpc>
            </a:pPr>
            <a:r>
              <a:rPr lang="tr-TR" altLang="tr-TR" sz="2400">
                <a:solidFill>
                  <a:schemeClr val="bg1"/>
                </a:solidFill>
              </a:rPr>
              <a:t>Sanayi</a:t>
            </a:r>
          </a:p>
          <a:p>
            <a:pPr eaLnBrk="1" hangingPunct="1">
              <a:lnSpc>
                <a:spcPct val="80000"/>
              </a:lnSpc>
            </a:pPr>
            <a:r>
              <a:rPr lang="tr-TR" altLang="tr-TR" sz="2400">
                <a:solidFill>
                  <a:schemeClr val="bg1"/>
                </a:solidFill>
              </a:rPr>
              <a:t>Kentleşme</a:t>
            </a:r>
          </a:p>
          <a:p>
            <a:pPr eaLnBrk="1" hangingPunct="1">
              <a:lnSpc>
                <a:spcPct val="80000"/>
              </a:lnSpc>
            </a:pPr>
            <a:r>
              <a:rPr lang="tr-TR" altLang="tr-TR" sz="2400">
                <a:solidFill>
                  <a:schemeClr val="bg1"/>
                </a:solidFill>
              </a:rPr>
              <a:t>İklimsel denetim ve kozmik patlama</a:t>
            </a:r>
          </a:p>
          <a:p>
            <a:pPr eaLnBrk="1" hangingPunct="1">
              <a:lnSpc>
                <a:spcPct val="80000"/>
              </a:lnSpc>
            </a:pPr>
            <a:r>
              <a:rPr lang="tr-TR" altLang="tr-TR" sz="2400">
                <a:solidFill>
                  <a:schemeClr val="bg1"/>
                </a:solidFill>
              </a:rPr>
              <a:t>İklim denetimi</a:t>
            </a:r>
          </a:p>
          <a:p>
            <a:pPr eaLnBrk="1" hangingPunct="1">
              <a:lnSpc>
                <a:spcPct val="80000"/>
              </a:lnSpc>
            </a:pPr>
            <a:r>
              <a:rPr lang="tr-TR" altLang="tr-TR" sz="2400">
                <a:solidFill>
                  <a:schemeClr val="bg1"/>
                </a:solidFill>
              </a:rPr>
              <a:t>Eksobiyolojik kaçış</a:t>
            </a:r>
          </a:p>
        </p:txBody>
      </p:sp>
    </p:spTree>
    <p:extLst>
      <p:ext uri="{BB962C8B-B14F-4D97-AF65-F5344CB8AC3E}">
        <p14:creationId xmlns:p14="http://schemas.microsoft.com/office/powerpoint/2010/main" val="3576706366"/>
      </p:ext>
    </p:extLst>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987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1E4A5B8-5865-407C-8CEA-6C0877BE002E}" type="slidenum">
              <a:rPr lang="tr-TR" altLang="tr-TR" sz="1400">
                <a:solidFill>
                  <a:srgbClr val="000000"/>
                </a:solidFill>
              </a:rPr>
              <a:pPr>
                <a:spcBef>
                  <a:spcPct val="0"/>
                </a:spcBef>
                <a:buFontTx/>
                <a:buNone/>
              </a:pPr>
              <a:t>6</a:t>
            </a:fld>
            <a:endParaRPr lang="tr-TR" altLang="tr-TR" sz="1400">
              <a:solidFill>
                <a:srgbClr val="000000"/>
              </a:solidFill>
            </a:endParaRPr>
          </a:p>
        </p:txBody>
      </p:sp>
      <p:sp>
        <p:nvSpPr>
          <p:cNvPr id="79875" name="Rectangle 3"/>
          <p:cNvSpPr>
            <a:spLocks noGrp="1" noChangeArrowheads="1"/>
          </p:cNvSpPr>
          <p:nvPr>
            <p:ph type="body" idx="1"/>
          </p:nvPr>
        </p:nvSpPr>
        <p:spPr>
          <a:xfrm>
            <a:off x="389792" y="225425"/>
            <a:ext cx="10187354" cy="6019800"/>
          </a:xfrm>
        </p:spPr>
        <p:txBody>
          <a:bodyPr/>
          <a:lstStyle/>
          <a:p>
            <a:pPr algn="just" eaLnBrk="1" hangingPunct="1">
              <a:lnSpc>
                <a:spcPct val="150000"/>
              </a:lnSpc>
            </a:pPr>
            <a:r>
              <a:rPr lang="tr-TR" altLang="tr-TR" sz="2400" dirty="0">
                <a:solidFill>
                  <a:schemeClr val="bg1"/>
                </a:solidFill>
                <a:latin typeface="Comic Sans MS" panose="030F0702030302020204" pitchFamily="66" charset="0"/>
              </a:rPr>
              <a:t>Bu çerçevede, insanoğlunun göçebe yaşamdan yerleşik yaşama geçiş sürecinde doğa üzerinde kendi hakimiyetini kurmaya başladığı görülmektedir. </a:t>
            </a:r>
            <a:r>
              <a:rPr lang="tr-TR" altLang="tr-TR" sz="2400" u="sng" dirty="0">
                <a:solidFill>
                  <a:schemeClr val="bg1"/>
                </a:solidFill>
                <a:latin typeface="Comic Sans MS" panose="030F0702030302020204" pitchFamily="66" charset="0"/>
              </a:rPr>
              <a:t>Bunun nedeni ise yerleşik yaşama geçişi sağlayan tarımsal faaliyetlerdir.</a:t>
            </a:r>
            <a:r>
              <a:rPr lang="tr-TR" altLang="tr-TR" sz="2400" dirty="0">
                <a:solidFill>
                  <a:schemeClr val="bg1"/>
                </a:solidFill>
                <a:latin typeface="Comic Sans MS" panose="030F0702030302020204" pitchFamily="66" charset="0"/>
              </a:rPr>
              <a:t> Tarımsal faaliyetlerin sürdürülebilmesi için arazide uygulanan işlemler doğal yapının değişimini de beraberinde getirmektedir. Ancak yine de, insan emeğine dayalı olan ve bugünkü anlamda tarımsal girdi kullanımının neredeyse olmadığı bu sistemin doğa üzerinde çok büyük zararlar oluşturmadığı da bir gerçektir.</a:t>
            </a:r>
          </a:p>
          <a:p>
            <a:pPr algn="just" eaLnBrk="1" hangingPunct="1">
              <a:lnSpc>
                <a:spcPct val="150000"/>
              </a:lnSpc>
              <a:buFontTx/>
              <a:buNone/>
            </a:pPr>
            <a:r>
              <a:rPr lang="tr-TR" altLang="tr-TR" sz="2400" dirty="0">
                <a:solidFill>
                  <a:schemeClr val="bg1"/>
                </a:solidFill>
                <a:latin typeface="Comic Sans MS" panose="030F0702030302020204" pitchFamily="66" charset="0"/>
              </a:rPr>
              <a:t>   </a:t>
            </a:r>
            <a:r>
              <a:rPr lang="tr-TR" altLang="tr-TR" sz="2400" dirty="0" smtClean="0">
                <a:solidFill>
                  <a:schemeClr val="bg1"/>
                </a:solidFill>
                <a:latin typeface="Comic Sans MS" panose="030F0702030302020204" pitchFamily="66" charset="0"/>
              </a:rPr>
              <a:t>    </a:t>
            </a:r>
            <a:endParaRPr lang="tr-TR" alt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700149431"/>
      </p:ext>
    </p:extLst>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86508" y="641840"/>
            <a:ext cx="10972800" cy="4525963"/>
          </a:xfrm>
        </p:spPr>
        <p:txBody>
          <a:bodyPr/>
          <a:lstStyle/>
          <a:p>
            <a:pPr algn="just">
              <a:lnSpc>
                <a:spcPct val="150000"/>
              </a:lnSpc>
            </a:pPr>
            <a:r>
              <a:rPr lang="tr-TR" dirty="0"/>
              <a:t>Doğa üzerinde insan hakimiyetinin artışı 18. yüzyılda daha belirgin bir şekilde ortaya çıkmaktadır. Bu dönemde bilim ve teknolojinin gelişmeye başlaması ile insan gücünün yerini makineler almaya başlamış ve bu da dünya üzerinde ekonomik ve sosyal anlamda önemli değişimleri beraberinde getirmiştir.</a:t>
            </a:r>
          </a:p>
          <a:p>
            <a:pPr algn="just">
              <a:lnSpc>
                <a:spcPct val="150000"/>
              </a:lnSpc>
            </a:pPr>
            <a:endParaRPr lang="tr-TR" dirty="0"/>
          </a:p>
        </p:txBody>
      </p:sp>
      <p:sp>
        <p:nvSpPr>
          <p:cNvPr id="4" name="Slayt Numarası Yer Tutucusu 3"/>
          <p:cNvSpPr>
            <a:spLocks noGrp="1"/>
          </p:cNvSpPr>
          <p:nvPr>
            <p:ph type="sldNum" sz="quarter" idx="12"/>
          </p:nvPr>
        </p:nvSpPr>
        <p:spPr/>
        <p:txBody>
          <a:bodyPr/>
          <a:lstStyle/>
          <a:p>
            <a:pPr>
              <a:defRPr/>
            </a:pPr>
            <a:fld id="{552E1271-1546-457B-A0A7-D4A0E546AAE4}" type="slidenum">
              <a:rPr lang="tr-TR" altLang="tr-TR" smtClean="0">
                <a:solidFill>
                  <a:srgbClr val="000000"/>
                </a:solidFill>
              </a:rPr>
              <a:pPr>
                <a:defRPr/>
              </a:pPr>
              <a:t>7</a:t>
            </a:fld>
            <a:endParaRPr lang="tr-TR" altLang="tr-TR">
              <a:solidFill>
                <a:srgbClr val="000000"/>
              </a:solidFill>
            </a:endParaRPr>
          </a:p>
        </p:txBody>
      </p:sp>
    </p:spTree>
    <p:extLst>
      <p:ext uri="{BB962C8B-B14F-4D97-AF65-F5344CB8AC3E}">
        <p14:creationId xmlns:p14="http://schemas.microsoft.com/office/powerpoint/2010/main" val="2464213610"/>
      </p:ext>
    </p:extLst>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8192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EC92B78A-E771-4191-BB3E-FB7CD3E730AC}" type="slidenum">
              <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8</a:t>
            </a:fld>
            <a:endPar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1923" name="Rectangle 3"/>
          <p:cNvSpPr>
            <a:spLocks noGrp="1" noChangeArrowheads="1"/>
          </p:cNvSpPr>
          <p:nvPr>
            <p:ph type="body" idx="1"/>
          </p:nvPr>
        </p:nvSpPr>
        <p:spPr>
          <a:xfrm>
            <a:off x="433753" y="301870"/>
            <a:ext cx="10099431" cy="5521325"/>
          </a:xfrm>
        </p:spPr>
        <p:txBody>
          <a:bodyPr/>
          <a:lstStyle/>
          <a:p>
            <a:pPr algn="just" eaLnBrk="1" hangingPunct="1">
              <a:lnSpc>
                <a:spcPct val="150000"/>
              </a:lnSpc>
            </a:pPr>
            <a:r>
              <a:rPr lang="tr-TR" altLang="tr-TR" sz="2400" dirty="0">
                <a:solidFill>
                  <a:schemeClr val="bg1"/>
                </a:solidFill>
              </a:rPr>
              <a:t>Ekonomik kalkınma merkezli yaklaşımların insan geleceğini riske attığı gerçeğinin anlaşılması ile yüzyılımızın ikinci yarısında, gelişmiş ülkelerin önderliğinde çevre merkezli yaklaşımlar hızlı bir gelişme göstermiştir. Ekolojik dengenin bozulması dünya gündeminde, siyasi ve ekonomik sorunların yanında ana sorun olarak yer almamakla birlikte giderek gelişen çevre bilincinin bir sonucu olarak, çevre sorunları ve doğa koruma çalışmaları özellikle 1970’li yıllardan beri çeşitli etkinlikler çerçevesinde uluslararası düzeyde ele alınmaya başlamıştır. 1980’li yıllardan itibaren ise yoğun bir şekilde tartışılmaya başlanan sürdürülebilir kalkınma kavramı, bu yaklaşımların bir bütün halinde ele alındığı stratejileri içermektedir.</a:t>
            </a:r>
          </a:p>
        </p:txBody>
      </p:sp>
    </p:spTree>
    <p:extLst>
      <p:ext uri="{BB962C8B-B14F-4D97-AF65-F5344CB8AC3E}">
        <p14:creationId xmlns:p14="http://schemas.microsoft.com/office/powerpoint/2010/main" val="4089372948"/>
      </p:ext>
    </p:extLst>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8601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5BF8DE98-C361-4B55-835C-F3CCD5E49D57}" type="slidenum">
              <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9</a:t>
            </a:fld>
            <a:endPar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6019" name="Rectangle 3"/>
          <p:cNvSpPr>
            <a:spLocks noGrp="1" noChangeArrowheads="1"/>
          </p:cNvSpPr>
          <p:nvPr>
            <p:ph type="body" idx="1"/>
          </p:nvPr>
        </p:nvSpPr>
        <p:spPr>
          <a:xfrm>
            <a:off x="19538" y="219808"/>
            <a:ext cx="10140462" cy="5715000"/>
          </a:xfrm>
        </p:spPr>
        <p:txBody>
          <a:bodyPr/>
          <a:lstStyle/>
          <a:p>
            <a:pPr algn="just" eaLnBrk="1" hangingPunct="1">
              <a:lnSpc>
                <a:spcPct val="150000"/>
              </a:lnSpc>
            </a:pPr>
            <a:r>
              <a:rPr lang="tr-TR" altLang="tr-TR" sz="2400" dirty="0">
                <a:solidFill>
                  <a:schemeClr val="bg1"/>
                </a:solidFill>
              </a:rPr>
              <a:t>Dünyadaki değişimlerin etkisiyle de şekillenen doğa koruma çalışmaları aslında, Cumhuriyet’in ilanından önce başlamıştır.</a:t>
            </a:r>
          </a:p>
          <a:p>
            <a:pPr algn="just" eaLnBrk="1" hangingPunct="1">
              <a:lnSpc>
                <a:spcPct val="150000"/>
              </a:lnSpc>
              <a:buFontTx/>
              <a:buNone/>
            </a:pPr>
            <a:r>
              <a:rPr lang="tr-TR" altLang="tr-TR" sz="2400" dirty="0">
                <a:solidFill>
                  <a:schemeClr val="bg1"/>
                </a:solidFill>
              </a:rPr>
              <a:t>   Eldeki verilere göre potansiyel olarak %70’i ormanla kaplı olması gereken Anadolu’nun günümüzdeki orman varlığı toplam alanın 1/4’üne yakındır. Böylesi bir olumsuz gelişmede Anadolu’da yaşamış bütün medeniyetlerin payı vardır. Diğer taraftan doğanın gerçek anlamda ve belli yasal düzenlemeler çerçevesinde korunması için yapılan çalışmaların tarihi oldukça yenidir. Gerçi 19. Yüzyıl içerisinde orman varlığının korunması için bazı girişimler olmuş ve yasal önlemler alınmıştır. Ancak bu önlemlerin alınmasında doğal dengeyi korumadan çok, ormanlardan daha çok faydalanma ilkesi ağır basmıştır.</a:t>
            </a:r>
          </a:p>
        </p:txBody>
      </p:sp>
    </p:spTree>
    <p:extLst>
      <p:ext uri="{BB962C8B-B14F-4D97-AF65-F5344CB8AC3E}">
        <p14:creationId xmlns:p14="http://schemas.microsoft.com/office/powerpoint/2010/main" val="1758636062"/>
      </p:ext>
    </p:extLst>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683</Words>
  <Application>Microsoft Office PowerPoint</Application>
  <PresentationFormat>Geniş ekran</PresentationFormat>
  <Paragraphs>60</Paragraphs>
  <Slides>11</Slides>
  <Notes>10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11</vt:i4>
      </vt:variant>
    </vt:vector>
  </HeadingPairs>
  <TitlesOfParts>
    <vt:vector size="17" baseType="lpstr">
      <vt:lpstr>Arial</vt:lpstr>
      <vt:lpstr>Calibri</vt:lpstr>
      <vt:lpstr>Calibri Light</vt:lpstr>
      <vt:lpstr>Comic Sans MS</vt:lpstr>
      <vt:lpstr>Office Teması</vt:lpstr>
      <vt:lpstr>Varsayılan Tasarım</vt:lpstr>
      <vt:lpstr>EKOLOJİK DÖNGÜLER VE ÇEVRE SAĞLIĞI</vt:lpstr>
      <vt:lpstr>PowerPoint Sunusu</vt:lpstr>
      <vt:lpstr>EKOLOJİK DÖNGÜLER VE ÇEVRE SAĞLIĞI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TCALİSKAN</cp:lastModifiedBy>
  <cp:revision>4</cp:revision>
  <dcterms:created xsi:type="dcterms:W3CDTF">2020-01-21T19:56:48Z</dcterms:created>
  <dcterms:modified xsi:type="dcterms:W3CDTF">2020-01-23T10:47:59Z</dcterms:modified>
</cp:coreProperties>
</file>