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2" r:id="rId5"/>
    <p:sldId id="301" r:id="rId6"/>
    <p:sldId id="313" r:id="rId7"/>
    <p:sldId id="272" r:id="rId8"/>
    <p:sldId id="274" r:id="rId9"/>
    <p:sldId id="277" r:id="rId10"/>
    <p:sldId id="278" r:id="rId11"/>
    <p:sldId id="284" r:id="rId12"/>
    <p:sldId id="285" r:id="rId13"/>
    <p:sldId id="286" r:id="rId14"/>
    <p:sldId id="287" r:id="rId15"/>
    <p:sldId id="288" r:id="rId16"/>
    <p:sldId id="292" r:id="rId17"/>
    <p:sldId id="306" r:id="rId18"/>
    <p:sldId id="312" r:id="rId19"/>
    <p:sldId id="311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6092-6993-4C6B-8F7D-EF91CB308688}" type="datetimeFigureOut">
              <a:rPr lang="tr-TR" smtClean="0"/>
              <a:t>27.03.2018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A1CF-4A89-4ED6-95B6-2D49C222C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91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6092-6993-4C6B-8F7D-EF91CB308688}" type="datetimeFigureOut">
              <a:rPr lang="tr-TR" smtClean="0"/>
              <a:t>27.03.2018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A1CF-4A89-4ED6-95B6-2D49C222C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835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6092-6993-4C6B-8F7D-EF91CB308688}" type="datetimeFigureOut">
              <a:rPr lang="tr-TR" smtClean="0"/>
              <a:t>27.03.2018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A1CF-4A89-4ED6-95B6-2D49C222C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3974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3F12AA5-3BDA-364D-8D89-2D551FEBE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A20996B-19DC-C943-9043-52B3A30B64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3F12AA5-3BDA-364D-8D89-2D551FEBE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385035C-0EA9-CA4F-9F24-9EE108BEE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31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3F12AA5-3BDA-364D-8D89-2D551FEBE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385035C-0EA9-CA4F-9F24-9EE108BEE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1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3F12AA5-3BDA-364D-8D89-2D551FEBE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385035C-0EA9-CA4F-9F24-9EE108BEE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41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3F12AA5-3BDA-364D-8D89-2D551FEBE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385035C-0EA9-CA4F-9F24-9EE108BEE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05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3F12AA5-3BDA-364D-8D89-2D551FEBE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385035C-0EA9-CA4F-9F24-9EE108BEE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26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3F12AA5-3BDA-364D-8D89-2D551FEBE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385035C-0EA9-CA4F-9F24-9EE108BEE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38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3F12AA5-3BDA-364D-8D89-2D551FEBE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385035C-0EA9-CA4F-9F24-9EE108BEE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1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6092-6993-4C6B-8F7D-EF91CB308688}" type="datetimeFigureOut">
              <a:rPr lang="tr-TR" smtClean="0"/>
              <a:t>27.03.2018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A1CF-4A89-4ED6-95B6-2D49C222C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3F12AA5-3BDA-364D-8D89-2D551FEBE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385035C-0EA9-CA4F-9F24-9EE108BEE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65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3F12AA5-3BDA-364D-8D89-2D551FEBE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385035C-0EA9-CA4F-9F24-9EE108BEE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90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3F12AA5-3BDA-364D-8D89-2D551FEBE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385035C-0EA9-CA4F-9F24-9EE108BEE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2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6092-6993-4C6B-8F7D-EF91CB308688}" type="datetimeFigureOut">
              <a:rPr lang="tr-TR" smtClean="0"/>
              <a:t>27.03.2018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A1CF-4A89-4ED6-95B6-2D49C222C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31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6092-6993-4C6B-8F7D-EF91CB308688}" type="datetimeFigureOut">
              <a:rPr lang="tr-TR" smtClean="0"/>
              <a:t>27.03.2018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A1CF-4A89-4ED6-95B6-2D49C222C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64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6092-6993-4C6B-8F7D-EF91CB308688}" type="datetimeFigureOut">
              <a:rPr lang="tr-TR" smtClean="0"/>
              <a:t>27.03.2018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A1CF-4A89-4ED6-95B6-2D49C222C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2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6092-6993-4C6B-8F7D-EF91CB308688}" type="datetimeFigureOut">
              <a:rPr lang="tr-TR" smtClean="0"/>
              <a:t>27.03.2018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A1CF-4A89-4ED6-95B6-2D49C222C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35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6092-6993-4C6B-8F7D-EF91CB308688}" type="datetimeFigureOut">
              <a:rPr lang="tr-TR" smtClean="0"/>
              <a:t>27.03.2018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A1CF-4A89-4ED6-95B6-2D49C222C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58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6092-6993-4C6B-8F7D-EF91CB308688}" type="datetimeFigureOut">
              <a:rPr lang="tr-TR" smtClean="0"/>
              <a:t>27.03.2018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A1CF-4A89-4ED6-95B6-2D49C222C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054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6092-6993-4C6B-8F7D-EF91CB308688}" type="datetimeFigureOut">
              <a:rPr lang="tr-TR" smtClean="0"/>
              <a:t>27.03.2018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A1CF-4A89-4ED6-95B6-2D49C222C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846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A6092-6993-4C6B-8F7D-EF91CB308688}" type="datetimeFigureOut">
              <a:rPr lang="tr-TR" smtClean="0"/>
              <a:t>27.03.2018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9A1CF-4A89-4ED6-95B6-2D49C222C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585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3F12AA5-3BDA-364D-8D89-2D551FEBE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385035C-0EA9-CA4F-9F24-9EE108BEE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1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Reklamcılığın Tarihi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7552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865414"/>
            <a:ext cx="10515600" cy="8252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Çılgın Seksenler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587062"/>
            <a:ext cx="5436476" cy="4589901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1980’ler reklamcılığın altın yılları olarak görülür. </a:t>
            </a:r>
          </a:p>
          <a:p>
            <a:r>
              <a:rPr lang="tr-TR" dirty="0" smtClean="0"/>
              <a:t>Özellikle ABD’de kablolu televizyon başlangıç çağındaydı, pahalı küresel kampanyalar yeni yeni moda oluyordu ve reklam ajansları çok iyi reklam filmi yönetmenlerini tutacak kadar zenginleşmişti.</a:t>
            </a:r>
          </a:p>
          <a:p>
            <a:r>
              <a:rPr lang="tr-TR" dirty="0" smtClean="0"/>
              <a:t>Reklamcılık ve 1981 yılında kurulan MTV yeni genç tüketicileri baştan çıkartacak ürün ve hayat biçimlerini pazarlamaya girişmişlerdi. 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76" y="1431096"/>
            <a:ext cx="5100895" cy="4393180"/>
          </a:xfrm>
        </p:spPr>
      </p:pic>
    </p:spTree>
    <p:extLst>
      <p:ext uri="{BB962C8B-B14F-4D97-AF65-F5344CB8AC3E}">
        <p14:creationId xmlns:p14="http://schemas.microsoft.com/office/powerpoint/2010/main" val="1131479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1980’ler denince ilk akla gelen ajanslardan birisi Thatcher’ın da reklam ajansı olarak bilinen Londra merkezli </a:t>
            </a:r>
            <a:r>
              <a:rPr lang="tr-TR" dirty="0"/>
              <a:t>Saatchi &amp; </a:t>
            </a:r>
            <a:r>
              <a:rPr lang="tr-TR" dirty="0" err="1" smtClean="0"/>
              <a:t>Saatchi’ydi</a:t>
            </a:r>
            <a:r>
              <a:rPr lang="tr-TR" dirty="0" smtClean="0"/>
              <a:t>.</a:t>
            </a:r>
          </a:p>
          <a:p>
            <a:r>
              <a:rPr lang="tr-TR" dirty="0" smtClean="0"/>
              <a:t>1970 yılında kurulmuş olan ajans 1986 yılında 1 milyar dolar harcayarak 37 şirket satın aldı ve böylece 65 ülkede 18 bin çalışanı 500 ofiste istihdam etmeye başladı. 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617" y="3314699"/>
            <a:ext cx="5563953" cy="1486229"/>
          </a:xfrm>
        </p:spPr>
      </p:pic>
    </p:spTree>
    <p:extLst>
      <p:ext uri="{BB962C8B-B14F-4D97-AF65-F5344CB8AC3E}">
        <p14:creationId xmlns:p14="http://schemas.microsoft.com/office/powerpoint/2010/main" val="2310421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1980’ler ve BBH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Bartle </a:t>
            </a:r>
            <a:r>
              <a:rPr lang="en-US" dirty="0"/>
              <a:t>Bogle </a:t>
            </a:r>
            <a:r>
              <a:rPr lang="en-US" dirty="0" err="1" smtClean="0"/>
              <a:t>Hegarty</a:t>
            </a:r>
            <a:r>
              <a:rPr lang="tr-TR" dirty="0" smtClean="0"/>
              <a:t> ortakları ile birlikte </a:t>
            </a:r>
            <a:r>
              <a:rPr lang="tr-TR" dirty="0" err="1" smtClean="0"/>
              <a:t>BBH’i</a:t>
            </a:r>
            <a:r>
              <a:rPr lang="tr-TR" dirty="0" smtClean="0"/>
              <a:t> 1973 yılında açmıştı.</a:t>
            </a:r>
          </a:p>
          <a:p>
            <a:r>
              <a:rPr lang="tr-TR" dirty="0" smtClean="0"/>
              <a:t>Ajans spekülatif yaratıcı işlere yönelmektense doğru stratejiye odaklanmayı tercih ediyordu. 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43" y="2121848"/>
            <a:ext cx="5102235" cy="3821751"/>
          </a:xfrm>
        </p:spPr>
      </p:pic>
    </p:spTree>
    <p:extLst>
      <p:ext uri="{BB962C8B-B14F-4D97-AF65-F5344CB8AC3E}">
        <p14:creationId xmlns:p14="http://schemas.microsoft.com/office/powerpoint/2010/main" val="2978992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Levi’s</a:t>
            </a:r>
            <a:r>
              <a:rPr lang="tr-TR" dirty="0" smtClean="0"/>
              <a:t> 1980’lerde popülaritesini kaybetmeye başlamıştı.</a:t>
            </a:r>
          </a:p>
          <a:p>
            <a:r>
              <a:rPr lang="tr-TR" dirty="0" smtClean="0"/>
              <a:t>Ajans müşterisine tasarımlar, reklam filmi önerileriyle değil sadece bir strateji önerisiyle gitti: «köklerinizi inkar etmeyin. </a:t>
            </a:r>
            <a:r>
              <a:rPr lang="tr-TR" dirty="0" err="1" smtClean="0"/>
              <a:t>Levi’s</a:t>
            </a:r>
            <a:r>
              <a:rPr lang="tr-TR" dirty="0" smtClean="0"/>
              <a:t> Amerika demektir. Sadece bunu ortaya koyacak bir şeye ihtiyacınız var». 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04358"/>
            <a:ext cx="5664196" cy="3010779"/>
          </a:xfrm>
        </p:spPr>
      </p:pic>
    </p:spTree>
    <p:extLst>
      <p:ext uri="{BB962C8B-B14F-4D97-AF65-F5344CB8AC3E}">
        <p14:creationId xmlns:p14="http://schemas.microsoft.com/office/powerpoint/2010/main" val="2981462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Marka </a:t>
            </a:r>
            <a:r>
              <a:rPr lang="tr-TR" dirty="0" err="1" smtClean="0"/>
              <a:t>Johnnie</a:t>
            </a:r>
            <a:r>
              <a:rPr lang="tr-TR" dirty="0" smtClean="0"/>
              <a:t> </a:t>
            </a:r>
            <a:r>
              <a:rPr lang="tr-TR" dirty="0" err="1" smtClean="0"/>
              <a:t>Walker</a:t>
            </a:r>
            <a:r>
              <a:rPr lang="tr-TR" dirty="0" smtClean="0"/>
              <a:t> için efsanevi </a:t>
            </a:r>
            <a:r>
              <a:rPr lang="tr-TR" dirty="0" err="1" smtClean="0"/>
              <a:t>Keep</a:t>
            </a:r>
            <a:r>
              <a:rPr lang="tr-TR" dirty="0" smtClean="0"/>
              <a:t> </a:t>
            </a:r>
            <a:r>
              <a:rPr lang="tr-TR" dirty="0" err="1" smtClean="0"/>
              <a:t>Walking</a:t>
            </a:r>
            <a:r>
              <a:rPr lang="tr-TR" dirty="0" smtClean="0"/>
              <a:t> sloganını bulmuştur. </a:t>
            </a:r>
          </a:p>
          <a:p>
            <a:r>
              <a:rPr lang="tr-TR" dirty="0" smtClean="0"/>
              <a:t>Markanın bugün hala kullandığı </a:t>
            </a:r>
            <a:r>
              <a:rPr lang="tr-TR" dirty="0" err="1" smtClean="0"/>
              <a:t>Axe</a:t>
            </a:r>
            <a:r>
              <a:rPr lang="tr-TR" dirty="0" smtClean="0"/>
              <a:t> Etkisi stratejisinin yaratıcısı yine </a:t>
            </a:r>
            <a:r>
              <a:rPr lang="tr-TR" dirty="0" err="1" smtClean="0"/>
              <a:t>BBH’dir</a:t>
            </a:r>
            <a:r>
              <a:rPr lang="tr-TR" dirty="0" smtClean="0"/>
              <a:t>. 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971" y="1688627"/>
            <a:ext cx="3869872" cy="4952727"/>
          </a:xfrm>
        </p:spPr>
      </p:pic>
    </p:spTree>
    <p:extLst>
      <p:ext uri="{BB962C8B-B14F-4D97-AF65-F5344CB8AC3E}">
        <p14:creationId xmlns:p14="http://schemas.microsoft.com/office/powerpoint/2010/main" val="3130751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1990 ve 2000’ler: Reklam Devleri </a:t>
            </a:r>
            <a:br>
              <a:rPr lang="tr-TR" dirty="0" smtClean="0"/>
            </a:br>
            <a:r>
              <a:rPr lang="tr-TR" dirty="0" err="1" smtClean="0"/>
              <a:t>Omnicom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1986 yılında DDB, BBDO ve TBWA bir araya gelerek bir dev yarattılar</a:t>
            </a:r>
            <a:r>
              <a:rPr lang="en-US" dirty="0" smtClean="0"/>
              <a:t>.</a:t>
            </a:r>
            <a:r>
              <a:rPr lang="tr-TR" dirty="0" smtClean="0"/>
              <a:t> Şu an dünyanın en büyük reklam gruplarından olan </a:t>
            </a:r>
            <a:r>
              <a:rPr lang="tr-TR" dirty="0" err="1" smtClean="0"/>
              <a:t>Omnicom</a:t>
            </a:r>
            <a:r>
              <a:rPr lang="tr-TR" dirty="0" smtClean="0"/>
              <a:t> 10,000’den fazla insanı istihdam eden bir  şirket haline geldi. </a:t>
            </a:r>
          </a:p>
          <a:p>
            <a:r>
              <a:rPr lang="tr-TR" dirty="0" smtClean="0"/>
              <a:t>Bu birleşme ile birlikte grup reklamcılığın ötesinde  doğrudan pazarlama, halkla ilişkiler, satış promosyon gibi hizmetler de sunmaya başladı. </a:t>
            </a:r>
          </a:p>
        </p:txBody>
      </p:sp>
    </p:spTree>
    <p:extLst>
      <p:ext uri="{BB962C8B-B14F-4D97-AF65-F5344CB8AC3E}">
        <p14:creationId xmlns:p14="http://schemas.microsoft.com/office/powerpoint/2010/main" val="172234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Türkiye’de</a:t>
            </a:r>
            <a:r>
              <a:rPr lang="en-US" dirty="0" smtClean="0"/>
              <a:t> </a:t>
            </a:r>
            <a:r>
              <a:rPr lang="en-US" dirty="0" err="1" smtClean="0"/>
              <a:t>Reklamcılığın</a:t>
            </a:r>
            <a:r>
              <a:rPr lang="en-US" dirty="0" smtClean="0"/>
              <a:t> </a:t>
            </a:r>
            <a:r>
              <a:rPr lang="en-US" dirty="0" err="1" smtClean="0"/>
              <a:t>Gelişimi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Türkiye’de</a:t>
            </a:r>
            <a:r>
              <a:rPr lang="en-US" dirty="0" smtClean="0"/>
              <a:t> </a:t>
            </a:r>
            <a:r>
              <a:rPr lang="en-US" dirty="0" err="1" smtClean="0"/>
              <a:t>bugün</a:t>
            </a:r>
            <a:r>
              <a:rPr lang="en-US" dirty="0" smtClean="0"/>
              <a:t> </a:t>
            </a:r>
            <a:r>
              <a:rPr lang="en-US" dirty="0" err="1" smtClean="0"/>
              <a:t>anladığımız</a:t>
            </a:r>
            <a:r>
              <a:rPr lang="en-US" dirty="0" smtClean="0"/>
              <a:t> </a:t>
            </a:r>
            <a:r>
              <a:rPr lang="en-US" dirty="0" err="1" smtClean="0"/>
              <a:t>anlamda</a:t>
            </a:r>
            <a:r>
              <a:rPr lang="en-US" dirty="0" smtClean="0"/>
              <a:t> </a:t>
            </a:r>
            <a:r>
              <a:rPr lang="en-US" dirty="0" err="1" smtClean="0"/>
              <a:t>reklamcılığın</a:t>
            </a:r>
            <a:r>
              <a:rPr lang="en-US" dirty="0" smtClean="0"/>
              <a:t> </a:t>
            </a:r>
            <a:r>
              <a:rPr lang="en-US" dirty="0" err="1" smtClean="0"/>
              <a:t>başlaması</a:t>
            </a:r>
            <a:r>
              <a:rPr lang="en-US" dirty="0" smtClean="0"/>
              <a:t> 1950’</a:t>
            </a:r>
            <a:r>
              <a:rPr lang="tr-TR" dirty="0" err="1" smtClean="0"/>
              <a:t>li</a:t>
            </a:r>
            <a:r>
              <a:rPr lang="tr-TR" dirty="0" smtClean="0"/>
              <a:t> yıllarda olmuştur. </a:t>
            </a:r>
          </a:p>
          <a:p>
            <a:r>
              <a:rPr lang="tr-TR" dirty="0" smtClean="0"/>
              <a:t>2. Dünya Savaşı sonrası </a:t>
            </a:r>
            <a:r>
              <a:rPr lang="en-US" dirty="0" smtClean="0"/>
              <a:t>Eli </a:t>
            </a:r>
            <a:r>
              <a:rPr lang="en-US" dirty="0" err="1"/>
              <a:t>Aciman</a:t>
            </a:r>
            <a:r>
              <a:rPr lang="en-US" dirty="0"/>
              <a:t>, </a:t>
            </a:r>
            <a:r>
              <a:rPr lang="en-US" dirty="0" err="1" smtClean="0"/>
              <a:t>Vitali</a:t>
            </a:r>
            <a:r>
              <a:rPr lang="tr-TR" dirty="0" smtClean="0"/>
              <a:t> </a:t>
            </a:r>
            <a:r>
              <a:rPr lang="en-US" dirty="0" smtClean="0"/>
              <a:t>Hakko </a:t>
            </a:r>
            <a:r>
              <a:rPr lang="en-US" dirty="0" err="1"/>
              <a:t>ve</a:t>
            </a:r>
            <a:r>
              <a:rPr lang="en-US" dirty="0"/>
              <a:t> Began </a:t>
            </a:r>
            <a:r>
              <a:rPr lang="en-US" dirty="0" err="1" smtClean="0"/>
              <a:t>Faal</a:t>
            </a:r>
            <a:r>
              <a:rPr lang="tr-TR" dirty="0" smtClean="0"/>
              <a:t> bir araya gelerek </a:t>
            </a:r>
            <a:r>
              <a:rPr lang="en-US" dirty="0" err="1" smtClean="0"/>
              <a:t>Reklam</a:t>
            </a:r>
            <a:r>
              <a:rPr lang="en-US" dirty="0" smtClean="0"/>
              <a:t> </a:t>
            </a:r>
            <a:r>
              <a:rPr lang="tr-TR" dirty="0" err="1" smtClean="0"/>
              <a:t>Acentası’nı</a:t>
            </a:r>
            <a:r>
              <a:rPr lang="tr-TR" dirty="0" smtClean="0"/>
              <a:t> kurdular.</a:t>
            </a:r>
          </a:p>
          <a:p>
            <a:r>
              <a:rPr lang="tr-TR" dirty="0"/>
              <a:t>Daha sonra bu üçlüden </a:t>
            </a:r>
            <a:r>
              <a:rPr lang="tr-TR" dirty="0" smtClean="0"/>
              <a:t>ayrılan Acıman </a:t>
            </a:r>
            <a:r>
              <a:rPr lang="tr-TR" dirty="0"/>
              <a:t>Türkiye'de reklam sektöründe "reklamcılığın okulu" olarak </a:t>
            </a:r>
            <a:r>
              <a:rPr lang="tr-TR" dirty="0" smtClean="0"/>
              <a:t>aralan </a:t>
            </a:r>
            <a:r>
              <a:rPr lang="tr-TR" dirty="0" err="1" smtClean="0"/>
              <a:t>ManAjans'ı</a:t>
            </a:r>
            <a:r>
              <a:rPr lang="tr-TR" dirty="0" smtClean="0"/>
              <a:t> </a:t>
            </a:r>
            <a:r>
              <a:rPr lang="tr-TR" dirty="0"/>
              <a:t>kurarak, Koç Şirketi'nin reklamlarını almıştır. </a:t>
            </a:r>
          </a:p>
          <a:p>
            <a:r>
              <a:rPr lang="tr-TR" dirty="0"/>
              <a:t>1950'li yıllarda kurulan ve </a:t>
            </a:r>
            <a:r>
              <a:rPr lang="tr-TR" dirty="0" err="1" smtClean="0"/>
              <a:t>Unilever’i</a:t>
            </a:r>
            <a:r>
              <a:rPr lang="tr-TR" dirty="0" smtClean="0"/>
              <a:t> </a:t>
            </a:r>
            <a:r>
              <a:rPr lang="tr-TR" dirty="0"/>
              <a:t>portföyüne alan </a:t>
            </a:r>
            <a:r>
              <a:rPr lang="tr-TR" dirty="0" err="1"/>
              <a:t>Grafika</a:t>
            </a:r>
            <a:r>
              <a:rPr lang="tr-TR" dirty="0"/>
              <a:t> ve </a:t>
            </a:r>
            <a:r>
              <a:rPr lang="tr-TR" dirty="0" smtClean="0"/>
              <a:t>izleyen yıllarda </a:t>
            </a:r>
            <a:r>
              <a:rPr lang="tr-TR" dirty="0"/>
              <a:t>kurulan Reklam </a:t>
            </a:r>
            <a:r>
              <a:rPr lang="tr-TR" dirty="0" err="1"/>
              <a:t>Moran</a:t>
            </a:r>
            <a:r>
              <a:rPr lang="tr-TR" dirty="0"/>
              <a:t>, 1970 yılında kurulan </a:t>
            </a:r>
            <a:r>
              <a:rPr lang="tr-TR" dirty="0" err="1"/>
              <a:t>CenAjans</a:t>
            </a:r>
            <a:r>
              <a:rPr lang="tr-TR" dirty="0"/>
              <a:t>, 1978 </a:t>
            </a:r>
            <a:r>
              <a:rPr lang="tr-TR" dirty="0" smtClean="0"/>
              <a:t>yılında </a:t>
            </a:r>
            <a:r>
              <a:rPr lang="tr-TR" dirty="0"/>
              <a:t>kurulan Birleşik Reklamcılar modern reklamcılığın Türkiye'de </a:t>
            </a:r>
            <a:r>
              <a:rPr lang="tr-TR" dirty="0" smtClean="0"/>
              <a:t>mihenk taşları olmuşlardır. </a:t>
            </a:r>
          </a:p>
        </p:txBody>
      </p:sp>
    </p:spTree>
    <p:extLst>
      <p:ext uri="{BB962C8B-B14F-4D97-AF65-F5344CB8AC3E}">
        <p14:creationId xmlns:p14="http://schemas.microsoft.com/office/powerpoint/2010/main" val="1992002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Uluslararası </a:t>
            </a:r>
            <a:r>
              <a:rPr lang="tr-TR" dirty="0" smtClean="0"/>
              <a:t>markaların </a:t>
            </a:r>
            <a:r>
              <a:rPr lang="tr-TR" dirty="0"/>
              <a:t>Türkiye'ye girişi </a:t>
            </a:r>
            <a:r>
              <a:rPr lang="tr-TR" dirty="0" smtClean="0"/>
              <a:t>1960'lardan itibaren ivme kazanmıştır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Özellikle </a:t>
            </a:r>
            <a:r>
              <a:rPr lang="tr-TR" dirty="0"/>
              <a:t>1960'lı yıllarda </a:t>
            </a:r>
            <a:r>
              <a:rPr lang="tr-TR" dirty="0" err="1" smtClean="0"/>
              <a:t>Coca</a:t>
            </a:r>
            <a:r>
              <a:rPr lang="tr-TR" dirty="0" smtClean="0"/>
              <a:t> Cola‘nın </a:t>
            </a:r>
            <a:r>
              <a:rPr lang="tr-TR" dirty="0"/>
              <a:t>Türkiye'ye </a:t>
            </a:r>
            <a:r>
              <a:rPr lang="tr-TR" dirty="0" smtClean="0"/>
              <a:t>gelişi önemli olmuştur.</a:t>
            </a:r>
          </a:p>
          <a:p>
            <a:r>
              <a:rPr lang="tr-TR" dirty="0" smtClean="0"/>
              <a:t>1968 </a:t>
            </a:r>
            <a:r>
              <a:rPr lang="tr-TR" dirty="0"/>
              <a:t>yılında Ankara'da televizyon </a:t>
            </a:r>
            <a:r>
              <a:rPr lang="tr-TR" dirty="0" smtClean="0"/>
              <a:t>yayını başlamış ve </a:t>
            </a:r>
            <a:r>
              <a:rPr lang="tr-TR" dirty="0"/>
              <a:t>televizyonda reklam yayını 1972 yılında gerçekleşmiştir. 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589" y="735726"/>
            <a:ext cx="4285030" cy="5737280"/>
          </a:xfrm>
        </p:spPr>
      </p:pic>
    </p:spTree>
    <p:extLst>
      <p:ext uri="{BB962C8B-B14F-4D97-AF65-F5344CB8AC3E}">
        <p14:creationId xmlns:p14="http://schemas.microsoft.com/office/powerpoint/2010/main" val="1748610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1980'lerin ortalarından itibaren ve 1990'larda artan biçimde Türkiye </a:t>
            </a:r>
            <a:r>
              <a:rPr lang="tr-TR" dirty="0" smtClean="0"/>
              <a:t>pazarına giriş </a:t>
            </a:r>
            <a:r>
              <a:rPr lang="tr-TR" dirty="0"/>
              <a:t>yapan uluslararası </a:t>
            </a:r>
            <a:r>
              <a:rPr lang="tr-TR" dirty="0" smtClean="0"/>
              <a:t>sermaye reklam ajanslarını  da </a:t>
            </a:r>
            <a:r>
              <a:rPr lang="tr-TR" dirty="0"/>
              <a:t>beraberinde getirmiştir. </a:t>
            </a:r>
            <a:endParaRPr lang="tr-TR" dirty="0" smtClean="0"/>
          </a:p>
          <a:p>
            <a:r>
              <a:rPr lang="tr-TR" dirty="0" smtClean="0"/>
              <a:t>Uluslararası </a:t>
            </a:r>
            <a:r>
              <a:rPr lang="tr-TR" dirty="0"/>
              <a:t>reklamcılığın Türkiye'deki ilk </a:t>
            </a:r>
            <a:r>
              <a:rPr lang="tr-TR" dirty="0" smtClean="0"/>
              <a:t>örneği bu </a:t>
            </a:r>
            <a:r>
              <a:rPr lang="tr-TR" dirty="0"/>
              <a:t>tarihten önce 1973 yılında </a:t>
            </a:r>
            <a:r>
              <a:rPr lang="tr-TR" dirty="0" err="1"/>
              <a:t>McCann</a:t>
            </a:r>
            <a:r>
              <a:rPr lang="tr-TR" dirty="0"/>
              <a:t> </a:t>
            </a:r>
            <a:r>
              <a:rPr lang="tr-TR" dirty="0" err="1"/>
              <a:t>Erickson</a:t>
            </a:r>
            <a:r>
              <a:rPr lang="tr-TR" dirty="0"/>
              <a:t> olmuştur. O yıllarda, </a:t>
            </a:r>
            <a:r>
              <a:rPr lang="tr-TR" dirty="0" smtClean="0"/>
              <a:t>hizmet sektöründe</a:t>
            </a:r>
            <a:r>
              <a:rPr lang="tr-TR" dirty="0"/>
              <a:t>, </a:t>
            </a:r>
            <a:r>
              <a:rPr lang="tr-TR" dirty="0" smtClean="0"/>
              <a:t>yabancı </a:t>
            </a:r>
            <a:r>
              <a:rPr lang="tr-TR" dirty="0"/>
              <a:t>sermaye ortaklığının yüzde elli bir hisse ile </a:t>
            </a:r>
            <a:r>
              <a:rPr lang="tr-TR" dirty="0" smtClean="0"/>
              <a:t>sınırlandırılmasından dolayı  yapılanmalar </a:t>
            </a:r>
            <a:r>
              <a:rPr lang="tr-TR" dirty="0"/>
              <a:t>ortaklıklar şeklinde </a:t>
            </a:r>
            <a:r>
              <a:rPr lang="tr-TR" dirty="0" smtClean="0"/>
              <a:t>olmuştur. </a:t>
            </a:r>
          </a:p>
          <a:p>
            <a:r>
              <a:rPr lang="tr-TR" dirty="0" smtClean="0"/>
              <a:t> Uluslararası </a:t>
            </a:r>
            <a:r>
              <a:rPr lang="tr-TR" dirty="0"/>
              <a:t>bir reklam ajansı olan </a:t>
            </a:r>
            <a:r>
              <a:rPr lang="tr-TR" dirty="0" err="1"/>
              <a:t>McCann</a:t>
            </a:r>
            <a:r>
              <a:rPr lang="tr-TR" dirty="0"/>
              <a:t> </a:t>
            </a:r>
            <a:r>
              <a:rPr lang="tr-TR" dirty="0" err="1"/>
              <a:t>Erickson</a:t>
            </a:r>
            <a:r>
              <a:rPr lang="tr-TR" dirty="0"/>
              <a:t>, Türkiye'de Pars Ajans </a:t>
            </a:r>
            <a:r>
              <a:rPr lang="tr-TR" dirty="0" smtClean="0"/>
              <a:t>ile ortaklık </a:t>
            </a:r>
            <a:r>
              <a:rPr lang="tr-TR" dirty="0"/>
              <a:t>kurarak </a:t>
            </a:r>
            <a:r>
              <a:rPr lang="tr-TR" dirty="0" err="1"/>
              <a:t>ParsMcCann</a:t>
            </a:r>
            <a:r>
              <a:rPr lang="tr-TR" dirty="0"/>
              <a:t>/</a:t>
            </a:r>
            <a:r>
              <a:rPr lang="tr-TR" dirty="0" err="1"/>
              <a:t>Erickson</a:t>
            </a:r>
            <a:r>
              <a:rPr lang="tr-TR" dirty="0"/>
              <a:t> adı ile faaliyetlerini sürdürmüştür. </a:t>
            </a:r>
            <a:r>
              <a:rPr lang="tr-TR" dirty="0" smtClean="0"/>
              <a:t>Aynı şekilde</a:t>
            </a:r>
            <a:r>
              <a:rPr lang="tr-TR" dirty="0"/>
              <a:t>, 1985 yılında </a:t>
            </a:r>
            <a:r>
              <a:rPr lang="tr-TR" dirty="0" err="1"/>
              <a:t>ManAjans</a:t>
            </a:r>
            <a:r>
              <a:rPr lang="tr-TR" dirty="0"/>
              <a:t>/</a:t>
            </a:r>
            <a:r>
              <a:rPr lang="tr-TR" dirty="0" err="1"/>
              <a:t>Thompson</a:t>
            </a:r>
            <a:r>
              <a:rPr lang="tr-TR" dirty="0"/>
              <a:t> ortaklığı ve ardından Güzel </a:t>
            </a:r>
            <a:r>
              <a:rPr lang="tr-TR" dirty="0" smtClean="0"/>
              <a:t>Sanatlar/Saatchi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/>
              <a:t>Saatchi </a:t>
            </a:r>
            <a:r>
              <a:rPr lang="tr-TR" dirty="0" smtClean="0"/>
              <a:t>ortaklığı kurulmuştur.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903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Reklamcılık tam olarak ne zaman başladı</a:t>
            </a:r>
            <a:r>
              <a:rPr lang="en-US" dirty="0" smtClean="0"/>
              <a:t>?</a:t>
            </a:r>
            <a:endParaRPr lang="tr-TR" dirty="0" smtClean="0"/>
          </a:p>
          <a:p>
            <a:r>
              <a:rPr lang="tr-TR" dirty="0" smtClean="0"/>
              <a:t>Reklamcılığın satacak ürün ve hizmetler ve bunlar hakkında konuşmaya olanak sağlayacak mecralar olduğundan beri var olduğu öne sürülebilir.</a:t>
            </a:r>
          </a:p>
          <a:p>
            <a:r>
              <a:rPr lang="tr-TR" dirty="0" smtClean="0"/>
              <a:t>Reklamcılık 1447 yılında Gutenberg’in matbaayı bulmasıyla birlikte bir sıçrama yaşamıştır. </a:t>
            </a:r>
            <a:r>
              <a:rPr lang="en-US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499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İlk reklam ajansı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1840 </a:t>
            </a:r>
            <a:r>
              <a:rPr lang="en-US" dirty="0" err="1"/>
              <a:t>yılında</a:t>
            </a:r>
            <a:r>
              <a:rPr lang="en-US" dirty="0"/>
              <a:t> </a:t>
            </a:r>
            <a:r>
              <a:rPr lang="en-US" dirty="0" err="1"/>
              <a:t>ABD’de</a:t>
            </a:r>
            <a:r>
              <a:rPr lang="en-US" dirty="0"/>
              <a:t> </a:t>
            </a:r>
            <a:r>
              <a:rPr lang="en-US" dirty="0" err="1"/>
              <a:t>Volney</a:t>
            </a:r>
            <a:r>
              <a:rPr lang="en-US" dirty="0"/>
              <a:t> B. Palmer ilk </a:t>
            </a:r>
            <a:r>
              <a:rPr lang="en-US" dirty="0" err="1"/>
              <a:t>reklam</a:t>
            </a:r>
            <a:r>
              <a:rPr lang="en-US" dirty="0"/>
              <a:t> </a:t>
            </a:r>
            <a:r>
              <a:rPr lang="en-US" dirty="0" err="1"/>
              <a:t>ajansını</a:t>
            </a:r>
            <a:r>
              <a:rPr lang="en-US" dirty="0"/>
              <a:t> </a:t>
            </a:r>
            <a:r>
              <a:rPr lang="en-US" dirty="0" err="1" smtClean="0"/>
              <a:t>açtı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Palmer </a:t>
            </a:r>
            <a:r>
              <a:rPr lang="en-US" dirty="0" err="1"/>
              <a:t>gazetelerde</a:t>
            </a:r>
            <a:r>
              <a:rPr lang="en-US" dirty="0"/>
              <a:t> </a:t>
            </a:r>
            <a:r>
              <a:rPr lang="en-US" dirty="0" err="1"/>
              <a:t>önceden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fiyatla</a:t>
            </a:r>
            <a:r>
              <a:rPr lang="en-US" dirty="0"/>
              <a:t> </a:t>
            </a:r>
            <a:r>
              <a:rPr lang="en-US" dirty="0" err="1"/>
              <a:t>satır</a:t>
            </a:r>
            <a:r>
              <a:rPr lang="en-US" dirty="0"/>
              <a:t> </a:t>
            </a:r>
            <a:r>
              <a:rPr lang="en-US" dirty="0" err="1"/>
              <a:t>sütun</a:t>
            </a:r>
            <a:r>
              <a:rPr lang="en-US" dirty="0"/>
              <a:t> satın </a:t>
            </a:r>
            <a:r>
              <a:rPr lang="en-US" dirty="0" err="1"/>
              <a:t>alıyor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fiyatlara</a:t>
            </a:r>
            <a:r>
              <a:rPr lang="en-US" dirty="0"/>
              <a:t> </a:t>
            </a:r>
            <a:r>
              <a:rPr lang="en-US" dirty="0" err="1"/>
              <a:t>reklam</a:t>
            </a:r>
            <a:r>
              <a:rPr lang="en-US" dirty="0"/>
              <a:t> </a:t>
            </a:r>
            <a:r>
              <a:rPr lang="en-US" dirty="0" err="1"/>
              <a:t>vermek</a:t>
            </a:r>
            <a:r>
              <a:rPr lang="en-US" dirty="0"/>
              <a:t> </a:t>
            </a:r>
            <a:r>
              <a:rPr lang="en-US" dirty="0" err="1"/>
              <a:t>isteyenlere</a:t>
            </a:r>
            <a:r>
              <a:rPr lang="en-US" dirty="0"/>
              <a:t> </a:t>
            </a:r>
            <a:r>
              <a:rPr lang="en-US" dirty="0" err="1"/>
              <a:t>satıyordu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err="1"/>
              <a:t>Asıl</a:t>
            </a:r>
            <a:r>
              <a:rPr lang="en-US" dirty="0"/>
              <a:t> </a:t>
            </a:r>
            <a:r>
              <a:rPr lang="en-US" dirty="0" err="1"/>
              <a:t>reklam</a:t>
            </a:r>
            <a:r>
              <a:rPr lang="en-US" dirty="0"/>
              <a:t>, 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dirty="0" err="1"/>
              <a:t>metin</a:t>
            </a:r>
            <a:r>
              <a:rPr lang="en-US" dirty="0"/>
              <a:t>, </a:t>
            </a:r>
            <a:r>
              <a:rPr lang="en-US" dirty="0" err="1"/>
              <a:t>tasarım</a:t>
            </a:r>
            <a:r>
              <a:rPr lang="en-US" dirty="0"/>
              <a:t> vb. </a:t>
            </a:r>
            <a:r>
              <a:rPr lang="en-US" dirty="0" err="1"/>
              <a:t>reklamı</a:t>
            </a:r>
            <a:r>
              <a:rPr lang="en-US" dirty="0"/>
              <a:t> </a:t>
            </a:r>
            <a:r>
              <a:rPr lang="en-US" dirty="0" err="1"/>
              <a:t>yapmak</a:t>
            </a:r>
            <a:r>
              <a:rPr lang="en-US" dirty="0"/>
              <a:t> </a:t>
            </a:r>
            <a:r>
              <a:rPr lang="en-US" dirty="0" err="1"/>
              <a:t>isteyen</a:t>
            </a:r>
            <a:r>
              <a:rPr lang="en-US" dirty="0"/>
              <a:t> </a:t>
            </a:r>
            <a:r>
              <a:rPr lang="en-US" dirty="0" err="1"/>
              <a:t>şirket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yapılıyordu</a:t>
            </a:r>
            <a:r>
              <a:rPr lang="en-US" dirty="0"/>
              <a:t>. 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7466"/>
            <a:ext cx="2311575" cy="3261381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21" y="2972466"/>
            <a:ext cx="4176933" cy="36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2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Modern Reklamcılığın Kurucusu: </a:t>
            </a:r>
            <a:r>
              <a:rPr lang="en-US" dirty="0" smtClean="0"/>
              <a:t>Albert </a:t>
            </a:r>
            <a:r>
              <a:rPr lang="en-US" dirty="0" err="1" smtClean="0"/>
              <a:t>Lasker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Albert </a:t>
            </a:r>
            <a:r>
              <a:rPr lang="en-US" dirty="0" err="1" smtClean="0"/>
              <a:t>Lasker</a:t>
            </a:r>
            <a:endParaRPr lang="en-US" dirty="0" smtClean="0"/>
          </a:p>
          <a:p>
            <a:r>
              <a:rPr lang="en-US" dirty="0" smtClean="0"/>
              <a:t>1880-1952</a:t>
            </a:r>
          </a:p>
          <a:p>
            <a:r>
              <a:rPr lang="en-US" dirty="0" err="1" smtClean="0"/>
              <a:t>Günümüzdeki</a:t>
            </a:r>
            <a:r>
              <a:rPr lang="en-US" dirty="0" smtClean="0"/>
              <a:t> </a:t>
            </a:r>
            <a:r>
              <a:rPr lang="en-US" dirty="0" err="1" smtClean="0"/>
              <a:t>reklam</a:t>
            </a:r>
            <a:r>
              <a:rPr lang="en-US" dirty="0" smtClean="0"/>
              <a:t> </a:t>
            </a:r>
            <a:r>
              <a:rPr lang="en-US" dirty="0" err="1" smtClean="0"/>
              <a:t>endüstrisinin</a:t>
            </a:r>
            <a:r>
              <a:rPr lang="en-US" dirty="0" smtClean="0"/>
              <a:t> </a:t>
            </a:r>
            <a:r>
              <a:rPr lang="en-US" dirty="0" err="1" smtClean="0"/>
              <a:t>temellerini</a:t>
            </a:r>
            <a:r>
              <a:rPr lang="en-US" dirty="0" smtClean="0"/>
              <a:t> </a:t>
            </a:r>
            <a:r>
              <a:rPr lang="en-US" dirty="0" err="1" smtClean="0"/>
              <a:t>atmıştır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tüketici</a:t>
            </a:r>
            <a:r>
              <a:rPr lang="en-US" dirty="0" smtClean="0"/>
              <a:t> </a:t>
            </a:r>
            <a:r>
              <a:rPr lang="en-US" dirty="0" err="1" smtClean="0"/>
              <a:t>odaklılık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pic>
        <p:nvPicPr>
          <p:cNvPr id="5" name="Content Placeholder 4" descr="albert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86" b="-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107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İlk uluslararası reklam ajansı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J. </a:t>
            </a:r>
            <a:r>
              <a:rPr lang="tr-TR" dirty="0" err="1" smtClean="0"/>
              <a:t>Walter</a:t>
            </a:r>
            <a:r>
              <a:rPr lang="tr-TR" dirty="0" smtClean="0"/>
              <a:t> </a:t>
            </a:r>
            <a:r>
              <a:rPr lang="tr-TR" dirty="0" err="1" smtClean="0"/>
              <a:t>Thompson</a:t>
            </a:r>
            <a:r>
              <a:rPr lang="tr-TR" dirty="0" smtClean="0"/>
              <a:t> Londra’da 1899 yılında ofis açarak </a:t>
            </a:r>
            <a:r>
              <a:rPr lang="tr-TR" dirty="0" err="1" smtClean="0"/>
              <a:t>uluslararasılaşan</a:t>
            </a:r>
            <a:r>
              <a:rPr lang="tr-TR" dirty="0" smtClean="0"/>
              <a:t> ilk reklam ajansı oldu. </a:t>
            </a:r>
          </a:p>
          <a:p>
            <a:r>
              <a:rPr lang="tr-TR" dirty="0" smtClean="0"/>
              <a:t>Ajans daha sonra Mısır, Güney Afrika ve Asya’da da bürolar açtı. Ajansın büyümesi için baskı büyük ölçüde arabalarını dünya çapında satmak isteyen General </a:t>
            </a:r>
            <a:r>
              <a:rPr lang="tr-TR" dirty="0" err="1" smtClean="0"/>
              <a:t>Motors’tan</a:t>
            </a:r>
            <a:r>
              <a:rPr lang="tr-TR" dirty="0" smtClean="0"/>
              <a:t> geldi. </a:t>
            </a:r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56805"/>
            <a:ext cx="4038600" cy="4012752"/>
          </a:xfrm>
        </p:spPr>
      </p:pic>
    </p:spTree>
    <p:extLst>
      <p:ext uri="{BB962C8B-B14F-4D97-AF65-F5344CB8AC3E}">
        <p14:creationId xmlns:p14="http://schemas.microsoft.com/office/powerpoint/2010/main" val="1181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0" y="1843114"/>
            <a:ext cx="2838800" cy="4351338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49" y="1825625"/>
            <a:ext cx="2874688" cy="4368827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786" y="1690688"/>
            <a:ext cx="2963221" cy="419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Ogilvy</a:t>
            </a:r>
            <a:r>
              <a:rPr lang="tr-TR" dirty="0"/>
              <a:t>: </a:t>
            </a:r>
            <a:r>
              <a:rPr lang="tr-TR" dirty="0" smtClean="0"/>
              <a:t>Kişiliğe göre markalaşma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Ogilvy</a:t>
            </a:r>
            <a:r>
              <a:rPr lang="tr-TR" dirty="0" smtClean="0"/>
              <a:t> reklam ajansı 1948’de 2. Dünya Savaşı sonrası kuruldu.</a:t>
            </a:r>
          </a:p>
          <a:p>
            <a:r>
              <a:rPr lang="tr-TR" dirty="0" err="1" smtClean="0"/>
              <a:t>Ogilvy</a:t>
            </a:r>
            <a:r>
              <a:rPr lang="tr-TR" dirty="0" smtClean="0"/>
              <a:t> iki müşterisine yaptığı kampanya ile kişiliğe göre markalaşma yapan bir marka olarak diğer markalar arasında farklılaştı. </a:t>
            </a:r>
          </a:p>
          <a:p>
            <a:r>
              <a:rPr lang="tr-TR" dirty="0" smtClean="0"/>
              <a:t>Bu kampanyalardan birisi bir </a:t>
            </a:r>
            <a:r>
              <a:rPr lang="tr-TR" dirty="0" err="1" smtClean="0"/>
              <a:t>Hathaway</a:t>
            </a:r>
            <a:r>
              <a:rPr lang="tr-TR" dirty="0" smtClean="0"/>
              <a:t> giyim markasına yaptığı </a:t>
            </a:r>
            <a:r>
              <a:rPr lang="en-US" dirty="0" smtClean="0"/>
              <a:t>‘</a:t>
            </a:r>
            <a:r>
              <a:rPr lang="en-US" dirty="0"/>
              <a:t>the man in the Hathaway shirt</a:t>
            </a:r>
            <a:r>
              <a:rPr lang="en-US" dirty="0" smtClean="0"/>
              <a:t>’</a:t>
            </a:r>
            <a:r>
              <a:rPr lang="tr-TR" dirty="0" smtClean="0"/>
              <a:t> kampanyasıydı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tr-TR" dirty="0" err="1" smtClean="0"/>
              <a:t>Ogilvy</a:t>
            </a:r>
            <a:r>
              <a:rPr lang="tr-TR" dirty="0" smtClean="0"/>
              <a:t> bu kampanya ile bir </a:t>
            </a:r>
            <a:r>
              <a:rPr lang="en-US" dirty="0" smtClean="0"/>
              <a:t>‘</a:t>
            </a:r>
            <a:r>
              <a:rPr lang="tr-TR" dirty="0" smtClean="0"/>
              <a:t>hikaye çekiciliği kullandı</a:t>
            </a:r>
            <a:r>
              <a:rPr lang="en-US" dirty="0" smtClean="0"/>
              <a:t>’. </a:t>
            </a:r>
            <a:endParaRPr lang="tr-TR" dirty="0" smtClean="0"/>
          </a:p>
          <a:p>
            <a:r>
              <a:rPr lang="tr-TR" dirty="0" smtClean="0"/>
              <a:t>Yakışıklı bir model yerine tek gözlü bir model insanların dikkatini çekti, bu da neyin nesi diye düşünen okuyucu reklamın tamamını okudu. 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23" y="1469882"/>
            <a:ext cx="3861034" cy="5189949"/>
          </a:xfrm>
        </p:spPr>
      </p:pic>
    </p:spTree>
    <p:extLst>
      <p:ext uri="{BB962C8B-B14F-4D97-AF65-F5344CB8AC3E}">
        <p14:creationId xmlns:p14="http://schemas.microsoft.com/office/powerpoint/2010/main" val="291039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134100" cy="4754627"/>
          </a:xfrm>
        </p:spPr>
      </p:pic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43" y="1248352"/>
            <a:ext cx="3761014" cy="5609648"/>
          </a:xfrm>
        </p:spPr>
      </p:pic>
    </p:spTree>
    <p:extLst>
      <p:ext uri="{BB962C8B-B14F-4D97-AF65-F5344CB8AC3E}">
        <p14:creationId xmlns:p14="http://schemas.microsoft.com/office/powerpoint/2010/main" val="244861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523"/>
          </a:xfrm>
        </p:spPr>
        <p:txBody>
          <a:bodyPr/>
          <a:lstStyle/>
          <a:p>
            <a:r>
              <a:rPr lang="tr-TR" dirty="0" smtClean="0"/>
              <a:t>Volkswagen: Küçük düşün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39" y="1284709"/>
            <a:ext cx="4229100" cy="5370958"/>
          </a:xfr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21186" y="1284709"/>
            <a:ext cx="5132614" cy="4892254"/>
          </a:xfrm>
        </p:spPr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682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704</Words>
  <Application>Microsoft Office PowerPoint</Application>
  <PresentationFormat>Geniş ekran</PresentationFormat>
  <Paragraphs>52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 Teması</vt:lpstr>
      <vt:lpstr>Office Theme</vt:lpstr>
      <vt:lpstr>Reklamcılığın Tarihi</vt:lpstr>
      <vt:lpstr>PowerPoint Sunusu</vt:lpstr>
      <vt:lpstr>İlk reklam ajansı</vt:lpstr>
      <vt:lpstr>Modern Reklamcılığın Kurucusu: Albert Lasker</vt:lpstr>
      <vt:lpstr>İlk uluslararası reklam ajansı</vt:lpstr>
      <vt:lpstr>PowerPoint Sunusu</vt:lpstr>
      <vt:lpstr>Ogilvy: Kişiliğe göre markalaşma</vt:lpstr>
      <vt:lpstr> </vt:lpstr>
      <vt:lpstr>Volkswagen: Küçük düşün</vt:lpstr>
      <vt:lpstr>Çılgın Seksenler  </vt:lpstr>
      <vt:lpstr>PowerPoint Sunusu</vt:lpstr>
      <vt:lpstr>1980’ler ve BBH </vt:lpstr>
      <vt:lpstr>PowerPoint Sunusu</vt:lpstr>
      <vt:lpstr>PowerPoint Sunusu</vt:lpstr>
      <vt:lpstr>1990 ve 2000’ler: Reklam Devleri  Omnicom</vt:lpstr>
      <vt:lpstr>Türkiye’de Reklamcılığın Gelişimi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Reklamcılığın Tarihi</dc:title>
  <dc:creator>ilef</dc:creator>
  <cp:lastModifiedBy>ilef</cp:lastModifiedBy>
  <cp:revision>56</cp:revision>
  <dcterms:created xsi:type="dcterms:W3CDTF">2017-09-20T08:37:13Z</dcterms:created>
  <dcterms:modified xsi:type="dcterms:W3CDTF">2018-03-27T12:04:16Z</dcterms:modified>
</cp:coreProperties>
</file>