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FAE98-7DA6-4F07-BA1B-8394B3F2D295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0B31B-208E-4F47-A039-FD43D50C1BC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en-US" smtClean="0">
                <a:latin typeface="Arial" charset="0"/>
                <a:cs typeface="Arial" charset="0"/>
              </a:rPr>
              <a:t>Carptığı maddede yuklu partikuller olusturan radyasyona iyonlastırıcı radyasyon denir. Radyasyonun madde ile etkileşmesi sonucu iyonizasyon oluşur. İyonizan</a:t>
            </a:r>
          </a:p>
          <a:p>
            <a:pPr eaLnBrk="1" hangingPunct="1">
              <a:spcBef>
                <a:spcPct val="0"/>
              </a:spcBef>
            </a:pPr>
            <a:r>
              <a:rPr lang="tr-TR" altLang="en-US" smtClean="0">
                <a:latin typeface="Arial" charset="0"/>
                <a:cs typeface="Arial" charset="0"/>
              </a:rPr>
              <a:t>radyasyon her turlu canlıya zarar verebilir ve onlem alınması gerekmektedir. radyasyon elektromagnetik dalgalar veya hızlı parçacıklar şeklinde yayılan enerjidir.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5B9FF3-CA13-48D5-9D42-898611E2554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99285F-C893-49E5-92E4-16F116766B7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624BD-1818-43B8-B1D0-CA3AC2D67F91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86432-9821-47E6-8674-3A0E6D18B1B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cap="none" dirty="0" smtClean="0">
                <a:solidFill>
                  <a:schemeClr val="accent1">
                    <a:lumMod val="75000"/>
                  </a:schemeClr>
                </a:solidFill>
              </a:rPr>
              <a:t>RADYASYON FİZİĞİNDE KULLANILAN TANIM VE BİRİMLER</a:t>
            </a:r>
            <a:endParaRPr lang="tr-TR" sz="28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011" name="2 İçerik Yer Tutucusu"/>
          <p:cNvSpPr>
            <a:spLocks noGrp="1"/>
          </p:cNvSpPr>
          <p:nvPr>
            <p:ph sz="quarter" idx="1"/>
          </p:nvPr>
        </p:nvSpPr>
        <p:spPr>
          <a:xfrm>
            <a:off x="1116013" y="1628775"/>
            <a:ext cx="4537075" cy="4873625"/>
          </a:xfrm>
        </p:spPr>
        <p:txBody>
          <a:bodyPr/>
          <a:lstStyle/>
          <a:p>
            <a:r>
              <a:rPr lang="tr-TR" altLang="en-US" sz="2000" smtClean="0"/>
              <a:t>Radyasyon enerji birimi</a:t>
            </a:r>
          </a:p>
          <a:p>
            <a:pPr lvl="1">
              <a:spcBef>
                <a:spcPct val="0"/>
              </a:spcBef>
            </a:pPr>
            <a:r>
              <a:rPr lang="tr-TR" altLang="en-US" sz="1800" smtClean="0"/>
              <a:t>Elektron volt</a:t>
            </a:r>
          </a:p>
          <a:p>
            <a:pPr>
              <a:spcBef>
                <a:spcPct val="0"/>
              </a:spcBef>
            </a:pPr>
            <a:endParaRPr lang="tr-TR" altLang="en-US" sz="2000" smtClean="0"/>
          </a:p>
          <a:p>
            <a:pPr>
              <a:spcBef>
                <a:spcPct val="0"/>
              </a:spcBef>
            </a:pPr>
            <a:r>
              <a:rPr lang="tr-TR" altLang="en-US" sz="2000" smtClean="0"/>
              <a:t>Aktivite Birimleri</a:t>
            </a:r>
          </a:p>
          <a:p>
            <a:pPr lvl="1">
              <a:spcBef>
                <a:spcPct val="0"/>
              </a:spcBef>
            </a:pPr>
            <a:r>
              <a:rPr lang="tr-TR" altLang="en-US" sz="1800" smtClean="0"/>
              <a:t>Curie ve Becquerel</a:t>
            </a:r>
          </a:p>
          <a:p>
            <a:pPr>
              <a:spcBef>
                <a:spcPct val="0"/>
              </a:spcBef>
            </a:pPr>
            <a:endParaRPr lang="tr-TR" altLang="en-US" sz="1800" smtClean="0"/>
          </a:p>
          <a:p>
            <a:pPr>
              <a:spcBef>
                <a:spcPct val="0"/>
              </a:spcBef>
            </a:pPr>
            <a:r>
              <a:rPr lang="tr-TR" altLang="en-US" sz="2000" smtClean="0"/>
              <a:t>Işınlama Doz Birimleri</a:t>
            </a:r>
          </a:p>
          <a:p>
            <a:pPr lvl="1">
              <a:spcBef>
                <a:spcPct val="0"/>
              </a:spcBef>
            </a:pPr>
            <a:r>
              <a:rPr lang="tr-TR" altLang="en-US" sz="1800" smtClean="0"/>
              <a:t>Röntgen, Coulomb/kg</a:t>
            </a:r>
          </a:p>
          <a:p>
            <a:pPr>
              <a:spcBef>
                <a:spcPct val="0"/>
              </a:spcBef>
            </a:pPr>
            <a:endParaRPr lang="tr-TR" altLang="en-US" sz="1800" smtClean="0"/>
          </a:p>
          <a:p>
            <a:pPr>
              <a:spcBef>
                <a:spcPct val="0"/>
              </a:spcBef>
            </a:pPr>
            <a:r>
              <a:rPr lang="tr-TR" altLang="en-US" sz="2000" smtClean="0"/>
              <a:t>Absorblanan Doz Birimleri</a:t>
            </a:r>
          </a:p>
          <a:p>
            <a:pPr lvl="1">
              <a:spcBef>
                <a:spcPct val="0"/>
              </a:spcBef>
            </a:pPr>
            <a:r>
              <a:rPr lang="tr-TR" altLang="en-US" sz="1800" smtClean="0"/>
              <a:t>Rad, Gray</a:t>
            </a:r>
          </a:p>
          <a:p>
            <a:pPr>
              <a:spcBef>
                <a:spcPct val="0"/>
              </a:spcBef>
            </a:pPr>
            <a:endParaRPr lang="tr-TR" altLang="en-US" sz="1800" smtClean="0"/>
          </a:p>
          <a:p>
            <a:pPr>
              <a:spcBef>
                <a:spcPct val="0"/>
              </a:spcBef>
            </a:pPr>
            <a:r>
              <a:rPr lang="tr-TR" altLang="en-US" sz="2000" smtClean="0"/>
              <a:t>Eşdeğer Doz Birimleri</a:t>
            </a:r>
          </a:p>
          <a:p>
            <a:pPr lvl="1">
              <a:spcBef>
                <a:spcPct val="0"/>
              </a:spcBef>
            </a:pPr>
            <a:r>
              <a:rPr lang="tr-TR" altLang="en-US" sz="1800" smtClean="0"/>
              <a:t>Rem, Sievert</a:t>
            </a:r>
          </a:p>
          <a:p>
            <a:pPr>
              <a:spcBef>
                <a:spcPct val="0"/>
              </a:spcBef>
            </a:pPr>
            <a:endParaRPr lang="tr-TR" altLang="en-US" sz="2000" smtClean="0"/>
          </a:p>
          <a:p>
            <a:pPr>
              <a:spcBef>
                <a:spcPct val="0"/>
              </a:spcBef>
            </a:pPr>
            <a:r>
              <a:rPr lang="tr-TR" altLang="en-US" sz="2000" smtClean="0"/>
              <a:t>Efektif Eşdeğer Doz Birimleri</a:t>
            </a:r>
          </a:p>
          <a:p>
            <a:pPr lvl="1"/>
            <a:endParaRPr lang="tr-TR" altLang="en-US" sz="18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cap="none" smtClean="0">
                <a:solidFill>
                  <a:srgbClr val="E75C01"/>
                </a:solidFill>
              </a:rPr>
              <a:t>RADYASYON IŞINLARI</a:t>
            </a:r>
            <a:br>
              <a:rPr lang="tr-TR" cap="none" smtClean="0">
                <a:solidFill>
                  <a:srgbClr val="E75C01"/>
                </a:solidFill>
              </a:rPr>
            </a:br>
            <a:r>
              <a:rPr lang="tr-TR" sz="2800" b="1" cap="none" smtClean="0">
                <a:solidFill>
                  <a:srgbClr val="E75C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Alfa Parçacığı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smtClean="0"/>
              <a:t>Proton ve nötron fazlalığında (ağır radyoizotoplarca) yayılır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buFont typeface="Wingdings" pitchFamily="2" charset="2"/>
              <a:buNone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smtClean="0"/>
              <a:t>2 elektronunu yitirmiş </a:t>
            </a:r>
            <a:r>
              <a:rPr lang="tr-TR" altLang="en-US" sz="2000" baseline="-25000" smtClean="0"/>
              <a:t>2</a:t>
            </a:r>
            <a:r>
              <a:rPr lang="tr-TR" altLang="en-US" sz="2000" smtClean="0"/>
              <a:t>He</a:t>
            </a:r>
            <a:r>
              <a:rPr lang="tr-TR" altLang="en-US" sz="2000" baseline="30000" smtClean="0"/>
              <a:t>4</a:t>
            </a:r>
            <a:r>
              <a:rPr lang="tr-TR" altLang="en-US" sz="2000" smtClean="0"/>
              <a:t> çekirdeğidir. +2 yüklüdür.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smtClean="0"/>
              <a:t>Magnetik alanda sapma gösterirler.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İyonlaştırma gücü en yüksek</a:t>
            </a:r>
            <a:r>
              <a:rPr lang="tr-TR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en-US" sz="2000" smtClean="0"/>
              <a:t>olan parçacıktır.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Penetrasyonu çok az</a:t>
            </a:r>
            <a:r>
              <a:rPr lang="tr-TR" altLang="en-US" sz="2000" smtClean="0"/>
              <a:t>dır. İnce bir kağıt parçası ile durdurulabilir. 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smtClean="0"/>
              <a:t>Bu nedenle cilde giremez, ancak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inhalasyon yoluyla</a:t>
            </a:r>
            <a:r>
              <a:rPr lang="tr-TR" altLang="en-US" sz="2000" smtClean="0"/>
              <a:t> bulaşır.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smtClean="0"/>
              <a:t>Havadaki menzilleri 4-5 cm,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Dokudaki ise µm </a:t>
            </a:r>
            <a:r>
              <a:rPr lang="tr-TR" altLang="en-US" sz="2000" smtClean="0"/>
              <a:t>civarındadır.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tr-TR" altLang="en-US" sz="2000" smtClean="0"/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r>
              <a:rPr lang="tr-TR" altLang="en-US" sz="2000" smtClean="0"/>
              <a:t>Hızları </a:t>
            </a:r>
            <a:r>
              <a:rPr lang="en-US" altLang="en-US" sz="2000" smtClean="0"/>
              <a:t>~</a:t>
            </a:r>
            <a:r>
              <a:rPr lang="tr-TR" altLang="en-US" sz="2000" smtClean="0"/>
              <a:t> 1.5-2.2x10</a:t>
            </a:r>
            <a:r>
              <a:rPr lang="tr-TR" altLang="en-US" sz="2000" baseline="30000" smtClean="0"/>
              <a:t>-7</a:t>
            </a:r>
            <a:r>
              <a:rPr lang="tr-TR" altLang="en-US" sz="2000" smtClean="0"/>
              <a:t> m/sn, 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Enerjisi 4-9 Mev</a:t>
            </a:r>
          </a:p>
          <a:p>
            <a:pPr marL="287338">
              <a:spcBef>
                <a:spcPct val="0"/>
              </a:spcBef>
              <a:buClr>
                <a:srgbClr val="EB6E5A"/>
              </a:buClr>
              <a:buSzPct val="85000"/>
              <a:defRPr/>
            </a:pPr>
            <a:endParaRPr lang="en-US" altLang="en-US" sz="2000" smtClean="0"/>
          </a:p>
          <a:p>
            <a:pPr marL="287338">
              <a:defRPr/>
            </a:pPr>
            <a:endParaRPr lang="tr-TR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AlphaDec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3789363"/>
            <a:ext cx="72898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1268413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800" b="1" cap="none" smtClean="0">
                <a:solidFill>
                  <a:srgbClr val="E75C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Alfa Bozunumu</a:t>
            </a:r>
            <a:r>
              <a:rPr lang="tr-TR" sz="3600" cap="none" smtClean="0">
                <a:solidFill>
                  <a:srgbClr val="FEFE6A"/>
                </a:solidFill>
              </a:rPr>
              <a:t/>
            </a:r>
            <a:br>
              <a:rPr lang="tr-TR" sz="3600" cap="none" smtClean="0">
                <a:solidFill>
                  <a:srgbClr val="FEFE6A"/>
                </a:solidFill>
              </a:rPr>
            </a:br>
            <a:r>
              <a:rPr lang="tr-TR" sz="1800" b="1" cap="none" smtClean="0">
                <a:solidFill>
                  <a:schemeClr val="tx1"/>
                </a:solidFill>
              </a:rPr>
              <a:t>αlfa bozunması yapan çekirdek, yapısından bir helyum (He) çekirdeğini dışarı fırlatır. Kütlesi 4 , ve atom numarası  2 azalır</a:t>
            </a:r>
            <a:r>
              <a:rPr lang="tr-TR" sz="3600" b="1" cap="none" smtClean="0">
                <a:solidFill>
                  <a:schemeClr val="tx1"/>
                </a:solidFill>
              </a:rPr>
              <a:t>. </a:t>
            </a:r>
            <a:br>
              <a:rPr lang="tr-TR" sz="3600" b="1" cap="none" smtClean="0">
                <a:solidFill>
                  <a:schemeClr val="tx1"/>
                </a:solidFill>
              </a:rPr>
            </a:br>
            <a:endParaRPr lang="tr-TR" sz="3600" b="1" cap="none" smtClean="0">
              <a:solidFill>
                <a:schemeClr val="tx1"/>
              </a:solidFill>
            </a:endParaRPr>
          </a:p>
        </p:txBody>
      </p:sp>
      <p:pic>
        <p:nvPicPr>
          <p:cNvPr id="53252" name="Picture 4" descr="alfa_rad"/>
          <p:cNvPicPr>
            <a:picLocks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596188" y="0"/>
            <a:ext cx="1008062" cy="1008063"/>
          </a:xfrm>
          <a:noFill/>
        </p:spPr>
      </p:pic>
      <p:pic>
        <p:nvPicPr>
          <p:cNvPr id="53253" name="Picture 5"/>
          <p:cNvPicPr>
            <a:picLocks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250825" y="2790825"/>
            <a:ext cx="4033838" cy="825500"/>
          </a:xfrm>
          <a:noFill/>
        </p:spPr>
      </p:pic>
      <p:pic>
        <p:nvPicPr>
          <p:cNvPr id="53254" name="Picture 6"/>
          <p:cNvPicPr>
            <a:picLocks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4427538" y="2781300"/>
            <a:ext cx="4356100" cy="842963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cap="none" smtClean="0">
                <a:solidFill>
                  <a:srgbClr val="C00000"/>
                </a:solidFill>
              </a:rPr>
              <a:t>RADYASYON IŞINLARI</a:t>
            </a:r>
            <a:br>
              <a:rPr lang="tr-TR" cap="none" smtClean="0">
                <a:solidFill>
                  <a:srgbClr val="C00000"/>
                </a:solidFill>
              </a:rPr>
            </a:br>
            <a:r>
              <a:rPr lang="tr-TR" sz="2800" b="1" cap="none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Beta Parçacığı</a:t>
            </a:r>
            <a:endParaRPr lang="tr-TR" cap="none" smtClean="0">
              <a:solidFill>
                <a:srgbClr val="C000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1525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/>
              <a:t>	NEGATRON (</a:t>
            </a:r>
            <a:r>
              <a:rPr lang="el-GR" altLang="en-US" smtClean="0"/>
              <a:t>β</a:t>
            </a:r>
            <a:r>
              <a:rPr lang="tr-TR" altLang="en-US" baseline="30000" smtClean="0"/>
              <a:t>-</a:t>
            </a:r>
            <a:r>
              <a:rPr lang="tr-TR" altLang="en-US" smtClean="0"/>
              <a:t>)                            POZİTRON (</a:t>
            </a:r>
            <a:r>
              <a:rPr lang="el-GR" altLang="en-US" smtClean="0"/>
              <a:t>β</a:t>
            </a:r>
            <a:r>
              <a:rPr lang="tr-TR" altLang="en-US" baseline="30000" smtClean="0"/>
              <a:t>+</a:t>
            </a:r>
            <a:r>
              <a:rPr lang="tr-TR" altLang="en-US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 </a:t>
            </a:r>
            <a:r>
              <a:rPr lang="tr-TR" altLang="en-US" smtClean="0">
                <a:solidFill>
                  <a:srgbClr val="FF99FF"/>
                </a:solidFill>
              </a:rPr>
              <a:t>(</a:t>
            </a:r>
            <a:r>
              <a:rPr lang="tr-TR" altLang="en-US" smtClean="0">
                <a:solidFill>
                  <a:srgbClr val="FF0000"/>
                </a:solidFill>
              </a:rPr>
              <a:t>Nötron fazlalığında</a:t>
            </a:r>
            <a:r>
              <a:rPr lang="tr-TR" altLang="en-US" smtClean="0">
                <a:solidFill>
                  <a:srgbClr val="FF99FF"/>
                </a:solidFill>
              </a:rPr>
              <a:t>)                  (</a:t>
            </a:r>
            <a:r>
              <a:rPr lang="tr-TR" altLang="en-US" smtClean="0">
                <a:solidFill>
                  <a:srgbClr val="FF0000"/>
                </a:solidFill>
              </a:rPr>
              <a:t>Proton fazlalığında</a:t>
            </a:r>
            <a:r>
              <a:rPr lang="tr-TR" altLang="en-US" smtClean="0">
                <a:solidFill>
                  <a:srgbClr val="FF99FF"/>
                </a:solidFill>
              </a:rPr>
              <a:t>)                                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1835150" y="1844675"/>
            <a:ext cx="2016125" cy="1296988"/>
          </a:xfrm>
          <a:prstGeom prst="line">
            <a:avLst/>
          </a:prstGeom>
          <a:noFill/>
          <a:ln w="9525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tr-TR">
              <a:latin typeface="Arial" pitchFamily="34" charset="0"/>
              <a:cs typeface="Arial" pitchFamily="34" charset="0"/>
            </a:endParaRP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4500563" y="1844675"/>
            <a:ext cx="2087562" cy="1368425"/>
          </a:xfrm>
          <a:prstGeom prst="line">
            <a:avLst/>
          </a:prstGeom>
          <a:noFill/>
          <a:ln w="9525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tr-T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cap="none" smtClean="0">
                <a:solidFill>
                  <a:srgbClr val="E75C01"/>
                </a:solidFill>
              </a:rPr>
              <a:t>RADYASYON IŞINLARI</a:t>
            </a:r>
            <a:br>
              <a:rPr lang="tr-TR" cap="none" smtClean="0">
                <a:solidFill>
                  <a:srgbClr val="E75C01"/>
                </a:solidFill>
              </a:rPr>
            </a:br>
            <a:r>
              <a:rPr lang="tr-TR" sz="2800" b="1" cap="none" smtClean="0">
                <a:solidFill>
                  <a:srgbClr val="E75C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Beta Parçacığı</a:t>
            </a:r>
            <a:endParaRPr lang="el-GR" cap="none" smtClean="0">
              <a:solidFill>
                <a:srgbClr val="E75C01"/>
              </a:solidFill>
              <a:cs typeface="Arial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7467600" cy="4873625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smtClean="0"/>
              <a:t>Negatron (</a:t>
            </a:r>
            <a:r>
              <a:rPr lang="el-GR" altLang="en-US" sz="2000" smtClean="0"/>
              <a:t>β</a:t>
            </a:r>
            <a:r>
              <a:rPr lang="tr-TR" altLang="en-US" sz="2000" baseline="30000" smtClean="0"/>
              <a:t>-</a:t>
            </a:r>
            <a:r>
              <a:rPr lang="tr-TR" altLang="en-US" sz="2000" smtClean="0"/>
              <a:t>) ve Pozitron (</a:t>
            </a:r>
            <a:r>
              <a:rPr lang="el-GR" altLang="en-US" sz="2000" smtClean="0"/>
              <a:t>β</a:t>
            </a:r>
            <a:r>
              <a:rPr lang="tr-TR" altLang="en-US" sz="2000" baseline="30000" smtClean="0"/>
              <a:t>+</a:t>
            </a:r>
            <a:r>
              <a:rPr lang="tr-TR" altLang="en-US" sz="2000" smtClean="0"/>
              <a:t>) olmak üzere iki türlüdür.</a:t>
            </a: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smtClean="0"/>
              <a:t>Yaklaşık ışık hızı {c=3x10</a:t>
            </a:r>
            <a:r>
              <a:rPr lang="tr-TR" altLang="en-US" sz="2000" baseline="30000" smtClean="0"/>
              <a:t>10</a:t>
            </a:r>
            <a:r>
              <a:rPr lang="tr-TR" altLang="en-US" sz="2000" smtClean="0"/>
              <a:t>cm/sn (c ışık hızı)} ile hareket ederler (hız: 0.99 c)</a:t>
            </a: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smtClean="0"/>
              <a:t>Magnetik alanda sapma gösterirler</a:t>
            </a: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altLang="en-US" sz="2000" u="sng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İyonlaştırma özellikleri daha azdır</a:t>
            </a:r>
            <a:r>
              <a:rPr lang="tr-TR" altLang="en-US" sz="2000" smtClean="0"/>
              <a:t>. </a:t>
            </a: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smtClean="0"/>
              <a:t>1 MeV enerjili </a:t>
            </a:r>
            <a:r>
              <a:rPr lang="el-GR" altLang="en-US" sz="2000" smtClean="0"/>
              <a:t>β</a:t>
            </a:r>
            <a:r>
              <a:rPr lang="tr-TR" altLang="en-US" sz="2000" smtClean="0"/>
              <a:t>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dokuda 0.42 cm </a:t>
            </a:r>
            <a:r>
              <a:rPr lang="tr-TR" altLang="en-US" sz="2000" smtClean="0"/>
              <a:t>ilerler. Doku içinde absorbe olurlar. Vücut dışına yerleştirilen detektörler ile detekte edilmeleri oldukça zordur.</a:t>
            </a: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Penetrasyonu alfa’nın 100 katı, </a:t>
            </a:r>
            <a:r>
              <a:rPr lang="tr-TR" altLang="en-US" sz="2000" smtClean="0"/>
              <a:t>gama ışınından ise daha azdır.</a:t>
            </a:r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altLang="en-US" sz="2000" smtClean="0"/>
              <a:t>Enerjileri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0.2-2 MeV </a:t>
            </a:r>
            <a:r>
              <a:rPr lang="tr-TR" altLang="en-US" sz="2000" smtClean="0"/>
              <a:t>arasıdır</a:t>
            </a:r>
            <a:r>
              <a:rPr lang="tr-TR" altLang="en-US" smtClean="0"/>
              <a:t>. </a:t>
            </a:r>
          </a:p>
          <a:p>
            <a:pPr>
              <a:lnSpc>
                <a:spcPct val="80000"/>
              </a:lnSpc>
              <a:defRPr/>
            </a:pPr>
            <a:endParaRPr lang="tr-TR" alt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tr-TR" alt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altLang="en-US" sz="9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altLang="en-US" cap="none" smtClean="0">
                <a:solidFill>
                  <a:srgbClr val="E75C01"/>
                </a:solidFill>
              </a:rPr>
              <a:t>NEGATRON (</a:t>
            </a:r>
            <a:r>
              <a:rPr lang="el-GR" altLang="en-US" cap="none" smtClean="0">
                <a:solidFill>
                  <a:srgbClr val="E75C01"/>
                </a:solidFill>
                <a:cs typeface="Arial" charset="0"/>
              </a:rPr>
              <a:t>Β</a:t>
            </a:r>
            <a:r>
              <a:rPr lang="tr-TR" altLang="en-US" cap="none" baseline="30000" smtClean="0">
                <a:solidFill>
                  <a:srgbClr val="E75C01"/>
                </a:solidFill>
                <a:cs typeface="Arial" charset="0"/>
              </a:rPr>
              <a:t>-</a:t>
            </a:r>
            <a:r>
              <a:rPr lang="tr-TR" altLang="en-US" cap="none" smtClean="0">
                <a:solidFill>
                  <a:srgbClr val="E75C01"/>
                </a:solidFill>
                <a:cs typeface="Arial" charset="0"/>
              </a:rPr>
              <a:t>)</a:t>
            </a:r>
            <a:endParaRPr lang="el-GR" altLang="en-US" cap="none" smtClean="0">
              <a:solidFill>
                <a:srgbClr val="E75C01"/>
              </a:solidFill>
              <a:cs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sz="2000" smtClean="0"/>
              <a:t>Çekirdekteki </a:t>
            </a:r>
            <a:r>
              <a:rPr lang="tr-TR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nötron fazlalığından </a:t>
            </a:r>
            <a:r>
              <a:rPr lang="tr-TR" sz="2000" smtClean="0"/>
              <a:t>dolayı yayınlanır.</a:t>
            </a:r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sz="2000" smtClean="0"/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sz="2000" smtClean="0"/>
              <a:t>Doğal radyoizotoplar tarafından yayınlanır.</a:t>
            </a:r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sz="2000" smtClean="0"/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sz="2000" smtClean="0"/>
              <a:t>Yapısındaki </a:t>
            </a:r>
            <a:r>
              <a:rPr lang="tr-TR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fazla nötronlar protona dönüşerek </a:t>
            </a:r>
            <a:r>
              <a:rPr lang="tr-TR" sz="2000" smtClean="0"/>
              <a:t>negatron (elektron) yayınlanır </a:t>
            </a:r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sz="2000" smtClean="0"/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Atom numarası 1 artar</a:t>
            </a:r>
            <a:r>
              <a:rPr lang="tr-TR" sz="2000" smtClean="0"/>
              <a:t>ken, atom ağırlığı değişmez (izobarik bozunma).</a:t>
            </a:r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endParaRPr lang="tr-TR" sz="2000" smtClean="0"/>
          </a:p>
          <a:p>
            <a:pPr>
              <a:buClr>
                <a:srgbClr val="EB6E5A"/>
              </a:buClr>
              <a:buSzPct val="85000"/>
              <a:buFont typeface="Courier New" pitchFamily="49" charset="0"/>
              <a:buChar char="o"/>
              <a:defRPr/>
            </a:pPr>
            <a:r>
              <a:rPr lang="tr-TR" sz="2000" smtClean="0"/>
              <a:t>-1 değerliklidir.</a:t>
            </a:r>
          </a:p>
          <a:p>
            <a:pPr>
              <a:defRPr/>
            </a:pPr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  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04813"/>
            <a:ext cx="6985000" cy="31686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800" smtClean="0">
                <a:solidFill>
                  <a:srgbClr val="C00000"/>
                </a:solidFill>
              </a:rPr>
              <a:t>     </a:t>
            </a:r>
            <a:r>
              <a:rPr lang="tr-TR" altLang="en-US" sz="2800" smtClean="0">
                <a:solidFill>
                  <a:srgbClr val="C00000"/>
                </a:solidFill>
              </a:rPr>
              <a:t>n  </a:t>
            </a:r>
            <a:r>
              <a:rPr lang="tr-TR" altLang="en-US" sz="2800" smtClean="0">
                <a:solidFill>
                  <a:srgbClr val="C00000"/>
                </a:solidFill>
                <a:latin typeface="Calibri" pitchFamily="34" charset="0"/>
              </a:rPr>
              <a:t>→</a:t>
            </a:r>
            <a:r>
              <a:rPr lang="tr-TR" altLang="en-US" sz="2800" smtClean="0">
                <a:solidFill>
                  <a:srgbClr val="C00000"/>
                </a:solidFill>
              </a:rPr>
              <a:t>  p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+</a:t>
            </a:r>
            <a:r>
              <a:rPr lang="tr-TR" altLang="en-US" sz="2800" smtClean="0">
                <a:solidFill>
                  <a:srgbClr val="C00000"/>
                </a:solidFill>
              </a:rPr>
              <a:t> ,   </a:t>
            </a:r>
            <a:r>
              <a:rPr lang="el-GR" altLang="en-US" sz="2800" smtClean="0">
                <a:solidFill>
                  <a:srgbClr val="C00000"/>
                </a:solidFill>
              </a:rPr>
              <a:t>β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+ Gama + v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smtClean="0">
                <a:solidFill>
                  <a:srgbClr val="C00000"/>
                </a:solidFill>
              </a:rPr>
              <a:t>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baseline="-25000" smtClean="0">
                <a:solidFill>
                  <a:srgbClr val="C00000"/>
                </a:solidFill>
              </a:rPr>
              <a:t>Z</a:t>
            </a:r>
            <a:r>
              <a:rPr lang="tr-TR" altLang="en-US" sz="2800" smtClean="0">
                <a:solidFill>
                  <a:srgbClr val="C00000"/>
                </a:solidFill>
              </a:rPr>
              <a:t>X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A</a:t>
            </a:r>
            <a:r>
              <a:rPr lang="tr-TR" altLang="en-US" sz="2800" smtClean="0">
                <a:solidFill>
                  <a:srgbClr val="C00000"/>
                </a:solidFill>
              </a:rPr>
              <a:t>   </a:t>
            </a:r>
            <a:r>
              <a:rPr lang="tr-TR" altLang="en-US" sz="2800" smtClean="0">
                <a:solidFill>
                  <a:srgbClr val="C00000"/>
                </a:solidFill>
                <a:latin typeface="Calibri" pitchFamily="34" charset="0"/>
              </a:rPr>
              <a:t>→</a:t>
            </a:r>
            <a:r>
              <a:rPr lang="tr-TR" altLang="en-US" sz="2800" smtClean="0">
                <a:solidFill>
                  <a:srgbClr val="C00000"/>
                </a:solidFill>
              </a:rPr>
              <a:t>  </a:t>
            </a:r>
            <a:r>
              <a:rPr lang="tr-TR" altLang="en-US" baseline="-25000" smtClean="0">
                <a:solidFill>
                  <a:srgbClr val="C00000"/>
                </a:solidFill>
              </a:rPr>
              <a:t>Z+1</a:t>
            </a:r>
            <a:r>
              <a:rPr lang="tr-TR" altLang="en-US" smtClean="0">
                <a:solidFill>
                  <a:srgbClr val="C00000"/>
                </a:solidFill>
              </a:rPr>
              <a:t>X</a:t>
            </a:r>
            <a:r>
              <a:rPr lang="tr-TR" altLang="en-US" baseline="30000" smtClean="0">
                <a:solidFill>
                  <a:srgbClr val="C00000"/>
                </a:solidFill>
              </a:rPr>
              <a:t>A</a:t>
            </a:r>
            <a:r>
              <a:rPr lang="tr-TR" altLang="en-US" sz="2800" smtClean="0">
                <a:solidFill>
                  <a:srgbClr val="C00000"/>
                </a:solidFill>
              </a:rPr>
              <a:t> + </a:t>
            </a:r>
            <a:r>
              <a:rPr lang="el-GR" altLang="en-US" sz="2800" smtClean="0">
                <a:solidFill>
                  <a:srgbClr val="C00000"/>
                </a:solidFill>
              </a:rPr>
              <a:t>β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+ Gama + v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altLang="en-US" sz="280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baseline="-25000" smtClean="0">
                <a:solidFill>
                  <a:srgbClr val="C00000"/>
                </a:solidFill>
              </a:rPr>
              <a:t>53</a:t>
            </a:r>
            <a:r>
              <a:rPr lang="tr-TR" altLang="en-US" sz="2800" smtClean="0">
                <a:solidFill>
                  <a:srgbClr val="C00000"/>
                </a:solidFill>
              </a:rPr>
              <a:t>I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131</a:t>
            </a:r>
            <a:r>
              <a:rPr lang="tr-TR" altLang="en-US" sz="2800" smtClean="0">
                <a:solidFill>
                  <a:srgbClr val="C00000"/>
                </a:solidFill>
              </a:rPr>
              <a:t> </a:t>
            </a:r>
            <a:r>
              <a:rPr lang="tr-TR" altLang="en-US" sz="2800" smtClean="0">
                <a:solidFill>
                  <a:srgbClr val="C00000"/>
                </a:solidFill>
                <a:latin typeface="Calibri" pitchFamily="34" charset="0"/>
              </a:rPr>
              <a:t>→</a:t>
            </a:r>
            <a:r>
              <a:rPr lang="tr-TR" altLang="en-US" sz="2800" smtClean="0">
                <a:solidFill>
                  <a:srgbClr val="C00000"/>
                </a:solidFill>
              </a:rPr>
              <a:t>  </a:t>
            </a:r>
            <a:r>
              <a:rPr lang="tr-TR" altLang="en-US" sz="2800" baseline="-25000" smtClean="0">
                <a:solidFill>
                  <a:srgbClr val="C00000"/>
                </a:solidFill>
              </a:rPr>
              <a:t>54</a:t>
            </a:r>
            <a:r>
              <a:rPr lang="tr-TR" altLang="en-US" sz="2800" smtClean="0">
                <a:solidFill>
                  <a:srgbClr val="C00000"/>
                </a:solidFill>
              </a:rPr>
              <a:t>Xe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131 </a:t>
            </a:r>
            <a:r>
              <a:rPr lang="tr-TR" altLang="en-US" sz="2800" smtClean="0">
                <a:solidFill>
                  <a:srgbClr val="C00000"/>
                </a:solidFill>
              </a:rPr>
              <a:t>+ </a:t>
            </a:r>
            <a:r>
              <a:rPr lang="el-GR" altLang="en-US" sz="2800" smtClean="0">
                <a:solidFill>
                  <a:srgbClr val="C00000"/>
                </a:solidFill>
              </a:rPr>
              <a:t>β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+ Gama + v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smtClean="0">
                <a:solidFill>
                  <a:srgbClr val="C00000"/>
                </a:solidFill>
              </a:rPr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800" smtClean="0">
                <a:solidFill>
                  <a:srgbClr val="C00000"/>
                </a:solidFill>
              </a:rPr>
              <a:t> </a:t>
            </a:r>
            <a:r>
              <a:rPr lang="tr-TR" altLang="en-US" sz="2800" baseline="-25000" smtClean="0">
                <a:solidFill>
                  <a:srgbClr val="C00000"/>
                </a:solidFill>
              </a:rPr>
              <a:t>6</a:t>
            </a:r>
            <a:r>
              <a:rPr lang="tr-TR" altLang="en-US" sz="2800" smtClean="0">
                <a:solidFill>
                  <a:srgbClr val="C00000"/>
                </a:solidFill>
              </a:rPr>
              <a:t>C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14</a:t>
            </a:r>
            <a:r>
              <a:rPr lang="tr-TR" altLang="en-US" sz="2800" smtClean="0">
                <a:solidFill>
                  <a:srgbClr val="C00000"/>
                </a:solidFill>
              </a:rPr>
              <a:t>   </a:t>
            </a:r>
            <a:r>
              <a:rPr lang="tr-TR" altLang="en-US" sz="2800" smtClean="0">
                <a:solidFill>
                  <a:srgbClr val="C00000"/>
                </a:solidFill>
                <a:latin typeface="Calibri" pitchFamily="34" charset="0"/>
              </a:rPr>
              <a:t>→</a:t>
            </a:r>
            <a:r>
              <a:rPr lang="tr-TR" altLang="en-US" sz="2800" smtClean="0">
                <a:solidFill>
                  <a:srgbClr val="C00000"/>
                </a:solidFill>
              </a:rPr>
              <a:t>  </a:t>
            </a:r>
            <a:r>
              <a:rPr lang="tr-TR" altLang="en-US" sz="2800" baseline="-25000" smtClean="0">
                <a:solidFill>
                  <a:srgbClr val="C00000"/>
                </a:solidFill>
              </a:rPr>
              <a:t>7</a:t>
            </a:r>
            <a:r>
              <a:rPr lang="tr-TR" altLang="en-US" sz="2800" smtClean="0">
                <a:solidFill>
                  <a:srgbClr val="C00000"/>
                </a:solidFill>
              </a:rPr>
              <a:t>N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14</a:t>
            </a:r>
            <a:r>
              <a:rPr lang="tr-TR" altLang="en-US" sz="2800" smtClean="0">
                <a:solidFill>
                  <a:srgbClr val="C00000"/>
                </a:solidFill>
              </a:rPr>
              <a:t>  +  </a:t>
            </a:r>
            <a:r>
              <a:rPr lang="el-GR" altLang="en-US" sz="2800" smtClean="0">
                <a:solidFill>
                  <a:srgbClr val="C00000"/>
                </a:solidFill>
              </a:rPr>
              <a:t>β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+ Gama + v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endParaRPr lang="tr-TR" altLang="en-US" sz="280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900" smtClean="0">
                <a:solidFill>
                  <a:srgbClr val="FEFE6A"/>
                </a:solidFill>
              </a:rPr>
              <a:t>        </a:t>
            </a: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5003800" y="908050"/>
            <a:ext cx="1655763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4932363" y="836613"/>
            <a:ext cx="1368425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1331913" y="1916113"/>
            <a:ext cx="1223962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1042988" y="1916113"/>
            <a:ext cx="1225550" cy="730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476375" y="1989138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900113" y="1916113"/>
            <a:ext cx="1368425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900113" y="1916113"/>
            <a:ext cx="15113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1042988" y="1916113"/>
            <a:ext cx="122555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1116013" y="1916113"/>
            <a:ext cx="10795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>
            <a:off x="1042988" y="1916113"/>
            <a:ext cx="1152525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2051050" y="3357563"/>
            <a:ext cx="730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1403350" y="3213100"/>
            <a:ext cx="1008063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>
            <a:off x="1763713" y="4221163"/>
            <a:ext cx="720725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>
            <a:off x="1835150" y="4221163"/>
            <a:ext cx="720725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pic>
        <p:nvPicPr>
          <p:cNvPr id="57362" name="Picture 18" descr="BetaDecay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3611563"/>
            <a:ext cx="7929563" cy="2976562"/>
          </a:xfrm>
          <a:noFill/>
        </p:spPr>
      </p:pic>
      <p:sp>
        <p:nvSpPr>
          <p:cNvPr id="57363" name="Line 19"/>
          <p:cNvSpPr>
            <a:spLocks noChangeShapeType="1"/>
          </p:cNvSpPr>
          <p:nvPr/>
        </p:nvSpPr>
        <p:spPr bwMode="auto">
          <a:xfrm>
            <a:off x="971550" y="620713"/>
            <a:ext cx="10795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>
            <a:off x="1331913" y="1557338"/>
            <a:ext cx="792162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7365" name="Line 21"/>
          <p:cNvSpPr>
            <a:spLocks noChangeShapeType="1"/>
          </p:cNvSpPr>
          <p:nvPr/>
        </p:nvSpPr>
        <p:spPr bwMode="auto">
          <a:xfrm>
            <a:off x="1187450" y="2492375"/>
            <a:ext cx="792163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88913"/>
            <a:ext cx="8002587" cy="1135062"/>
          </a:xfrm>
          <a:noFill/>
        </p:spPr>
        <p:txBody>
          <a:bodyPr/>
          <a:lstStyle/>
          <a:p>
            <a:r>
              <a:rPr lang="tr-TR" sz="3200" cap="none" smtClean="0">
                <a:solidFill>
                  <a:srgbClr val="C00000"/>
                </a:solidFill>
              </a:rPr>
              <a:t>     n   </a:t>
            </a:r>
            <a:r>
              <a:rPr lang="tr-TR" sz="3200" cap="none" smtClean="0">
                <a:solidFill>
                  <a:srgbClr val="C00000"/>
                </a:solidFill>
                <a:latin typeface="Calibri" pitchFamily="34" charset="0"/>
              </a:rPr>
              <a:t>→</a:t>
            </a:r>
            <a:r>
              <a:rPr lang="tr-TR" sz="3200" cap="none" smtClean="0">
                <a:solidFill>
                  <a:srgbClr val="C00000"/>
                </a:solidFill>
              </a:rPr>
              <a:t>     p</a:t>
            </a:r>
            <a:r>
              <a:rPr lang="tr-TR" sz="3200" cap="none" baseline="30000" smtClean="0">
                <a:solidFill>
                  <a:srgbClr val="C00000"/>
                </a:solidFill>
              </a:rPr>
              <a:t>+</a:t>
            </a:r>
            <a:r>
              <a:rPr lang="tr-TR" sz="3200" cap="none" smtClean="0">
                <a:solidFill>
                  <a:srgbClr val="C00000"/>
                </a:solidFill>
              </a:rPr>
              <a:t>      </a:t>
            </a:r>
            <a:r>
              <a:rPr lang="el-GR" sz="3200" cap="none" smtClean="0">
                <a:solidFill>
                  <a:srgbClr val="C00000"/>
                </a:solidFill>
              </a:rPr>
              <a:t>β</a:t>
            </a:r>
            <a:r>
              <a:rPr lang="tr-TR" sz="3200" cap="none" baseline="30000" smtClean="0">
                <a:solidFill>
                  <a:srgbClr val="C00000"/>
                </a:solidFill>
              </a:rPr>
              <a:t>-</a:t>
            </a:r>
            <a:r>
              <a:rPr lang="tr-TR" sz="3200" cap="none" smtClean="0">
                <a:solidFill>
                  <a:srgbClr val="C00000"/>
                </a:solidFill>
              </a:rPr>
              <a:t> +  v</a:t>
            </a:r>
            <a:r>
              <a:rPr lang="tr-TR" sz="3200" cap="none" baseline="30000" smtClean="0">
                <a:solidFill>
                  <a:srgbClr val="C00000"/>
                </a:solidFill>
              </a:rPr>
              <a:t>-                                                           </a:t>
            </a:r>
            <a:br>
              <a:rPr lang="tr-TR" sz="3200" cap="none" baseline="30000" smtClean="0">
                <a:solidFill>
                  <a:srgbClr val="C00000"/>
                </a:solidFill>
              </a:rPr>
            </a:br>
            <a:r>
              <a:rPr lang="tr-TR" sz="3200" cap="none" baseline="30000" smtClean="0">
                <a:solidFill>
                  <a:srgbClr val="C00000"/>
                </a:solidFill>
              </a:rPr>
              <a:t>                                          </a:t>
            </a:r>
            <a:r>
              <a:rPr lang="el-GR" sz="3200" cap="none" smtClean="0">
                <a:solidFill>
                  <a:srgbClr val="C00000"/>
                </a:solidFill>
              </a:rPr>
              <a:t>β</a:t>
            </a:r>
            <a:r>
              <a:rPr lang="tr-TR" sz="3200" cap="none" baseline="30000" smtClean="0">
                <a:solidFill>
                  <a:srgbClr val="C00000"/>
                </a:solidFill>
              </a:rPr>
              <a:t>-</a:t>
            </a:r>
            <a:r>
              <a:rPr lang="tr-TR" sz="3200" cap="none" smtClean="0">
                <a:solidFill>
                  <a:srgbClr val="C00000"/>
                </a:solidFill>
              </a:rPr>
              <a:t> +  v</a:t>
            </a:r>
            <a:r>
              <a:rPr lang="tr-TR" sz="3200" cap="none" baseline="30000" smtClean="0">
                <a:solidFill>
                  <a:srgbClr val="C00000"/>
                </a:solidFill>
              </a:rPr>
              <a:t>- </a:t>
            </a:r>
            <a:r>
              <a:rPr lang="tr-TR" sz="3200" cap="none" smtClean="0">
                <a:solidFill>
                  <a:srgbClr val="C00000"/>
                </a:solidFill>
              </a:rPr>
              <a:t>+ Gama</a:t>
            </a:r>
            <a:endParaRPr lang="tr-TR" sz="3200" cap="none" baseline="30000" smtClean="0">
              <a:solidFill>
                <a:srgbClr val="C00000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557338"/>
            <a:ext cx="8229600" cy="4530725"/>
          </a:xfrm>
        </p:spPr>
        <p:txBody>
          <a:bodyPr/>
          <a:lstStyle/>
          <a:p>
            <a:pPr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2000" smtClean="0"/>
              <a:t>Nötron protona dönüşürken enerjinin bir kısmı negatrona (elektrona) bir kısmı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nötrino</a:t>
            </a:r>
            <a:r>
              <a:rPr lang="tr-TR" altLang="en-US" sz="2000" smtClean="0"/>
              <a:t>ya geçer. Kalan enerjide </a:t>
            </a: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gama ışını</a:t>
            </a:r>
            <a:r>
              <a:rPr lang="tr-TR" altLang="en-US" sz="2000" smtClean="0"/>
              <a:t> olarak yayınlanır.</a:t>
            </a:r>
          </a:p>
          <a:p>
            <a:pPr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2000" smtClean="0"/>
          </a:p>
          <a:p>
            <a:pPr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Pür beta yayıcılarda </a:t>
            </a:r>
            <a:r>
              <a:rPr lang="tr-TR" altLang="en-US" sz="2000" smtClean="0"/>
              <a:t>ise enerjinin </a:t>
            </a:r>
            <a:r>
              <a:rPr lang="tr-TR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hepsi negatrona ve nötrinoya</a:t>
            </a:r>
            <a:r>
              <a:rPr lang="tr-TR" altLang="en-US" sz="2000" smtClean="0"/>
              <a:t> verilir.</a:t>
            </a:r>
          </a:p>
          <a:p>
            <a:pPr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2800" smtClean="0"/>
          </a:p>
          <a:p>
            <a:pPr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baseline="-25000" smtClean="0">
                <a:solidFill>
                  <a:srgbClr val="C00000"/>
                </a:solidFill>
              </a:rPr>
              <a:t>15</a:t>
            </a:r>
            <a:r>
              <a:rPr lang="tr-TR" altLang="en-US" smtClean="0">
                <a:solidFill>
                  <a:srgbClr val="C00000"/>
                </a:solidFill>
              </a:rPr>
              <a:t>P</a:t>
            </a:r>
            <a:r>
              <a:rPr lang="tr-TR" altLang="en-US" baseline="30000" smtClean="0">
                <a:solidFill>
                  <a:srgbClr val="C00000"/>
                </a:solidFill>
              </a:rPr>
              <a:t>32</a:t>
            </a:r>
            <a:r>
              <a:rPr lang="tr-TR" altLang="en-US" smtClean="0">
                <a:solidFill>
                  <a:srgbClr val="C00000"/>
                </a:solidFill>
              </a:rPr>
              <a:t>   </a:t>
            </a:r>
            <a:r>
              <a:rPr lang="tr-TR" altLang="en-US" smtClean="0">
                <a:solidFill>
                  <a:srgbClr val="C00000"/>
                </a:solidFill>
                <a:latin typeface="Calibri" pitchFamily="34" charset="0"/>
              </a:rPr>
              <a:t>→</a:t>
            </a:r>
            <a:r>
              <a:rPr lang="tr-TR" altLang="en-US" smtClean="0">
                <a:solidFill>
                  <a:srgbClr val="C00000"/>
                </a:solidFill>
              </a:rPr>
              <a:t>   </a:t>
            </a:r>
            <a:r>
              <a:rPr lang="tr-TR" altLang="en-US" baseline="-25000" smtClean="0">
                <a:solidFill>
                  <a:srgbClr val="C00000"/>
                </a:solidFill>
              </a:rPr>
              <a:t>16</a:t>
            </a:r>
            <a:r>
              <a:rPr lang="tr-TR" altLang="en-US" smtClean="0">
                <a:solidFill>
                  <a:srgbClr val="C00000"/>
                </a:solidFill>
              </a:rPr>
              <a:t>S</a:t>
            </a:r>
            <a:r>
              <a:rPr lang="tr-TR" altLang="en-US" baseline="30000" smtClean="0">
                <a:solidFill>
                  <a:srgbClr val="C00000"/>
                </a:solidFill>
              </a:rPr>
              <a:t>32</a:t>
            </a:r>
            <a:r>
              <a:rPr lang="tr-TR" altLang="en-US" smtClean="0">
                <a:solidFill>
                  <a:srgbClr val="C00000"/>
                </a:solidFill>
              </a:rPr>
              <a:t> + </a:t>
            </a:r>
            <a:r>
              <a:rPr lang="el-GR" altLang="en-US" sz="2800" smtClean="0">
                <a:solidFill>
                  <a:srgbClr val="C00000"/>
                </a:solidFill>
              </a:rPr>
              <a:t>β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+ v</a:t>
            </a:r>
            <a:r>
              <a:rPr lang="tr-TR" altLang="en-US" sz="2800" baseline="30000" smtClean="0">
                <a:solidFill>
                  <a:srgbClr val="C00000"/>
                </a:solidFill>
              </a:rPr>
              <a:t>-</a:t>
            </a:r>
            <a:r>
              <a:rPr lang="tr-TR" altLang="en-US" sz="2800" smtClean="0">
                <a:solidFill>
                  <a:srgbClr val="C00000"/>
                </a:solidFill>
              </a:rPr>
              <a:t> (nötrino)</a:t>
            </a: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1331913" y="1916113"/>
            <a:ext cx="1584325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1835150" y="836613"/>
            <a:ext cx="1152525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79388" y="5084763"/>
            <a:ext cx="8675687" cy="792162"/>
          </a:xfrm>
          <a:prstGeom prst="rect">
            <a:avLst/>
          </a:prstGeom>
          <a:noFill/>
          <a:ln w="9525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Nötrino </a:t>
            </a:r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 çekirdeğin yapısında bulunur, bozunum esnasında salınır, 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yüksüz olup kütlesi hemen hemen sıfırdır.</a:t>
            </a:r>
          </a:p>
        </p:txBody>
      </p:sp>
      <p:sp>
        <p:nvSpPr>
          <p:cNvPr id="13321" name="AutoShape 9"/>
          <p:cNvSpPr>
            <a:spLocks/>
          </p:cNvSpPr>
          <p:nvPr/>
        </p:nvSpPr>
        <p:spPr bwMode="auto">
          <a:xfrm>
            <a:off x="3132138" y="188913"/>
            <a:ext cx="223837" cy="1152525"/>
          </a:xfrm>
          <a:prstGeom prst="rightBrace">
            <a:avLst>
              <a:gd name="adj1" fmla="val 42908"/>
              <a:gd name="adj2" fmla="val 50000"/>
            </a:avLst>
          </a:prstGeom>
          <a:noFill/>
          <a:ln w="57150">
            <a:solidFill>
              <a:srgbClr val="FF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tr-TR" sz="3200" b="1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23850" y="981075"/>
            <a:ext cx="8280400" cy="467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2400">
              <a:latin typeface="Century Schoolbook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2000">
                <a:latin typeface="Century Schoolbook" pitchFamily="18" charset="0"/>
              </a:rPr>
              <a:t>Çekirdekteki </a:t>
            </a:r>
            <a:r>
              <a:rPr lang="tr-TR" altLang="en-US" sz="2000" u="sng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Proton fazlalığ</a:t>
            </a:r>
            <a:r>
              <a:rPr lang="tr-TR" altLang="en-US" sz="2000">
                <a:latin typeface="Century Schoolbook" pitchFamily="18" charset="0"/>
              </a:rPr>
              <a:t>ından dolayı yayınlanır.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2000">
                <a:latin typeface="Century Schoolbook" pitchFamily="18" charset="0"/>
              </a:rPr>
              <a:t>Yapısındaki </a:t>
            </a:r>
            <a:r>
              <a:rPr lang="tr-TR" altLang="en-US" sz="2000" u="sng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fazla protonlar nötrona</a:t>
            </a:r>
            <a:r>
              <a:rPr lang="tr-TR" altLang="en-US" sz="2000">
                <a:latin typeface="Century Schoolbook" pitchFamily="18" charset="0"/>
              </a:rPr>
              <a:t> dönüşür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2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None/>
              <a:defRPr/>
            </a:pPr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None/>
              <a:defRPr/>
            </a:pPr>
            <a:r>
              <a:rPr lang="tr-TR" altLang="en-US" sz="24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	pozitron                                         elektron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None/>
              <a:defRPr/>
            </a:pPr>
            <a:r>
              <a:rPr lang="tr-TR" altLang="en-US" sz="24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yayınlayarak                               yakalayarak</a:t>
            </a:r>
            <a:r>
              <a:rPr lang="tr-TR" alt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2400">
              <a:latin typeface="Century Schoolbook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2400">
              <a:latin typeface="Century Schoolbook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Atom numarası 1 azalır</a:t>
            </a:r>
            <a:r>
              <a:rPr lang="tr-TR" altLang="en-US" sz="2000">
                <a:latin typeface="Century Schoolbook" pitchFamily="18" charset="0"/>
              </a:rPr>
              <a:t>, </a:t>
            </a:r>
            <a:r>
              <a:rPr lang="tr-TR" altLang="en-US" sz="2000" u="sng">
                <a:latin typeface="Century Schoolbook" pitchFamily="18" charset="0"/>
              </a:rPr>
              <a:t>atom ağırlığı değişmez</a:t>
            </a:r>
            <a:r>
              <a:rPr lang="tr-TR" altLang="en-US" sz="2000">
                <a:latin typeface="Century Schoolbook" pitchFamily="18" charset="0"/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2000">
                <a:latin typeface="Century Schoolbook" pitchFamily="18" charset="0"/>
              </a:rPr>
              <a:t>+1 değerliklidir</a:t>
            </a:r>
            <a:r>
              <a:rPr lang="tr-TR" altLang="en-US" sz="2400">
                <a:latin typeface="Century Schoolbook" pitchFamily="18" charset="0"/>
              </a:rPr>
              <a:t>.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79388" y="476250"/>
            <a:ext cx="5976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tr-TR" altLang="en-US" sz="3000">
                <a:solidFill>
                  <a:srgbClr val="E75C01"/>
                </a:solidFill>
                <a:latin typeface="Century Schoolbook" pitchFamily="18" charset="0"/>
              </a:rPr>
              <a:t>Pozitron</a:t>
            </a:r>
            <a:r>
              <a:rPr lang="tr-TR" altLang="en-US" sz="3600">
                <a:solidFill>
                  <a:srgbClr val="E75C01"/>
                </a:solidFill>
                <a:latin typeface="Century Schoolbook" pitchFamily="18" charset="0"/>
              </a:rPr>
              <a:t> (</a:t>
            </a:r>
            <a:r>
              <a:rPr lang="el-GR" altLang="en-US" sz="3600">
                <a:solidFill>
                  <a:srgbClr val="E75C01"/>
                </a:solidFill>
                <a:latin typeface="Century Schoolbook" pitchFamily="18" charset="0"/>
              </a:rPr>
              <a:t>β</a:t>
            </a:r>
            <a:r>
              <a:rPr lang="tr-TR" altLang="en-US" sz="3600" baseline="30000">
                <a:solidFill>
                  <a:srgbClr val="E75C01"/>
                </a:solidFill>
                <a:latin typeface="Century Schoolbook" pitchFamily="18" charset="0"/>
              </a:rPr>
              <a:t>+</a:t>
            </a:r>
            <a:r>
              <a:rPr lang="tr-TR" altLang="en-US" sz="3600">
                <a:solidFill>
                  <a:srgbClr val="E75C01"/>
                </a:solidFill>
                <a:latin typeface="Century Schoolbook" pitchFamily="18" charset="0"/>
              </a:rPr>
              <a:t>)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 flipH="1">
            <a:off x="2268538" y="2565400"/>
            <a:ext cx="1365250" cy="576263"/>
          </a:xfrm>
          <a:prstGeom prst="line">
            <a:avLst/>
          </a:prstGeom>
          <a:noFill/>
          <a:ln w="9525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tr-TR">
              <a:latin typeface="Arial" pitchFamily="34" charset="0"/>
              <a:cs typeface="Arial" pitchFamily="34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3995738" y="2565400"/>
            <a:ext cx="1295400" cy="647700"/>
          </a:xfrm>
          <a:prstGeom prst="line">
            <a:avLst/>
          </a:prstGeom>
          <a:noFill/>
          <a:ln w="9525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tr-T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60350"/>
            <a:ext cx="7715250" cy="32400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baseline="-25000" smtClean="0"/>
              <a:t>  </a:t>
            </a:r>
            <a:r>
              <a:rPr lang="tr-TR" altLang="en-US" sz="2800" b="1" baseline="-25000" smtClean="0"/>
              <a:t>Proton fazlalığı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baseline="-25000" smtClean="0"/>
              <a:t>  </a:t>
            </a:r>
            <a:r>
              <a:rPr lang="tr-TR" altLang="en-US" smtClean="0"/>
              <a:t>p    </a:t>
            </a:r>
            <a:r>
              <a:rPr lang="tr-TR" altLang="en-US" smtClean="0">
                <a:latin typeface="Calibri" pitchFamily="34" charset="0"/>
              </a:rPr>
              <a:t>→</a:t>
            </a:r>
            <a:r>
              <a:rPr lang="tr-TR" altLang="en-US" smtClean="0"/>
              <a:t>    n ,  </a:t>
            </a:r>
            <a:r>
              <a:rPr lang="el-GR" altLang="en-US" smtClean="0">
                <a:cs typeface="Arial" charset="0"/>
              </a:rPr>
              <a:t>β</a:t>
            </a:r>
            <a:r>
              <a:rPr lang="tr-TR" altLang="en-US" baseline="30000" smtClean="0">
                <a:cs typeface="Arial" charset="0"/>
              </a:rPr>
              <a:t>+</a:t>
            </a:r>
            <a:r>
              <a:rPr lang="tr-TR" altLang="en-US" smtClean="0">
                <a:cs typeface="Arial" charset="0"/>
              </a:rPr>
              <a:t> + v + Gama</a:t>
            </a:r>
            <a:endParaRPr lang="tr-TR" altLang="en-US" baseline="-25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altLang="en-US" sz="3600" baseline="-25000" smtClean="0">
                <a:solidFill>
                  <a:srgbClr val="FF99FF"/>
                </a:solidFill>
              </a:rPr>
              <a:t>    </a:t>
            </a:r>
            <a:r>
              <a:rPr lang="tr-TR" altLang="en-US" baseline="-25000" smtClean="0">
                <a:solidFill>
                  <a:srgbClr val="00B0F0"/>
                </a:solidFill>
              </a:rPr>
              <a:t>Z</a:t>
            </a:r>
            <a:r>
              <a:rPr lang="tr-TR" altLang="en-US" smtClean="0">
                <a:solidFill>
                  <a:srgbClr val="00B0F0"/>
                </a:solidFill>
              </a:rPr>
              <a:t>X</a:t>
            </a:r>
            <a:r>
              <a:rPr lang="tr-TR" altLang="en-US" baseline="30000" smtClean="0">
                <a:solidFill>
                  <a:srgbClr val="00B0F0"/>
                </a:solidFill>
              </a:rPr>
              <a:t>A</a:t>
            </a:r>
            <a:r>
              <a:rPr lang="tr-TR" altLang="en-US" smtClean="0">
                <a:solidFill>
                  <a:srgbClr val="00B0F0"/>
                </a:solidFill>
              </a:rPr>
              <a:t>   →  </a:t>
            </a:r>
            <a:r>
              <a:rPr lang="tr-TR" altLang="en-US" baseline="-25000" smtClean="0">
                <a:solidFill>
                  <a:srgbClr val="00B0F0"/>
                </a:solidFill>
              </a:rPr>
              <a:t>Z-1</a:t>
            </a:r>
            <a:r>
              <a:rPr lang="tr-TR" altLang="en-US" smtClean="0">
                <a:solidFill>
                  <a:srgbClr val="00B0F0"/>
                </a:solidFill>
              </a:rPr>
              <a:t>X</a:t>
            </a:r>
            <a:r>
              <a:rPr lang="tr-TR" altLang="en-US" baseline="30000" smtClean="0">
                <a:solidFill>
                  <a:srgbClr val="00B0F0"/>
                </a:solidFill>
              </a:rPr>
              <a:t>A</a:t>
            </a:r>
            <a:r>
              <a:rPr lang="tr-TR" altLang="en-US" smtClean="0">
                <a:solidFill>
                  <a:srgbClr val="00B0F0"/>
                </a:solidFill>
              </a:rPr>
              <a:t> + </a:t>
            </a:r>
            <a:r>
              <a:rPr lang="el-GR" altLang="en-US" smtClean="0">
                <a:solidFill>
                  <a:srgbClr val="00B0F0"/>
                </a:solidFill>
                <a:cs typeface="Arial" charset="0"/>
              </a:rPr>
              <a:t>β</a:t>
            </a:r>
            <a:r>
              <a:rPr lang="tr-TR" altLang="en-US" baseline="30000" smtClean="0">
                <a:solidFill>
                  <a:srgbClr val="00B0F0"/>
                </a:solidFill>
                <a:cs typeface="Arial" charset="0"/>
              </a:rPr>
              <a:t>+</a:t>
            </a:r>
            <a:r>
              <a:rPr lang="tr-TR" altLang="en-US" smtClean="0">
                <a:solidFill>
                  <a:srgbClr val="00B0F0"/>
                </a:solidFill>
                <a:cs typeface="Arial" charset="0"/>
              </a:rPr>
              <a:t> + v</a:t>
            </a:r>
            <a:r>
              <a:rPr lang="tr-TR" altLang="en-US" smtClean="0">
                <a:solidFill>
                  <a:srgbClr val="00B0F0"/>
                </a:solidFill>
              </a:rPr>
              <a:t> + Gama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en-US" baseline="-25000" smtClean="0">
                <a:solidFill>
                  <a:srgbClr val="FF0000"/>
                </a:solidFill>
              </a:rPr>
              <a:t>   7</a:t>
            </a:r>
            <a:r>
              <a:rPr lang="tr-TR" altLang="en-US" smtClean="0">
                <a:solidFill>
                  <a:srgbClr val="FF0000"/>
                </a:solidFill>
              </a:rPr>
              <a:t>N</a:t>
            </a:r>
            <a:r>
              <a:rPr lang="tr-TR" altLang="en-US" baseline="30000" smtClean="0">
                <a:solidFill>
                  <a:srgbClr val="FF0000"/>
                </a:solidFill>
              </a:rPr>
              <a:t>12 </a:t>
            </a:r>
            <a:r>
              <a:rPr lang="tr-TR" altLang="en-US" smtClean="0">
                <a:solidFill>
                  <a:srgbClr val="FF0000"/>
                </a:solidFill>
              </a:rPr>
              <a:t>   →        </a:t>
            </a:r>
            <a:r>
              <a:rPr lang="tr-TR" altLang="en-US" baseline="-25000" smtClean="0">
                <a:solidFill>
                  <a:srgbClr val="FF0000"/>
                </a:solidFill>
              </a:rPr>
              <a:t>6</a:t>
            </a:r>
            <a:r>
              <a:rPr lang="tr-TR" altLang="en-US" smtClean="0">
                <a:solidFill>
                  <a:srgbClr val="FF0000"/>
                </a:solidFill>
              </a:rPr>
              <a:t>C</a:t>
            </a:r>
            <a:r>
              <a:rPr lang="tr-TR" altLang="en-US" baseline="30000" smtClean="0">
                <a:solidFill>
                  <a:srgbClr val="FF0000"/>
                </a:solidFill>
              </a:rPr>
              <a:t>12</a:t>
            </a:r>
            <a:r>
              <a:rPr lang="tr-TR" altLang="en-US" smtClean="0">
                <a:solidFill>
                  <a:srgbClr val="FF0000"/>
                </a:solidFill>
              </a:rPr>
              <a:t> + </a:t>
            </a:r>
            <a:r>
              <a:rPr lang="el-GR" altLang="en-US" smtClean="0">
                <a:solidFill>
                  <a:srgbClr val="FF0000"/>
                </a:solidFill>
                <a:cs typeface="Arial" charset="0"/>
              </a:rPr>
              <a:t>β</a:t>
            </a:r>
            <a:r>
              <a:rPr lang="tr-TR" altLang="en-US" baseline="30000" smtClean="0">
                <a:solidFill>
                  <a:srgbClr val="FF0000"/>
                </a:solidFill>
                <a:cs typeface="Arial" charset="0"/>
              </a:rPr>
              <a:t>+</a:t>
            </a:r>
            <a:r>
              <a:rPr lang="tr-TR" altLang="en-US" smtClean="0">
                <a:solidFill>
                  <a:srgbClr val="FF0000"/>
                </a:solidFill>
                <a:cs typeface="Arial" charset="0"/>
              </a:rPr>
              <a:t> + v</a:t>
            </a:r>
            <a:r>
              <a:rPr lang="tr-TR" altLang="en-US" smtClean="0">
                <a:solidFill>
                  <a:srgbClr val="FF0000"/>
                </a:solidFill>
              </a:rPr>
              <a:t> + Gama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en-US" baseline="-25000" smtClean="0">
                <a:solidFill>
                  <a:srgbClr val="FF0000"/>
                </a:solidFill>
              </a:rPr>
              <a:t> 17</a:t>
            </a:r>
            <a:r>
              <a:rPr lang="tr-TR" altLang="en-US" smtClean="0">
                <a:solidFill>
                  <a:srgbClr val="FF0000"/>
                </a:solidFill>
              </a:rPr>
              <a:t>Cl</a:t>
            </a:r>
            <a:r>
              <a:rPr lang="tr-TR" altLang="en-US" baseline="30000" smtClean="0">
                <a:solidFill>
                  <a:srgbClr val="FF0000"/>
                </a:solidFill>
              </a:rPr>
              <a:t>32</a:t>
            </a:r>
            <a:r>
              <a:rPr lang="tr-TR" altLang="en-US" smtClean="0">
                <a:solidFill>
                  <a:srgbClr val="FF0000"/>
                </a:solidFill>
              </a:rPr>
              <a:t>   →       </a:t>
            </a:r>
            <a:r>
              <a:rPr lang="tr-TR" altLang="en-US" baseline="-25000" smtClean="0">
                <a:solidFill>
                  <a:srgbClr val="FF0000"/>
                </a:solidFill>
              </a:rPr>
              <a:t>16</a:t>
            </a:r>
            <a:r>
              <a:rPr lang="tr-TR" altLang="en-US" smtClean="0">
                <a:solidFill>
                  <a:srgbClr val="FF0000"/>
                </a:solidFill>
              </a:rPr>
              <a:t>S</a:t>
            </a:r>
            <a:r>
              <a:rPr lang="tr-TR" altLang="en-US" baseline="30000" smtClean="0">
                <a:solidFill>
                  <a:srgbClr val="FF0000"/>
                </a:solidFill>
              </a:rPr>
              <a:t>32</a:t>
            </a:r>
            <a:r>
              <a:rPr lang="tr-TR" altLang="en-US" smtClean="0">
                <a:solidFill>
                  <a:srgbClr val="FF0000"/>
                </a:solidFill>
              </a:rPr>
              <a:t> + </a:t>
            </a:r>
            <a:r>
              <a:rPr lang="el-GR" altLang="en-US" smtClean="0">
                <a:solidFill>
                  <a:srgbClr val="FF0000"/>
                </a:solidFill>
                <a:cs typeface="Arial" charset="0"/>
              </a:rPr>
              <a:t>β</a:t>
            </a:r>
            <a:r>
              <a:rPr lang="tr-TR" altLang="en-US" baseline="30000" smtClean="0">
                <a:solidFill>
                  <a:srgbClr val="FF0000"/>
                </a:solidFill>
                <a:cs typeface="Arial" charset="0"/>
              </a:rPr>
              <a:t>+</a:t>
            </a:r>
            <a:r>
              <a:rPr lang="tr-TR" altLang="en-US" smtClean="0">
                <a:solidFill>
                  <a:srgbClr val="FF0000"/>
                </a:solidFill>
                <a:cs typeface="Arial" charset="0"/>
              </a:rPr>
              <a:t> + v</a:t>
            </a:r>
            <a:r>
              <a:rPr lang="tr-TR" altLang="en-US" smtClean="0">
                <a:solidFill>
                  <a:srgbClr val="FF0000"/>
                </a:solidFill>
              </a:rPr>
              <a:t> + Gama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altLang="en-US" baseline="-25000" smtClean="0">
                <a:solidFill>
                  <a:srgbClr val="FF0000"/>
                </a:solidFill>
              </a:rPr>
              <a:t>     9</a:t>
            </a:r>
            <a:r>
              <a:rPr lang="tr-TR" altLang="en-US" smtClean="0">
                <a:solidFill>
                  <a:srgbClr val="FF0000"/>
                </a:solidFill>
              </a:rPr>
              <a:t>F</a:t>
            </a:r>
            <a:r>
              <a:rPr lang="tr-TR" altLang="en-US" baseline="30000" smtClean="0">
                <a:solidFill>
                  <a:srgbClr val="FF0000"/>
                </a:solidFill>
              </a:rPr>
              <a:t>18 </a:t>
            </a:r>
            <a:r>
              <a:rPr lang="tr-TR" altLang="en-US" smtClean="0">
                <a:solidFill>
                  <a:srgbClr val="FF0000"/>
                </a:solidFill>
              </a:rPr>
              <a:t>     →        </a:t>
            </a:r>
            <a:r>
              <a:rPr lang="tr-TR" altLang="en-US" baseline="-25000" smtClean="0">
                <a:solidFill>
                  <a:srgbClr val="FF0000"/>
                </a:solidFill>
              </a:rPr>
              <a:t>8</a:t>
            </a:r>
            <a:r>
              <a:rPr lang="tr-TR" altLang="en-US" smtClean="0">
                <a:solidFill>
                  <a:srgbClr val="FF0000"/>
                </a:solidFill>
              </a:rPr>
              <a:t>O</a:t>
            </a:r>
            <a:r>
              <a:rPr lang="tr-TR" altLang="en-US" baseline="30000" smtClean="0">
                <a:solidFill>
                  <a:srgbClr val="FF0000"/>
                </a:solidFill>
              </a:rPr>
              <a:t>18</a:t>
            </a:r>
            <a:r>
              <a:rPr lang="tr-TR" altLang="en-US" smtClean="0">
                <a:solidFill>
                  <a:srgbClr val="FF0000"/>
                </a:solidFill>
              </a:rPr>
              <a:t> + </a:t>
            </a:r>
            <a:r>
              <a:rPr lang="el-GR" altLang="en-US" smtClean="0">
                <a:solidFill>
                  <a:srgbClr val="FF0000"/>
                </a:solidFill>
                <a:cs typeface="Arial" charset="0"/>
              </a:rPr>
              <a:t>β</a:t>
            </a:r>
            <a:r>
              <a:rPr lang="tr-TR" altLang="en-US" baseline="30000" smtClean="0">
                <a:solidFill>
                  <a:srgbClr val="FF0000"/>
                </a:solidFill>
                <a:cs typeface="Arial" charset="0"/>
              </a:rPr>
              <a:t>+</a:t>
            </a:r>
            <a:r>
              <a:rPr lang="tr-TR" altLang="en-US" smtClean="0">
                <a:solidFill>
                  <a:srgbClr val="FF0000"/>
                </a:solidFill>
                <a:cs typeface="Arial" charset="0"/>
              </a:rPr>
              <a:t> + v</a:t>
            </a:r>
            <a:r>
              <a:rPr lang="tr-TR" altLang="en-US" smtClean="0">
                <a:solidFill>
                  <a:srgbClr val="FF0000"/>
                </a:solidFill>
              </a:rPr>
              <a:t> + Gama</a:t>
            </a:r>
          </a:p>
          <a:p>
            <a:pPr>
              <a:lnSpc>
                <a:spcPct val="90000"/>
              </a:lnSpc>
            </a:pPr>
            <a:endParaRPr lang="tr-TR" altLang="en-US" smtClean="0"/>
          </a:p>
        </p:txBody>
      </p:sp>
      <p:pic>
        <p:nvPicPr>
          <p:cNvPr id="60419" name="Picture 3" descr="Beta+He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3789363"/>
            <a:ext cx="7993063" cy="29972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Line 2"/>
          <p:cNvSpPr>
            <a:spLocks noChangeShapeType="1"/>
          </p:cNvSpPr>
          <p:nvPr/>
        </p:nvSpPr>
        <p:spPr bwMode="auto">
          <a:xfrm flipH="1">
            <a:off x="1979613" y="2492375"/>
            <a:ext cx="1944687" cy="1512888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1443" name="Line 3"/>
          <p:cNvSpPr>
            <a:spLocks noChangeShapeType="1"/>
          </p:cNvSpPr>
          <p:nvPr/>
        </p:nvSpPr>
        <p:spPr bwMode="auto">
          <a:xfrm flipH="1">
            <a:off x="1979613" y="2420938"/>
            <a:ext cx="1871662" cy="13684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 flipH="1">
            <a:off x="2195513" y="3429000"/>
            <a:ext cx="1728787" cy="143986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 flipH="1">
            <a:off x="1908175" y="692150"/>
            <a:ext cx="2087563" cy="5048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3059113" y="2924175"/>
            <a:ext cx="4392612" cy="22320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2843213" y="3429000"/>
            <a:ext cx="1657350" cy="252095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48" name="Line 8"/>
          <p:cNvSpPr>
            <a:spLocks noChangeShapeType="1"/>
          </p:cNvSpPr>
          <p:nvPr/>
        </p:nvSpPr>
        <p:spPr bwMode="auto">
          <a:xfrm flipH="1">
            <a:off x="3059113" y="3213100"/>
            <a:ext cx="1728787" cy="11525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179388" y="188913"/>
            <a:ext cx="51593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tr-TR" sz="2800">
                <a:solidFill>
                  <a:srgbClr val="E75C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Elektron Yakalama</a:t>
            </a:r>
            <a:endParaRPr lang="tr-TR" sz="3600">
              <a:solidFill>
                <a:srgbClr val="E75C0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50" name="Oval 10"/>
          <p:cNvSpPr>
            <a:spLocks noChangeArrowheads="1"/>
          </p:cNvSpPr>
          <p:nvPr/>
        </p:nvSpPr>
        <p:spPr bwMode="auto">
          <a:xfrm>
            <a:off x="0" y="2205038"/>
            <a:ext cx="3024188" cy="3024187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1" name="Oval 11"/>
          <p:cNvSpPr>
            <a:spLocks noChangeArrowheads="1"/>
          </p:cNvSpPr>
          <p:nvPr/>
        </p:nvSpPr>
        <p:spPr bwMode="auto">
          <a:xfrm>
            <a:off x="611188" y="2781300"/>
            <a:ext cx="1800225" cy="1800225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2" name="Oval 12"/>
          <p:cNvSpPr>
            <a:spLocks noChangeArrowheads="1"/>
          </p:cNvSpPr>
          <p:nvPr/>
        </p:nvSpPr>
        <p:spPr bwMode="auto">
          <a:xfrm>
            <a:off x="1116013" y="3357563"/>
            <a:ext cx="647700" cy="64770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3" name="Oval 13"/>
          <p:cNvSpPr>
            <a:spLocks noChangeArrowheads="1"/>
          </p:cNvSpPr>
          <p:nvPr/>
        </p:nvSpPr>
        <p:spPr bwMode="auto">
          <a:xfrm>
            <a:off x="2987675" y="38608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4" name="Oval 14"/>
          <p:cNvSpPr>
            <a:spLocks noChangeArrowheads="1"/>
          </p:cNvSpPr>
          <p:nvPr/>
        </p:nvSpPr>
        <p:spPr bwMode="auto">
          <a:xfrm>
            <a:off x="3203575" y="40767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5" name="Oval 15"/>
          <p:cNvSpPr>
            <a:spLocks noChangeArrowheads="1"/>
          </p:cNvSpPr>
          <p:nvPr/>
        </p:nvSpPr>
        <p:spPr bwMode="auto">
          <a:xfrm>
            <a:off x="1187450" y="3644900"/>
            <a:ext cx="215900" cy="287338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6" name="Oval 16"/>
          <p:cNvSpPr>
            <a:spLocks noChangeArrowheads="1"/>
          </p:cNvSpPr>
          <p:nvPr/>
        </p:nvSpPr>
        <p:spPr bwMode="auto">
          <a:xfrm>
            <a:off x="1187450" y="3429000"/>
            <a:ext cx="215900" cy="287338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7" name="Oval 17"/>
          <p:cNvSpPr>
            <a:spLocks noChangeArrowheads="1"/>
          </p:cNvSpPr>
          <p:nvPr/>
        </p:nvSpPr>
        <p:spPr bwMode="auto">
          <a:xfrm>
            <a:off x="1331913" y="3357563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8" name="Oval 18"/>
          <p:cNvSpPr>
            <a:spLocks noChangeArrowheads="1"/>
          </p:cNvSpPr>
          <p:nvPr/>
        </p:nvSpPr>
        <p:spPr bwMode="auto">
          <a:xfrm>
            <a:off x="1476375" y="3644900"/>
            <a:ext cx="215900" cy="287338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59" name="AutoShape 19"/>
          <p:cNvSpPr>
            <a:spLocks noChangeArrowheads="1"/>
          </p:cNvSpPr>
          <p:nvPr/>
        </p:nvSpPr>
        <p:spPr bwMode="auto">
          <a:xfrm>
            <a:off x="1187450" y="3141663"/>
            <a:ext cx="914400" cy="914400"/>
          </a:xfrm>
          <a:prstGeom prst="irregularSeal2">
            <a:avLst/>
          </a:prstGeom>
          <a:solidFill>
            <a:srgbClr val="FEFE6A"/>
          </a:soli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 flipH="1">
            <a:off x="1692275" y="3573463"/>
            <a:ext cx="647700" cy="0"/>
          </a:xfrm>
          <a:prstGeom prst="line">
            <a:avLst/>
          </a:prstGeom>
          <a:noFill/>
          <a:ln w="28575">
            <a:solidFill>
              <a:srgbClr val="FF99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1461" name="Line 21"/>
          <p:cNvSpPr>
            <a:spLocks noChangeShapeType="1"/>
          </p:cNvSpPr>
          <p:nvPr/>
        </p:nvSpPr>
        <p:spPr bwMode="auto">
          <a:xfrm flipH="1" flipV="1">
            <a:off x="2411413" y="3573463"/>
            <a:ext cx="720725" cy="287337"/>
          </a:xfrm>
          <a:prstGeom prst="line">
            <a:avLst/>
          </a:prstGeom>
          <a:noFill/>
          <a:ln w="28575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cxnSp>
        <p:nvCxnSpPr>
          <p:cNvPr id="61462" name="AutoShape 22"/>
          <p:cNvCxnSpPr>
            <a:cxnSpLocks noChangeShapeType="1"/>
            <a:stCxn id="61446" idx="1"/>
          </p:cNvCxnSpPr>
          <p:nvPr/>
        </p:nvCxnSpPr>
        <p:spPr bwMode="auto">
          <a:xfrm flipH="1">
            <a:off x="5292725" y="5156200"/>
            <a:ext cx="2159000" cy="360363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</p:spPr>
      </p:cxnSp>
      <p:sp>
        <p:nvSpPr>
          <p:cNvPr id="61463" name="AutoShape 23"/>
          <p:cNvSpPr>
            <a:spLocks noChangeArrowheads="1"/>
          </p:cNvSpPr>
          <p:nvPr/>
        </p:nvSpPr>
        <p:spPr bwMode="auto">
          <a:xfrm>
            <a:off x="5795963" y="3933825"/>
            <a:ext cx="914400" cy="914400"/>
          </a:xfrm>
          <a:prstGeom prst="lightningBol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64" name="AutoShape 24"/>
          <p:cNvSpPr>
            <a:spLocks noChangeArrowheads="1"/>
          </p:cNvSpPr>
          <p:nvPr/>
        </p:nvSpPr>
        <p:spPr bwMode="auto">
          <a:xfrm rot="-5400000">
            <a:off x="2987675" y="3141663"/>
            <a:ext cx="914400" cy="914400"/>
          </a:xfrm>
          <a:prstGeom prst="lightningBolt">
            <a:avLst/>
          </a:prstGeom>
          <a:solidFill>
            <a:srgbClr val="FEFE6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65" name="WordArt 25"/>
          <p:cNvSpPr>
            <a:spLocks noChangeArrowheads="1" noChangeShapeType="1" noTextEdit="1"/>
          </p:cNvSpPr>
          <p:nvPr/>
        </p:nvSpPr>
        <p:spPr bwMode="auto">
          <a:xfrm>
            <a:off x="3995738" y="3141663"/>
            <a:ext cx="666750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1600" kern="10">
                <a:ln w="9525">
                  <a:solidFill>
                    <a:srgbClr val="FF99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x-Işını</a:t>
            </a:r>
          </a:p>
        </p:txBody>
      </p:sp>
      <p:sp>
        <p:nvSpPr>
          <p:cNvPr id="61466" name="WordArt 26"/>
          <p:cNvSpPr>
            <a:spLocks noChangeArrowheads="1" noChangeShapeType="1" noTextEdit="1"/>
          </p:cNvSpPr>
          <p:nvPr/>
        </p:nvSpPr>
        <p:spPr bwMode="auto">
          <a:xfrm>
            <a:off x="2627313" y="2636838"/>
            <a:ext cx="904875" cy="64293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tr-TR" sz="1600" kern="10">
                <a:ln w="9525">
                  <a:solidFill>
                    <a:srgbClr val="FF99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elektron</a:t>
            </a:r>
          </a:p>
        </p:txBody>
      </p:sp>
      <p:sp>
        <p:nvSpPr>
          <p:cNvPr id="61467" name="Oval 27"/>
          <p:cNvSpPr>
            <a:spLocks noChangeArrowheads="1"/>
          </p:cNvSpPr>
          <p:nvPr/>
        </p:nvSpPr>
        <p:spPr bwMode="auto">
          <a:xfrm>
            <a:off x="1042988" y="50133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68" name="Oval 28"/>
          <p:cNvSpPr>
            <a:spLocks noChangeArrowheads="1"/>
          </p:cNvSpPr>
          <p:nvPr/>
        </p:nvSpPr>
        <p:spPr bwMode="auto">
          <a:xfrm>
            <a:off x="2916238" y="36449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69" name="Oval 29"/>
          <p:cNvSpPr>
            <a:spLocks noChangeArrowheads="1"/>
          </p:cNvSpPr>
          <p:nvPr/>
        </p:nvSpPr>
        <p:spPr bwMode="auto">
          <a:xfrm>
            <a:off x="2268538" y="34290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70" name="Oval 30"/>
          <p:cNvSpPr>
            <a:spLocks noChangeArrowheads="1"/>
          </p:cNvSpPr>
          <p:nvPr/>
        </p:nvSpPr>
        <p:spPr bwMode="auto">
          <a:xfrm>
            <a:off x="1908175" y="292417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71" name="Oval 31"/>
          <p:cNvSpPr>
            <a:spLocks noChangeArrowheads="1"/>
          </p:cNvSpPr>
          <p:nvPr/>
        </p:nvSpPr>
        <p:spPr bwMode="auto">
          <a:xfrm>
            <a:off x="0" y="2852738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1472" name="Oval 32"/>
          <p:cNvSpPr>
            <a:spLocks noChangeArrowheads="1"/>
          </p:cNvSpPr>
          <p:nvPr/>
        </p:nvSpPr>
        <p:spPr bwMode="auto">
          <a:xfrm>
            <a:off x="1547813" y="206057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4643438" y="765175"/>
            <a:ext cx="4176712" cy="2616200"/>
          </a:xfrm>
          <a:prstGeom prst="rect">
            <a:avLst/>
          </a:prstGeom>
          <a:noFill/>
          <a:ln w="9525" algn="ctr">
            <a:solidFill>
              <a:srgbClr val="FEFE6A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>
                <a:latin typeface="Century Schoolbook" pitchFamily="18" charset="0"/>
              </a:rPr>
              <a:t>Proton fazlalığı olan  çekirdek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>
                <a:latin typeface="Century Schoolbook" pitchFamily="18" charset="0"/>
              </a:rPr>
              <a:t>K yada L Yörüngesinden  bir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>
                <a:latin typeface="Century Schoolbook" pitchFamily="18" charset="0"/>
              </a:rPr>
              <a:t>elektron yakalayarak </a:t>
            </a:r>
            <a:r>
              <a:rPr lang="tr-TR" altLang="en-US" sz="2000" u="sng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proton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 u="sng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sayısını 1 azaltıp nötron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 u="sng"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sayısını 1 arttırır.  </a:t>
            </a:r>
            <a:r>
              <a:rPr lang="tr-TR" altLang="en-US" sz="2000">
                <a:latin typeface="Century Schoolbook" pitchFamily="18" charset="0"/>
              </a:rPr>
              <a:t>Elektronlar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>
                <a:latin typeface="Century Schoolbook" pitchFamily="18" charset="0"/>
              </a:rPr>
              <a:t>yeniden düzenlenmeye girer ve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000">
                <a:latin typeface="Century Schoolbook" pitchFamily="18" charset="0"/>
              </a:rPr>
              <a:t>ikincil fotonlar ( X ve </a:t>
            </a:r>
            <a:r>
              <a:rPr lang="el-GR" altLang="en-US" sz="2000"/>
              <a:t>γ</a:t>
            </a:r>
            <a:r>
              <a:rPr lang="tr-TR" altLang="en-US" sz="2000"/>
              <a:t>) </a:t>
            </a:r>
            <a:r>
              <a:rPr lang="tr-TR" altLang="en-US" sz="2000">
                <a:latin typeface="Century Schoolbook" pitchFamily="18" charset="0"/>
              </a:rPr>
              <a:t>yayınlanır. </a:t>
            </a:r>
            <a:endParaRPr lang="tr-TR" altLang="en-US" sz="2000" u="sng">
              <a:effectLst>
                <a:outerShdw blurRad="38100" dist="38100" dir="2700000" algn="tl">
                  <a:srgbClr val="C0C0C0"/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3348038" y="4005263"/>
            <a:ext cx="5483225" cy="936625"/>
          </a:xfrm>
          <a:prstGeom prst="rect">
            <a:avLst/>
          </a:prstGeom>
          <a:noFill/>
          <a:ln w="9525">
            <a:solidFill>
              <a:srgbClr val="FEFE6A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Proton + elektron→ nötron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tr-TR" altLang="en-US" sz="2400" b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+ e</a:t>
            </a:r>
            <a:r>
              <a:rPr lang="tr-TR" altLang="en-US" sz="2400" b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                          </a:t>
            </a:r>
            <a:r>
              <a:rPr lang="tr-TR" alt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n,  enerji</a:t>
            </a:r>
          </a:p>
        </p:txBody>
      </p:sp>
      <p:sp>
        <p:nvSpPr>
          <p:cNvPr id="61475" name="Line 35"/>
          <p:cNvSpPr>
            <a:spLocks noChangeShapeType="1"/>
          </p:cNvSpPr>
          <p:nvPr/>
        </p:nvSpPr>
        <p:spPr bwMode="auto">
          <a:xfrm>
            <a:off x="4643438" y="47244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pic>
        <p:nvPicPr>
          <p:cNvPr id="61476" name="Picture 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5734050"/>
            <a:ext cx="3817938" cy="7270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</p:pic>
      <p:pic>
        <p:nvPicPr>
          <p:cNvPr id="61477" name="Picture 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5661025"/>
            <a:ext cx="3673475" cy="811213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41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</a:rPr>
              <a:t>RADYASYON FİZİĞİNDE KULLANILAN TANIM VE BİRİMLER</a:t>
            </a:r>
            <a:endParaRPr lang="tr-TR" sz="2800" cap="none" smtClean="0">
              <a:solidFill>
                <a:srgbClr val="C00000"/>
              </a:solidFill>
            </a:endParaRPr>
          </a:p>
        </p:txBody>
      </p:sp>
      <p:sp>
        <p:nvSpPr>
          <p:cNvPr id="44035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tr-TR" altLang="en-US" sz="2000" smtClean="0"/>
          </a:p>
          <a:p>
            <a:r>
              <a:rPr lang="tr-TR" altLang="en-US" sz="2000" smtClean="0"/>
              <a:t>Radyasyonun enerji birimi: </a:t>
            </a:r>
            <a:r>
              <a:rPr lang="tr-TR" altLang="en-US" sz="2000" smtClean="0">
                <a:solidFill>
                  <a:srgbClr val="E75C01"/>
                </a:solidFill>
              </a:rPr>
              <a:t>(elektron volt)</a:t>
            </a:r>
          </a:p>
          <a:p>
            <a:pPr lvl="1"/>
            <a:r>
              <a:rPr lang="tr-TR" altLang="en-US" sz="1800" smtClean="0"/>
              <a:t>Etkileştiği maddede değişiklik yaratabilme kabiliyetini yansıtır</a:t>
            </a:r>
          </a:p>
          <a:p>
            <a:pPr lvl="1" algn="just"/>
            <a:r>
              <a:rPr lang="tr-TR" altLang="en-US" sz="1800" smtClean="0">
                <a:solidFill>
                  <a:srgbClr val="E75C01"/>
                </a:solidFill>
              </a:rPr>
              <a:t>Elektron volt (eV):</a:t>
            </a:r>
            <a:r>
              <a:rPr lang="tr-TR" altLang="en-US" sz="1800" smtClean="0">
                <a:solidFill>
                  <a:srgbClr val="FF0000"/>
                </a:solidFill>
              </a:rPr>
              <a:t> </a:t>
            </a:r>
            <a:r>
              <a:rPr lang="tr-TR" altLang="en-US" sz="1800" smtClean="0"/>
              <a:t>bir elektronun 1 voltluk potansiyelde hızlandırılması ile kazandığı enerjidir.</a:t>
            </a:r>
            <a:r>
              <a:rPr lang="tr-TR" altLang="en-US" sz="2000" smtClean="0"/>
              <a:t> </a:t>
            </a:r>
          </a:p>
          <a:p>
            <a:endParaRPr lang="tr-TR" altLang="en-US" sz="2000" smtClean="0"/>
          </a:p>
          <a:p>
            <a:r>
              <a:rPr lang="tr-TR" altLang="en-US" sz="1800" smtClean="0"/>
              <a:t>1000 eV: 1 kilo elektron volt (KeV)</a:t>
            </a:r>
          </a:p>
          <a:p>
            <a:r>
              <a:rPr lang="tr-TR" altLang="en-US" sz="1800" smtClean="0"/>
              <a:t>1000 KeV: 1 Mega elektron volt (MeV) </a:t>
            </a:r>
          </a:p>
          <a:p>
            <a:endParaRPr lang="tr-TR" altLang="en-US" sz="1800" smtClean="0"/>
          </a:p>
          <a:p>
            <a:r>
              <a:rPr lang="tr-TR" altLang="en-US" sz="1800" smtClean="0"/>
              <a:t>Nükleer Tıp’ta enerjileri KeV cinsinden radyoizotoplar kullanılır (Tc99m: 140 KeV gama ışını)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38237"/>
          </a:xfrm>
        </p:spPr>
        <p:txBody>
          <a:bodyPr/>
          <a:lstStyle/>
          <a:p>
            <a:pPr>
              <a:defRPr/>
            </a:pPr>
            <a:r>
              <a:rPr lang="tr-TR" sz="3200" cap="none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Elektron Yakalama</a:t>
            </a:r>
            <a:endParaRPr lang="tr-TR" sz="4000" cap="none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643813" cy="48736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tr-TR" alt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mtClean="0"/>
              <a:t>  </a:t>
            </a:r>
            <a:r>
              <a:rPr lang="tr-TR" altLang="en-US" baseline="-25000" smtClean="0">
                <a:latin typeface="Arial" charset="0"/>
              </a:rPr>
              <a:t>53</a:t>
            </a:r>
            <a:r>
              <a:rPr lang="tr-TR" altLang="en-US" smtClean="0">
                <a:latin typeface="Arial" charset="0"/>
              </a:rPr>
              <a:t>I</a:t>
            </a:r>
            <a:r>
              <a:rPr lang="tr-TR" altLang="en-US" baseline="30000" smtClean="0">
                <a:latin typeface="Arial" charset="0"/>
              </a:rPr>
              <a:t>125</a:t>
            </a:r>
            <a:r>
              <a:rPr lang="tr-TR" altLang="en-US" smtClean="0">
                <a:latin typeface="Arial" charset="0"/>
              </a:rPr>
              <a:t>                 </a:t>
            </a:r>
            <a:r>
              <a:rPr lang="tr-TR" altLang="en-US" baseline="-25000" smtClean="0">
                <a:latin typeface="Arial" charset="0"/>
              </a:rPr>
              <a:t>52</a:t>
            </a:r>
            <a:r>
              <a:rPr lang="tr-TR" altLang="en-US" smtClean="0">
                <a:latin typeface="Arial" charset="0"/>
              </a:rPr>
              <a:t>Te</a:t>
            </a:r>
            <a:r>
              <a:rPr lang="tr-TR" altLang="en-US" baseline="30000" smtClean="0">
                <a:latin typeface="Arial" charset="0"/>
              </a:rPr>
              <a:t>125   </a:t>
            </a:r>
            <a:r>
              <a:rPr lang="tr-TR" altLang="en-US" smtClean="0">
                <a:latin typeface="Arial" charset="0"/>
              </a:rPr>
              <a:t>+ Gama   35.5 keV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altLang="en-US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altLang="en-US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						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                                                                       Gama (135-167 keV)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                                                                          (% 10.6)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altLang="en-US" sz="2000" smtClean="0"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    </a:t>
            </a:r>
            <a:r>
              <a:rPr lang="tr-TR" altLang="en-US" sz="2000" baseline="-25000" smtClean="0">
                <a:latin typeface="Arial" charset="0"/>
              </a:rPr>
              <a:t>81</a:t>
            </a:r>
            <a:r>
              <a:rPr lang="tr-TR" altLang="en-US" smtClean="0">
                <a:latin typeface="Arial" charset="0"/>
              </a:rPr>
              <a:t>Tl</a:t>
            </a:r>
            <a:r>
              <a:rPr lang="tr-TR" altLang="en-US" baseline="30000" smtClean="0">
                <a:latin typeface="Arial" charset="0"/>
              </a:rPr>
              <a:t>201 </a:t>
            </a:r>
            <a:r>
              <a:rPr lang="tr-TR" altLang="en-US" smtClean="0">
                <a:latin typeface="Arial" charset="0"/>
              </a:rPr>
              <a:t>         </a:t>
            </a:r>
            <a:r>
              <a:rPr lang="tr-TR" altLang="en-US" baseline="-25000" smtClean="0">
                <a:latin typeface="Arial" charset="0"/>
              </a:rPr>
              <a:t>80</a:t>
            </a:r>
            <a:r>
              <a:rPr lang="tr-TR" altLang="en-US" smtClean="0">
                <a:latin typeface="Arial" charset="0"/>
              </a:rPr>
              <a:t>Hg</a:t>
            </a:r>
            <a:r>
              <a:rPr lang="tr-TR" altLang="en-US" baseline="30000" smtClean="0">
                <a:latin typeface="Arial" charset="0"/>
              </a:rPr>
              <a:t>201  </a:t>
            </a:r>
            <a:r>
              <a:rPr lang="tr-TR" altLang="en-US" smtClean="0">
                <a:latin typeface="Arial" charset="0"/>
              </a:rPr>
              <a:t> +   Enerji</a:t>
            </a:r>
            <a:r>
              <a:rPr lang="tr-TR" altLang="en-US" sz="2000" smtClean="0"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						        X-Işını (69-83 keV)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en-US" sz="2000" smtClean="0">
                <a:latin typeface="Arial" charset="0"/>
              </a:rPr>
              <a:t>                                                                             (%88)</a:t>
            </a: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1619250" y="4868863"/>
            <a:ext cx="6477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V="1">
            <a:off x="5003800" y="4149725"/>
            <a:ext cx="431800" cy="5048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5003800" y="5013325"/>
            <a:ext cx="504825" cy="5048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2051050" y="2276475"/>
            <a:ext cx="5048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E-Captur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484313"/>
            <a:ext cx="6713538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Elektron Yakalama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2268538" y="5586413"/>
            <a:ext cx="3671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tr-TR" altLang="en-US"/>
              <a:t>ß+</a:t>
            </a:r>
            <a:r>
              <a:rPr lang="tr-TR" altLang="en-US" b="1"/>
              <a:t> </a:t>
            </a:r>
            <a:r>
              <a:rPr lang="tr-TR" altLang="en-US"/>
              <a:t>bozunmasına alternatiftir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idx="1"/>
          </p:nvPr>
        </p:nvGraphicFramePr>
        <p:xfrm>
          <a:off x="2771775" y="4387850"/>
          <a:ext cx="4248150" cy="914400"/>
        </p:xfrm>
        <a:graphic>
          <a:graphicData uri="http://schemas.openxmlformats.org/presentationml/2006/ole">
            <p:oleObj spid="_x0000_s1026" name="Bit Eşlem Resmi" r:id="rId4" imgW="1733333" imgH="371527" progId="Paint.Picture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-17145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GAMA IŞINI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7489825" cy="5400675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smtClean="0"/>
              <a:t>Yüksek Enerjilidir (1-3 MeV)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Işık hızı </a:t>
            </a:r>
            <a:r>
              <a:rPr lang="tr-TR" altLang="en-US" sz="1700" smtClean="0"/>
              <a:t>ile hareket ederler (3x10</a:t>
            </a:r>
            <a:r>
              <a:rPr lang="tr-TR" altLang="en-US" sz="1700" baseline="30000" smtClean="0"/>
              <a:t>10</a:t>
            </a:r>
            <a:r>
              <a:rPr lang="tr-TR" altLang="en-US" sz="1700" smtClean="0"/>
              <a:t> cm/sn)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Çekirdekte alfa ve betadan sonra yayınlanır 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İzomerik geçiş esnasında </a:t>
            </a:r>
            <a:r>
              <a:rPr lang="tr-TR" altLang="en-US" sz="1700" smtClean="0"/>
              <a:t>yayınlanırlar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smtClean="0"/>
              <a:t>Çekirdekten yayınlanırken </a:t>
            </a:r>
            <a:r>
              <a:rPr lang="tr-TR" altLang="en-US" sz="17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atom ağırlığı ve nötron sayısı değişmez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u="sng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Yüksüzdür, magnetik alanda sapma göstermezler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Penetrasyonu çok fazla, iyonizasyonu azdır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u="sng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Ancak belirli kalınlıktaki kurşun tarafından durdurulabilir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smtClean="0"/>
              <a:t>Boşlukta düz bir çizgi boyunca yayılır</a:t>
            </a:r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endParaRPr lang="tr-TR" altLang="en-US" sz="1700" smtClean="0"/>
          </a:p>
          <a:p>
            <a:pPr>
              <a:spcBef>
                <a:spcPct val="0"/>
              </a:spcBef>
              <a:buClr>
                <a:srgbClr val="FF99FF"/>
              </a:buClr>
              <a:buSzPct val="85000"/>
              <a:buFont typeface="Wingdings" pitchFamily="2" charset="2"/>
              <a:buChar char="Ø"/>
              <a:defRPr/>
            </a:pPr>
            <a:r>
              <a:rPr lang="tr-TR" altLang="en-US" sz="1700" smtClean="0"/>
              <a:t>Geçtikteki ortama enerji transfer eder.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GammaDec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844675"/>
            <a:ext cx="597693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627313" y="404813"/>
            <a:ext cx="374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Gama Bozunumu</a:t>
            </a:r>
          </a:p>
        </p:txBody>
      </p:sp>
      <p:pic>
        <p:nvPicPr>
          <p:cNvPr id="6451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5013325"/>
            <a:ext cx="32400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39825"/>
          </a:xfrm>
        </p:spPr>
        <p:txBody>
          <a:bodyPr/>
          <a:lstStyle/>
          <a:p>
            <a:pPr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X-IŞINI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276475"/>
            <a:ext cx="7715250" cy="2808288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tr-TR" altLang="en-US" sz="20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Gama ışını özelliklerini taşır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altLang="en-US" sz="2000" smtClean="0"/>
              <a:t>Elektromagnetik dalga yapısındadır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altLang="en-US" sz="2000" smtClean="0"/>
              <a:t>Magnetik alanda sapma göstermez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altLang="en-US" sz="2000" smtClean="0"/>
              <a:t>Gama ışınından en önemli farkı; </a:t>
            </a:r>
            <a:r>
              <a:rPr lang="tr-TR" altLang="en-US" sz="2000" smtClean="0">
                <a:solidFill>
                  <a:srgbClr val="C00000"/>
                </a:solidFill>
              </a:rPr>
              <a:t>gama ışını çekirdekten, X-Işını yörüngelerden</a:t>
            </a:r>
            <a:r>
              <a:rPr lang="tr-TR" altLang="en-US" sz="2000" smtClean="0">
                <a:solidFill>
                  <a:srgbClr val="FEFE6A"/>
                </a:solidFill>
              </a:rPr>
              <a:t> </a:t>
            </a:r>
            <a:r>
              <a:rPr lang="tr-TR" altLang="en-US" sz="2000" smtClean="0"/>
              <a:t>yayınlanır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altLang="en-US" sz="2000" smtClean="0"/>
              <a:t>Enerjileri X ışını için 1 MeV, Gama ışını için 1-3 MeV civarındadır.</a:t>
            </a:r>
          </a:p>
          <a:p>
            <a:pPr>
              <a:buFont typeface="Wingdings" pitchFamily="2" charset="2"/>
              <a:buNone/>
              <a:defRPr/>
            </a:pPr>
            <a:endParaRPr lang="tr-TR" altLang="en-US" sz="2800" smtClean="0">
              <a:latin typeface="Arial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tr-TR" altLang="en-US" sz="280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539750" y="1916113"/>
            <a:ext cx="7848600" cy="1143000"/>
          </a:xfrm>
        </p:spPr>
        <p:txBody>
          <a:bodyPr/>
          <a:lstStyle/>
          <a:p>
            <a:pPr>
              <a:defRPr/>
            </a:pPr>
            <a:r>
              <a:rPr lang="tr-TR" sz="3200" b="1" cap="none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Radyasyonun Madde İle Etkileşmesi</a:t>
            </a:r>
            <a:endParaRPr lang="tr-TR" sz="3200" b="1" cap="none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075612" cy="919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cap="none" smtClean="0">
                <a:solidFill>
                  <a:srgbClr val="FEFE6A"/>
                </a:solidFill>
              </a:rPr>
              <a:t/>
            </a:r>
            <a:br>
              <a:rPr lang="tr-TR" sz="3600" cap="none" smtClean="0">
                <a:solidFill>
                  <a:srgbClr val="FEFE6A"/>
                </a:solidFill>
              </a:rPr>
            </a:br>
            <a:r>
              <a:rPr lang="tr-TR" sz="3600" cap="none" smtClean="0">
                <a:solidFill>
                  <a:srgbClr val="FEFE6A"/>
                </a:solidFill>
              </a:rPr>
              <a:t/>
            </a:r>
            <a:br>
              <a:rPr lang="tr-TR" sz="3600" cap="none" smtClean="0">
                <a:solidFill>
                  <a:srgbClr val="FEFE6A"/>
                </a:solidFill>
              </a:rPr>
            </a:br>
            <a:r>
              <a:rPr lang="tr-TR" sz="2800" cap="none" smtClean="0">
                <a:solidFill>
                  <a:schemeClr val="hlink"/>
                </a:solidFill>
                <a:latin typeface="Comic Sans MS" pitchFamily="66" charset="0"/>
              </a:rPr>
              <a:t>RADYASYONUN MADDE İLE ETKİLEŞMESİ</a:t>
            </a:r>
            <a:endParaRPr lang="tr-TR" sz="2800" cap="none" smtClean="0">
              <a:solidFill>
                <a:srgbClr val="FEFE6A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57400"/>
            <a:ext cx="7467600" cy="45402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r>
              <a:rPr lang="tr-TR" altLang="en-US" smtClean="0"/>
              <a:t>Yüklü Partiküllerin                           Fotonların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   etkileşmesi                  		      etkileşmesi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>
                <a:solidFill>
                  <a:srgbClr val="C00000"/>
                </a:solidFill>
              </a:rPr>
              <a:t>(alfa,negatron,pozitron)                    (X ve gama)</a:t>
            </a: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 flipH="1">
            <a:off x="1403350" y="1773238"/>
            <a:ext cx="2374900" cy="14398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3995738" y="1773238"/>
            <a:ext cx="2520950" cy="15113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900" cap="none" smtClean="0">
                <a:solidFill>
                  <a:srgbClr val="FEFE6A"/>
                </a:solidFill>
              </a:rPr>
              <a:t/>
            </a:r>
            <a:br>
              <a:rPr lang="tr-TR" sz="2900" cap="none" smtClean="0">
                <a:solidFill>
                  <a:srgbClr val="FEFE6A"/>
                </a:solidFill>
              </a:rPr>
            </a:br>
            <a:r>
              <a:rPr lang="tr-TR" sz="2900" cap="none" smtClean="0">
                <a:solidFill>
                  <a:srgbClr val="FEFE6A"/>
                </a:solidFill>
              </a:rPr>
              <a:t/>
            </a:r>
            <a:br>
              <a:rPr lang="tr-TR" sz="2900" cap="none" smtClean="0">
                <a:solidFill>
                  <a:srgbClr val="FEFE6A"/>
                </a:solidFill>
              </a:rPr>
            </a:br>
            <a:r>
              <a:rPr lang="tr-TR" sz="2900" cap="none" smtClean="0">
                <a:solidFill>
                  <a:srgbClr val="FEFE6A"/>
                </a:solidFill>
              </a:rPr>
              <a:t/>
            </a:r>
            <a:br>
              <a:rPr lang="tr-TR" sz="2900" cap="none" smtClean="0">
                <a:solidFill>
                  <a:srgbClr val="FEFE6A"/>
                </a:solidFill>
              </a:rPr>
            </a:br>
            <a:r>
              <a:rPr lang="tr-TR" sz="2800" cap="none" smtClean="0">
                <a:solidFill>
                  <a:srgbClr val="E75C01"/>
                </a:solidFill>
              </a:rPr>
              <a:t>ALFA PARÇACIĞININ MADDE İLE ETKİLEŞMESİ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r>
              <a:rPr lang="tr-TR" altLang="en-US" smtClean="0">
                <a:solidFill>
                  <a:srgbClr val="FEFE6A"/>
                </a:solidFill>
              </a:rPr>
              <a:t>  </a:t>
            </a:r>
          </a:p>
          <a:p>
            <a:pPr>
              <a:buFont typeface="Wingdings" pitchFamily="2" charset="2"/>
              <a:buNone/>
            </a:pPr>
            <a:endParaRPr lang="tr-TR" altLang="en-US" smtClean="0">
              <a:solidFill>
                <a:srgbClr val="FEFE6A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tr-TR" altLang="en-US" smtClean="0">
                <a:solidFill>
                  <a:srgbClr val="FEFE6A"/>
                </a:solidFill>
              </a:rPr>
              <a:t> </a:t>
            </a:r>
            <a:r>
              <a:rPr lang="tr-TR" altLang="en-US" sz="3600" smtClean="0"/>
              <a:t>İyonizasyon                   Eksitasyon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>
                <a:solidFill>
                  <a:srgbClr val="FEFE6A"/>
                </a:solidFill>
              </a:rPr>
              <a:t>                    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          </a:t>
            </a:r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 flipH="1">
            <a:off x="2124075" y="1773238"/>
            <a:ext cx="1727200" cy="12954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 flipH="1" flipV="1">
            <a:off x="3995738" y="1557338"/>
            <a:ext cx="144462" cy="7143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4427538" y="1773238"/>
            <a:ext cx="2016125" cy="1223962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3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400" cap="none" smtClean="0">
                <a:solidFill>
                  <a:srgbClr val="E75C01"/>
                </a:solidFill>
              </a:rPr>
              <a:t>ALFA PARÇACIĞININ MADDE İLE ETKİLEŞMESİ</a:t>
            </a:r>
            <a:endParaRPr lang="tr-TR" sz="2400" cap="none" smtClean="0"/>
          </a:p>
        </p:txBody>
      </p:sp>
      <p:sp>
        <p:nvSpPr>
          <p:cNvPr id="69635" name="4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r>
              <a:rPr lang="tr-TR" altLang="en-US" sz="2000" smtClean="0"/>
              <a:t>Alfa parçacığı +2 yüklü olduğundan dolayı elektriksel olarak nötral olmak için 2 elektron almayı amaçlar. Atomlardan elektron koparır. </a:t>
            </a:r>
          </a:p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endParaRPr lang="tr-TR" altLang="en-US" sz="2000" smtClean="0"/>
          </a:p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r>
              <a:rPr lang="tr-TR" altLang="en-US" sz="2000" smtClean="0"/>
              <a:t>Eğer elektronu koparabilecek kadar enerji verilmemişse </a:t>
            </a:r>
            <a:r>
              <a:rPr lang="tr-TR" altLang="en-US" sz="2000" smtClean="0">
                <a:solidFill>
                  <a:srgbClr val="C00000"/>
                </a:solidFill>
              </a:rPr>
              <a:t>eksitasyon</a:t>
            </a:r>
            <a:r>
              <a:rPr lang="tr-TR" altLang="en-US" sz="2000" smtClean="0">
                <a:solidFill>
                  <a:srgbClr val="FFFF00"/>
                </a:solidFill>
              </a:rPr>
              <a:t> </a:t>
            </a:r>
            <a:r>
              <a:rPr lang="tr-TR" altLang="en-US" sz="2000" smtClean="0"/>
              <a:t>oluşur ve elektron aldığı kadar enerjiyi </a:t>
            </a:r>
            <a:r>
              <a:rPr lang="tr-TR" altLang="en-US" sz="2000" u="sng" smtClean="0"/>
              <a:t>X ışını</a:t>
            </a:r>
            <a:r>
              <a:rPr lang="tr-TR" altLang="en-US" sz="2000" smtClean="0"/>
              <a:t> ile geri vererek eski (taban) durumuna geri döner. </a:t>
            </a:r>
          </a:p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endParaRPr lang="tr-TR" altLang="en-US" sz="2000" smtClean="0"/>
          </a:p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r>
              <a:rPr lang="tr-TR" altLang="en-US" sz="2000" smtClean="0"/>
              <a:t>Elektronu koparacak kadar enerji verilmişse </a:t>
            </a:r>
            <a:r>
              <a:rPr lang="tr-TR" altLang="en-US" sz="2000" smtClean="0">
                <a:solidFill>
                  <a:srgbClr val="C00000"/>
                </a:solidFill>
              </a:rPr>
              <a:t>iyonizasyon</a:t>
            </a:r>
            <a:r>
              <a:rPr lang="tr-TR" altLang="en-US" sz="2000" smtClean="0">
                <a:solidFill>
                  <a:srgbClr val="FFFF00"/>
                </a:solidFill>
              </a:rPr>
              <a:t> </a:t>
            </a:r>
            <a:r>
              <a:rPr lang="tr-TR" altLang="en-US" sz="2000" smtClean="0"/>
              <a:t>oluşur. </a:t>
            </a:r>
          </a:p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endParaRPr lang="tr-TR" altLang="en-US" sz="2000" smtClean="0"/>
          </a:p>
          <a:p>
            <a:pPr marL="342900" indent="-342900">
              <a:spcBef>
                <a:spcPct val="20000"/>
              </a:spcBef>
              <a:buClr>
                <a:srgbClr val="E75C01"/>
              </a:buClr>
              <a:buSzPct val="89000"/>
              <a:buFont typeface="Courier New" pitchFamily="49" charset="0"/>
              <a:buChar char="o"/>
            </a:pPr>
            <a:r>
              <a:rPr lang="tr-TR" altLang="en-US" sz="2000" smtClean="0"/>
              <a:t>İyonizasyon sonucu atom (+), koparılan elektron ise (-) olmak üzere iyon çifti oluştururlar. Alfa parçacığı tüm enerjisini kaybedene kadar bu şekilde etkileşmeye devam eder.</a:t>
            </a:r>
          </a:p>
          <a:p>
            <a:pPr marL="342900" indent="-342900"/>
            <a:endParaRPr lang="tr-TR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Line 2"/>
          <p:cNvSpPr>
            <a:spLocks noChangeShapeType="1"/>
          </p:cNvSpPr>
          <p:nvPr/>
        </p:nvSpPr>
        <p:spPr bwMode="auto">
          <a:xfrm flipH="1">
            <a:off x="1979613" y="2492375"/>
            <a:ext cx="1944687" cy="1512888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59" name="Line 3"/>
          <p:cNvSpPr>
            <a:spLocks noChangeShapeType="1"/>
          </p:cNvSpPr>
          <p:nvPr/>
        </p:nvSpPr>
        <p:spPr bwMode="auto">
          <a:xfrm flipH="1">
            <a:off x="1979613" y="2420938"/>
            <a:ext cx="1871662" cy="13684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 flipH="1">
            <a:off x="2195513" y="3429000"/>
            <a:ext cx="1728787" cy="143986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61" name="Line 5"/>
          <p:cNvSpPr>
            <a:spLocks noChangeShapeType="1"/>
          </p:cNvSpPr>
          <p:nvPr/>
        </p:nvSpPr>
        <p:spPr bwMode="auto">
          <a:xfrm flipH="1">
            <a:off x="1908175" y="692150"/>
            <a:ext cx="2087563" cy="5048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62" name="Line 6"/>
          <p:cNvSpPr>
            <a:spLocks noChangeShapeType="1"/>
          </p:cNvSpPr>
          <p:nvPr/>
        </p:nvSpPr>
        <p:spPr bwMode="auto">
          <a:xfrm>
            <a:off x="3059113" y="2924175"/>
            <a:ext cx="4392612" cy="22320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63" name="Oval 7"/>
          <p:cNvSpPr>
            <a:spLocks noChangeArrowheads="1"/>
          </p:cNvSpPr>
          <p:nvPr/>
        </p:nvSpPr>
        <p:spPr bwMode="auto">
          <a:xfrm>
            <a:off x="2843213" y="3429000"/>
            <a:ext cx="1657350" cy="252095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 flipH="1">
            <a:off x="3059113" y="3213100"/>
            <a:ext cx="1728787" cy="11525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tr-TR" altLang="en-US" sz="2800">
                <a:solidFill>
                  <a:srgbClr val="E75C01"/>
                </a:solidFill>
              </a:rPr>
              <a:t>ALFA PARÇACIĞININ MADDE İLE ETKİLEŞMESİ</a:t>
            </a:r>
          </a:p>
        </p:txBody>
      </p:sp>
      <p:sp>
        <p:nvSpPr>
          <p:cNvPr id="70666" name="Oval 10"/>
          <p:cNvSpPr>
            <a:spLocks noChangeArrowheads="1"/>
          </p:cNvSpPr>
          <p:nvPr/>
        </p:nvSpPr>
        <p:spPr bwMode="auto">
          <a:xfrm>
            <a:off x="1116013" y="2276475"/>
            <a:ext cx="4032250" cy="360045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67" name="Oval 11"/>
          <p:cNvSpPr>
            <a:spLocks noChangeArrowheads="1"/>
          </p:cNvSpPr>
          <p:nvPr/>
        </p:nvSpPr>
        <p:spPr bwMode="auto">
          <a:xfrm>
            <a:off x="1979613" y="3068638"/>
            <a:ext cx="2089150" cy="2016125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68" name="Oval 12"/>
          <p:cNvSpPr>
            <a:spLocks noChangeArrowheads="1"/>
          </p:cNvSpPr>
          <p:nvPr/>
        </p:nvSpPr>
        <p:spPr bwMode="auto">
          <a:xfrm>
            <a:off x="2627313" y="3644900"/>
            <a:ext cx="647700" cy="647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69" name="Oval 13"/>
          <p:cNvSpPr>
            <a:spLocks noChangeArrowheads="1"/>
          </p:cNvSpPr>
          <p:nvPr/>
        </p:nvSpPr>
        <p:spPr bwMode="auto">
          <a:xfrm>
            <a:off x="2987675" y="3860800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0" name="Oval 14"/>
          <p:cNvSpPr>
            <a:spLocks noChangeArrowheads="1"/>
          </p:cNvSpPr>
          <p:nvPr/>
        </p:nvSpPr>
        <p:spPr bwMode="auto">
          <a:xfrm>
            <a:off x="3203575" y="40767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1" name="Oval 15"/>
          <p:cNvSpPr>
            <a:spLocks noChangeArrowheads="1"/>
          </p:cNvSpPr>
          <p:nvPr/>
        </p:nvSpPr>
        <p:spPr bwMode="auto">
          <a:xfrm>
            <a:off x="2987675" y="3789363"/>
            <a:ext cx="215900" cy="287337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2" name="Oval 16"/>
          <p:cNvSpPr>
            <a:spLocks noChangeArrowheads="1"/>
          </p:cNvSpPr>
          <p:nvPr/>
        </p:nvSpPr>
        <p:spPr bwMode="auto">
          <a:xfrm>
            <a:off x="2843213" y="3933825"/>
            <a:ext cx="215900" cy="287338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3" name="Oval 17"/>
          <p:cNvSpPr>
            <a:spLocks noChangeArrowheads="1"/>
          </p:cNvSpPr>
          <p:nvPr/>
        </p:nvSpPr>
        <p:spPr bwMode="auto">
          <a:xfrm>
            <a:off x="2700338" y="3789363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2843213" y="3716338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cxnSp>
        <p:nvCxnSpPr>
          <p:cNvPr id="70675" name="AutoShape 19"/>
          <p:cNvCxnSpPr>
            <a:cxnSpLocks noChangeShapeType="1"/>
            <a:stCxn id="70662" idx="1"/>
          </p:cNvCxnSpPr>
          <p:nvPr/>
        </p:nvCxnSpPr>
        <p:spPr bwMode="auto">
          <a:xfrm flipH="1">
            <a:off x="5292725" y="5156200"/>
            <a:ext cx="2159000" cy="360363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</p:spPr>
      </p:cxnSp>
      <p:sp>
        <p:nvSpPr>
          <p:cNvPr id="70676" name="AutoShape 20"/>
          <p:cNvSpPr>
            <a:spLocks noChangeArrowheads="1"/>
          </p:cNvSpPr>
          <p:nvPr/>
        </p:nvSpPr>
        <p:spPr bwMode="auto">
          <a:xfrm>
            <a:off x="5795963" y="3933825"/>
            <a:ext cx="914400" cy="914400"/>
          </a:xfrm>
          <a:prstGeom prst="lightningBol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6588125" y="5229225"/>
            <a:ext cx="792163" cy="93662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8" name="Oval 22"/>
          <p:cNvSpPr>
            <a:spLocks noChangeArrowheads="1"/>
          </p:cNvSpPr>
          <p:nvPr/>
        </p:nvSpPr>
        <p:spPr bwMode="auto">
          <a:xfrm>
            <a:off x="7092950" y="42926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79" name="Oval 23"/>
          <p:cNvSpPr>
            <a:spLocks noChangeArrowheads="1"/>
          </p:cNvSpPr>
          <p:nvPr/>
        </p:nvSpPr>
        <p:spPr bwMode="auto">
          <a:xfrm>
            <a:off x="4643438" y="4868863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0" name="Oval 24"/>
          <p:cNvSpPr>
            <a:spLocks noChangeArrowheads="1"/>
          </p:cNvSpPr>
          <p:nvPr/>
        </p:nvSpPr>
        <p:spPr bwMode="auto">
          <a:xfrm>
            <a:off x="6877050" y="21336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1" name="Oval 25"/>
          <p:cNvSpPr>
            <a:spLocks noChangeArrowheads="1"/>
          </p:cNvSpPr>
          <p:nvPr/>
        </p:nvSpPr>
        <p:spPr bwMode="auto">
          <a:xfrm>
            <a:off x="1042988" y="34290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2" name="Oval 26"/>
          <p:cNvSpPr>
            <a:spLocks noChangeArrowheads="1"/>
          </p:cNvSpPr>
          <p:nvPr/>
        </p:nvSpPr>
        <p:spPr bwMode="auto">
          <a:xfrm>
            <a:off x="2339975" y="56610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3" name="Oval 27"/>
          <p:cNvSpPr>
            <a:spLocks noChangeArrowheads="1"/>
          </p:cNvSpPr>
          <p:nvPr/>
        </p:nvSpPr>
        <p:spPr bwMode="auto">
          <a:xfrm>
            <a:off x="2124075" y="3284538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4" name="Oval 28"/>
          <p:cNvSpPr>
            <a:spLocks noChangeArrowheads="1"/>
          </p:cNvSpPr>
          <p:nvPr/>
        </p:nvSpPr>
        <p:spPr bwMode="auto">
          <a:xfrm>
            <a:off x="3708400" y="45815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5" name="Oval 29"/>
          <p:cNvSpPr>
            <a:spLocks noChangeArrowheads="1"/>
          </p:cNvSpPr>
          <p:nvPr/>
        </p:nvSpPr>
        <p:spPr bwMode="auto">
          <a:xfrm>
            <a:off x="7092950" y="23495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6" name="Oval 30"/>
          <p:cNvSpPr>
            <a:spLocks noChangeArrowheads="1"/>
          </p:cNvSpPr>
          <p:nvPr/>
        </p:nvSpPr>
        <p:spPr bwMode="auto">
          <a:xfrm>
            <a:off x="7308850" y="21336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7" name="Oval 31"/>
          <p:cNvSpPr>
            <a:spLocks noChangeArrowheads="1"/>
          </p:cNvSpPr>
          <p:nvPr/>
        </p:nvSpPr>
        <p:spPr bwMode="auto">
          <a:xfrm>
            <a:off x="7092950" y="1916113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8" name="Oval 32"/>
          <p:cNvSpPr>
            <a:spLocks noChangeArrowheads="1"/>
          </p:cNvSpPr>
          <p:nvPr/>
        </p:nvSpPr>
        <p:spPr bwMode="auto">
          <a:xfrm>
            <a:off x="6877050" y="1844675"/>
            <a:ext cx="719138" cy="7921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89" name="Oval 33"/>
          <p:cNvSpPr>
            <a:spLocks noChangeArrowheads="1"/>
          </p:cNvSpPr>
          <p:nvPr/>
        </p:nvSpPr>
        <p:spPr bwMode="auto">
          <a:xfrm>
            <a:off x="4427538" y="270827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0690" name="WordArt 34"/>
          <p:cNvSpPr>
            <a:spLocks noChangeArrowheads="1" noChangeShapeType="1" noTextEdit="1"/>
          </p:cNvSpPr>
          <p:nvPr/>
        </p:nvSpPr>
        <p:spPr bwMode="auto">
          <a:xfrm>
            <a:off x="7164388" y="1916113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+</a:t>
            </a:r>
          </a:p>
        </p:txBody>
      </p:sp>
      <p:sp>
        <p:nvSpPr>
          <p:cNvPr id="70691" name="WordArt 35"/>
          <p:cNvSpPr>
            <a:spLocks noChangeArrowheads="1" noChangeShapeType="1" noTextEdit="1"/>
          </p:cNvSpPr>
          <p:nvPr/>
        </p:nvSpPr>
        <p:spPr bwMode="auto">
          <a:xfrm>
            <a:off x="7380288" y="2133600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+</a:t>
            </a:r>
          </a:p>
        </p:txBody>
      </p:sp>
      <p:sp>
        <p:nvSpPr>
          <p:cNvPr id="70692" name="WordArt 36"/>
          <p:cNvSpPr>
            <a:spLocks noChangeArrowheads="1" noChangeShapeType="1" noTextEdit="1"/>
          </p:cNvSpPr>
          <p:nvPr/>
        </p:nvSpPr>
        <p:spPr bwMode="auto">
          <a:xfrm>
            <a:off x="7524750" y="1268413"/>
            <a:ext cx="11811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Alfa 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Parçacığı</a:t>
            </a:r>
          </a:p>
        </p:txBody>
      </p:sp>
      <p:sp>
        <p:nvSpPr>
          <p:cNvPr id="70693" name="WordArt 37"/>
          <p:cNvSpPr>
            <a:spLocks noChangeArrowheads="1" noChangeShapeType="1" noTextEdit="1"/>
          </p:cNvSpPr>
          <p:nvPr/>
        </p:nvSpPr>
        <p:spPr bwMode="auto">
          <a:xfrm>
            <a:off x="4356100" y="2349500"/>
            <a:ext cx="10572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70694" name="Line 38"/>
          <p:cNvSpPr>
            <a:spLocks noChangeShapeType="1"/>
          </p:cNvSpPr>
          <p:nvPr/>
        </p:nvSpPr>
        <p:spPr bwMode="auto">
          <a:xfrm flipV="1">
            <a:off x="4932363" y="2492375"/>
            <a:ext cx="2016125" cy="360363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0695" name="WordArt 39"/>
          <p:cNvSpPr>
            <a:spLocks noChangeArrowheads="1" noChangeShapeType="1" noTextEdit="1"/>
          </p:cNvSpPr>
          <p:nvPr/>
        </p:nvSpPr>
        <p:spPr bwMode="auto">
          <a:xfrm>
            <a:off x="2843213" y="3716338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3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</a:rPr>
              <a:t>RADYASYON FİZİĞİNDE KULLANILAN TANIM VE BİRİMLER</a:t>
            </a:r>
            <a:endParaRPr lang="tr-TR" sz="2800" cap="none" smtClean="0"/>
          </a:p>
        </p:txBody>
      </p:sp>
      <p:sp>
        <p:nvSpPr>
          <p:cNvPr id="45059" name="4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tr-TR" altLang="en-US" sz="1800" smtClean="0"/>
              <a:t>Aktivite Birimleri: </a:t>
            </a:r>
            <a:r>
              <a:rPr lang="tr-TR" altLang="en-US" sz="1800" smtClean="0">
                <a:solidFill>
                  <a:srgbClr val="E75C01"/>
                </a:solidFill>
              </a:rPr>
              <a:t>(Curie, Becquerel)</a:t>
            </a:r>
          </a:p>
          <a:p>
            <a:pPr lvl="1"/>
            <a:r>
              <a:rPr lang="tr-TR" altLang="en-US" sz="1800" smtClean="0"/>
              <a:t>Her radyoizotop için saniyede bozunan atom sayısı farklıdır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Curie (Ci):</a:t>
            </a:r>
            <a:r>
              <a:rPr lang="tr-TR" altLang="en-US" sz="1800" smtClean="0"/>
              <a:t> Saniyede 3.7x10</a:t>
            </a:r>
            <a:r>
              <a:rPr lang="tr-TR" altLang="en-US" sz="1800" baseline="30000" smtClean="0"/>
              <a:t>10</a:t>
            </a:r>
            <a:r>
              <a:rPr lang="tr-TR" altLang="en-US" sz="1800" smtClean="0"/>
              <a:t> parçalanma veren madde miktarı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Becquerel (Bq):</a:t>
            </a:r>
            <a:r>
              <a:rPr lang="tr-TR" altLang="en-US" sz="1800" smtClean="0"/>
              <a:t> Saniyede 1 parçalanma veren madde miktarı</a:t>
            </a:r>
          </a:p>
          <a:p>
            <a:endParaRPr lang="tr-TR" altLang="en-US" sz="1800" smtClean="0"/>
          </a:p>
          <a:p>
            <a:r>
              <a:rPr lang="tr-TR" altLang="en-US" sz="1800" smtClean="0"/>
              <a:t>Işınlama Doz Birimleri: </a:t>
            </a:r>
            <a:r>
              <a:rPr lang="tr-TR" altLang="en-US" sz="1800" smtClean="0">
                <a:solidFill>
                  <a:srgbClr val="E75C01"/>
                </a:solidFill>
              </a:rPr>
              <a:t>(Röntgen, Coulomb)</a:t>
            </a:r>
          </a:p>
          <a:p>
            <a:pPr lvl="1"/>
            <a:r>
              <a:rPr lang="tr-TR" altLang="en-US" sz="1800" smtClean="0"/>
              <a:t>X ya da gama ışınları tarafından havada oluşturulan iyonizasyon miktarına </a:t>
            </a:r>
            <a:r>
              <a:rPr lang="tr-TR" altLang="en-US" sz="1800" smtClean="0">
                <a:solidFill>
                  <a:srgbClr val="E75C01"/>
                </a:solidFill>
              </a:rPr>
              <a:t>ışınlama</a:t>
            </a:r>
            <a:r>
              <a:rPr lang="tr-TR" altLang="en-US" sz="1800" smtClean="0"/>
              <a:t> denir. </a:t>
            </a:r>
          </a:p>
          <a:p>
            <a:pPr lvl="1"/>
            <a:r>
              <a:rPr lang="tr-TR" altLang="en-US" sz="1800" smtClean="0"/>
              <a:t>Bir yörünge elektronunun atomdan uzaklaşması olayına iyonizasyon denir. Atom (+), elektron (-) olduğundan iyon çifti oluşturur.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Röntgen:</a:t>
            </a:r>
            <a:r>
              <a:rPr lang="tr-TR" altLang="en-US" sz="1800" smtClean="0"/>
              <a:t> 1 cm</a:t>
            </a:r>
            <a:r>
              <a:rPr lang="tr-TR" altLang="en-US" sz="1800" baseline="30000" smtClean="0"/>
              <a:t>3</a:t>
            </a:r>
            <a:r>
              <a:rPr lang="tr-TR" altLang="en-US" sz="1800" smtClean="0"/>
              <a:t> havada 2.58x10</a:t>
            </a:r>
            <a:r>
              <a:rPr lang="tr-TR" altLang="en-US" sz="1800" baseline="30000" smtClean="0"/>
              <a:t>4</a:t>
            </a:r>
            <a:r>
              <a:rPr lang="tr-TR" altLang="en-US" sz="1800" smtClean="0"/>
              <a:t> coulombluk yük taşıyan aynı işaretli iyon sayısı 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1 R:  2.58x10</a:t>
            </a:r>
            <a:r>
              <a:rPr lang="tr-TR" altLang="en-US" sz="1800" baseline="30000" smtClean="0">
                <a:solidFill>
                  <a:srgbClr val="E75C01"/>
                </a:solidFill>
              </a:rPr>
              <a:t>4 </a:t>
            </a:r>
            <a:r>
              <a:rPr lang="tr-TR" altLang="en-US" sz="1800" smtClean="0">
                <a:solidFill>
                  <a:srgbClr val="E75C01"/>
                </a:solidFill>
              </a:rPr>
              <a:t> Coulomb/kg</a:t>
            </a:r>
          </a:p>
          <a:p>
            <a:pPr lvl="1"/>
            <a:r>
              <a:rPr lang="tr-TR" altLang="en-US" sz="1800" smtClean="0"/>
              <a:t>Bu birimler X ve gama ışınlarının </a:t>
            </a:r>
            <a:r>
              <a:rPr lang="tr-TR" altLang="en-US" sz="1800" u="sng" smtClean="0"/>
              <a:t>havada oluşturdukları etkileri</a:t>
            </a:r>
            <a:r>
              <a:rPr lang="tr-TR" altLang="en-US" sz="1800" smtClean="0"/>
              <a:t> belirtir. </a:t>
            </a:r>
          </a:p>
          <a:p>
            <a:endParaRPr lang="tr-TR" alt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88913"/>
            <a:ext cx="7467600" cy="1143000"/>
          </a:xfrm>
        </p:spPr>
        <p:txBody>
          <a:bodyPr/>
          <a:lstStyle/>
          <a:p>
            <a:r>
              <a:rPr lang="tr-TR" altLang="en-US" sz="2400" cap="none" smtClean="0">
                <a:solidFill>
                  <a:srgbClr val="E75C01"/>
                </a:solidFill>
              </a:rPr>
              <a:t>NEGATRONUN (</a:t>
            </a:r>
            <a:r>
              <a:rPr lang="el-GR" altLang="en-US" sz="2400" cap="none" smtClean="0">
                <a:solidFill>
                  <a:srgbClr val="E75C01"/>
                </a:solidFill>
                <a:latin typeface="Calibri" pitchFamily="34" charset="0"/>
                <a:cs typeface="Arial" charset="0"/>
              </a:rPr>
              <a:t>β</a:t>
            </a:r>
            <a:r>
              <a:rPr lang="tr-TR" altLang="en-US" sz="2400" cap="none" baseline="30000" smtClean="0">
                <a:solidFill>
                  <a:srgbClr val="E75C01"/>
                </a:solidFill>
                <a:cs typeface="Arial" charset="0"/>
              </a:rPr>
              <a:t>-</a:t>
            </a:r>
            <a:r>
              <a:rPr lang="tr-TR" altLang="en-US" sz="2400" cap="none" smtClean="0">
                <a:solidFill>
                  <a:srgbClr val="E75C01"/>
                </a:solidFill>
                <a:cs typeface="Arial" charset="0"/>
              </a:rPr>
              <a:t>) </a:t>
            </a:r>
            <a:r>
              <a:rPr lang="tr-TR" altLang="en-US" sz="2400" cap="none" smtClean="0">
                <a:solidFill>
                  <a:srgbClr val="E75C01"/>
                </a:solidFill>
              </a:rPr>
              <a:t>MADDE İLE ETKİLEŞMESİ</a:t>
            </a:r>
          </a:p>
        </p:txBody>
      </p:sp>
      <p:sp>
        <p:nvSpPr>
          <p:cNvPr id="71683" name="Line 4"/>
          <p:cNvSpPr>
            <a:spLocks noChangeShapeType="1"/>
          </p:cNvSpPr>
          <p:nvPr/>
        </p:nvSpPr>
        <p:spPr bwMode="auto">
          <a:xfrm flipH="1">
            <a:off x="1258888" y="1484313"/>
            <a:ext cx="2881312" cy="7921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1684" name="Line 5"/>
          <p:cNvSpPr>
            <a:spLocks noChangeShapeType="1"/>
          </p:cNvSpPr>
          <p:nvPr/>
        </p:nvSpPr>
        <p:spPr bwMode="auto">
          <a:xfrm>
            <a:off x="4211638" y="1484313"/>
            <a:ext cx="0" cy="7207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1685" name="Line 6"/>
          <p:cNvSpPr>
            <a:spLocks noChangeShapeType="1"/>
          </p:cNvSpPr>
          <p:nvPr/>
        </p:nvSpPr>
        <p:spPr bwMode="auto">
          <a:xfrm>
            <a:off x="4140200" y="1484313"/>
            <a:ext cx="2592388" cy="7207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1686" name="Line 7"/>
          <p:cNvSpPr>
            <a:spLocks noChangeShapeType="1"/>
          </p:cNvSpPr>
          <p:nvPr/>
        </p:nvSpPr>
        <p:spPr bwMode="auto">
          <a:xfrm>
            <a:off x="4284663" y="1484313"/>
            <a:ext cx="2735262" cy="7207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1687" name="7 İçerik Yer Tutucusu"/>
          <p:cNvSpPr>
            <a:spLocks noGrp="1"/>
          </p:cNvSpPr>
          <p:nvPr>
            <p:ph sz="quarter" idx="1"/>
          </p:nvPr>
        </p:nvSpPr>
        <p:spPr>
          <a:xfrm>
            <a:off x="539750" y="3500438"/>
            <a:ext cx="7467600" cy="3024187"/>
          </a:xfrm>
        </p:spPr>
        <p:txBody>
          <a:bodyPr/>
          <a:lstStyle/>
          <a:p>
            <a:r>
              <a:rPr lang="tr-TR" altLang="en-US" sz="1800" smtClean="0"/>
              <a:t>Alfa parçacığı gibi iyonizasyon ve eksitasyon oluşturur. </a:t>
            </a:r>
          </a:p>
          <a:p>
            <a:r>
              <a:rPr lang="tr-TR" altLang="en-US" sz="1800" smtClean="0"/>
              <a:t>Beta hafif ve negatif yüklü olduğu için, yörüngelerle etkileşmede büyük sapmaya uğrar ve elastik çarpışma oluşturur. </a:t>
            </a:r>
          </a:p>
          <a:p>
            <a:r>
              <a:rPr lang="tr-TR" altLang="en-US" sz="1800" smtClean="0"/>
              <a:t>Hızından dolayı enerjisini elektrona aktararak onu yörüngesinden koparır. </a:t>
            </a:r>
          </a:p>
          <a:p>
            <a:r>
              <a:rPr lang="tr-TR" altLang="en-US" sz="1800" smtClean="0"/>
              <a:t>Çarpışmadan sonra hangisinin gelen hangisinin çarpılan elektron olduğu anlaşılamaz. </a:t>
            </a:r>
          </a:p>
          <a:p>
            <a:r>
              <a:rPr lang="tr-TR" altLang="en-US" sz="1800" smtClean="0"/>
              <a:t>Negatron  tüm  enerjisini kaybedene kadar devam eder</a:t>
            </a:r>
            <a:endParaRPr lang="tr-TR" altLang="en-US" smtClean="0"/>
          </a:p>
        </p:txBody>
      </p:sp>
      <p:sp>
        <p:nvSpPr>
          <p:cNvPr id="71688" name="8 Dikdörtgen"/>
          <p:cNvSpPr>
            <a:spLocks noChangeArrowheads="1"/>
          </p:cNvSpPr>
          <p:nvPr/>
        </p:nvSpPr>
        <p:spPr bwMode="auto">
          <a:xfrm>
            <a:off x="611188" y="2420938"/>
            <a:ext cx="7777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altLang="en-US">
                <a:solidFill>
                  <a:srgbClr val="FEFE6A"/>
                </a:solidFill>
              </a:rPr>
              <a:t> </a:t>
            </a:r>
            <a:r>
              <a:rPr lang="tr-TR" altLang="en-US"/>
              <a:t>İyonizasyon                           Eksitasyon                          Bremsstrahlung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Line 2"/>
          <p:cNvSpPr>
            <a:spLocks noChangeShapeType="1"/>
          </p:cNvSpPr>
          <p:nvPr/>
        </p:nvSpPr>
        <p:spPr bwMode="auto">
          <a:xfrm flipH="1">
            <a:off x="1979613" y="2492375"/>
            <a:ext cx="1944687" cy="1512888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 flipH="1">
            <a:off x="1979613" y="2420938"/>
            <a:ext cx="1871662" cy="13684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 flipH="1">
            <a:off x="2195513" y="3429000"/>
            <a:ext cx="1728787" cy="143986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 flipH="1">
            <a:off x="1908175" y="692150"/>
            <a:ext cx="2087563" cy="5048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3059113" y="2924175"/>
            <a:ext cx="4392612" cy="22320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 flipH="1">
            <a:off x="3059113" y="3213100"/>
            <a:ext cx="1728787" cy="11525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tr-TR" altLang="en-US" sz="36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en-US" sz="2400">
                <a:solidFill>
                  <a:srgbClr val="E75C01"/>
                </a:solidFill>
              </a:rPr>
              <a:t>(</a:t>
            </a:r>
            <a:r>
              <a:rPr lang="el-GR" altLang="en-US" sz="2400">
                <a:solidFill>
                  <a:srgbClr val="E75C01"/>
                </a:solidFill>
              </a:rPr>
              <a:t>β</a:t>
            </a:r>
            <a:r>
              <a:rPr lang="tr-TR" altLang="en-US" sz="2400" baseline="30000">
                <a:solidFill>
                  <a:srgbClr val="E75C01"/>
                </a:solidFill>
              </a:rPr>
              <a:t>-</a:t>
            </a:r>
            <a:r>
              <a:rPr lang="tr-TR" altLang="en-US" sz="2400">
                <a:solidFill>
                  <a:srgbClr val="E75C01"/>
                </a:solidFill>
              </a:rPr>
              <a:t>) PARÇACIĞININ MADDE İLE ETKİLEŞMESİ</a:t>
            </a:r>
          </a:p>
        </p:txBody>
      </p:sp>
      <p:sp>
        <p:nvSpPr>
          <p:cNvPr id="72713" name="Oval 9"/>
          <p:cNvSpPr>
            <a:spLocks noChangeArrowheads="1"/>
          </p:cNvSpPr>
          <p:nvPr/>
        </p:nvSpPr>
        <p:spPr bwMode="auto">
          <a:xfrm>
            <a:off x="1116013" y="2276475"/>
            <a:ext cx="4032250" cy="360045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14" name="Oval 10"/>
          <p:cNvSpPr>
            <a:spLocks noChangeArrowheads="1"/>
          </p:cNvSpPr>
          <p:nvPr/>
        </p:nvSpPr>
        <p:spPr bwMode="auto">
          <a:xfrm>
            <a:off x="1979613" y="3068638"/>
            <a:ext cx="2089150" cy="2016125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15" name="Oval 11"/>
          <p:cNvSpPr>
            <a:spLocks noChangeArrowheads="1"/>
          </p:cNvSpPr>
          <p:nvPr/>
        </p:nvSpPr>
        <p:spPr bwMode="auto">
          <a:xfrm>
            <a:off x="2627313" y="3644900"/>
            <a:ext cx="647700" cy="64770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16" name="Oval 12"/>
          <p:cNvSpPr>
            <a:spLocks noChangeArrowheads="1"/>
          </p:cNvSpPr>
          <p:nvPr/>
        </p:nvSpPr>
        <p:spPr bwMode="auto">
          <a:xfrm>
            <a:off x="2987675" y="3860800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auto">
          <a:xfrm>
            <a:off x="3203575" y="40767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18" name="Oval 14"/>
          <p:cNvSpPr>
            <a:spLocks noChangeArrowheads="1"/>
          </p:cNvSpPr>
          <p:nvPr/>
        </p:nvSpPr>
        <p:spPr bwMode="auto">
          <a:xfrm>
            <a:off x="2987675" y="3789363"/>
            <a:ext cx="215900" cy="287337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19" name="Oval 15"/>
          <p:cNvSpPr>
            <a:spLocks noChangeArrowheads="1"/>
          </p:cNvSpPr>
          <p:nvPr/>
        </p:nvSpPr>
        <p:spPr bwMode="auto">
          <a:xfrm>
            <a:off x="2843213" y="3933825"/>
            <a:ext cx="215900" cy="287338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0" name="Oval 16"/>
          <p:cNvSpPr>
            <a:spLocks noChangeArrowheads="1"/>
          </p:cNvSpPr>
          <p:nvPr/>
        </p:nvSpPr>
        <p:spPr bwMode="auto">
          <a:xfrm>
            <a:off x="2700338" y="3789363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1" name="Oval 17"/>
          <p:cNvSpPr>
            <a:spLocks noChangeArrowheads="1"/>
          </p:cNvSpPr>
          <p:nvPr/>
        </p:nvSpPr>
        <p:spPr bwMode="auto">
          <a:xfrm>
            <a:off x="2843213" y="3716338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2" name="AutoShape 18"/>
          <p:cNvSpPr>
            <a:spLocks noChangeArrowheads="1"/>
          </p:cNvSpPr>
          <p:nvPr/>
        </p:nvSpPr>
        <p:spPr bwMode="auto">
          <a:xfrm>
            <a:off x="4716463" y="3500438"/>
            <a:ext cx="914400" cy="914400"/>
          </a:xfrm>
          <a:prstGeom prst="irregularSeal2">
            <a:avLst/>
          </a:prstGeom>
          <a:solidFill>
            <a:srgbClr val="FF99FF"/>
          </a:soli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cxnSp>
        <p:nvCxnSpPr>
          <p:cNvPr id="72723" name="AutoShape 19"/>
          <p:cNvCxnSpPr>
            <a:cxnSpLocks noChangeShapeType="1"/>
            <a:stCxn id="72710" idx="1"/>
          </p:cNvCxnSpPr>
          <p:nvPr/>
        </p:nvCxnSpPr>
        <p:spPr bwMode="auto">
          <a:xfrm flipH="1">
            <a:off x="5292725" y="5156200"/>
            <a:ext cx="2159000" cy="360363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</p:spPr>
      </p:cxnSp>
      <p:sp>
        <p:nvSpPr>
          <p:cNvPr id="72724" name="AutoShape 20"/>
          <p:cNvSpPr>
            <a:spLocks noChangeArrowheads="1"/>
          </p:cNvSpPr>
          <p:nvPr/>
        </p:nvSpPr>
        <p:spPr bwMode="auto">
          <a:xfrm>
            <a:off x="5795963" y="3933825"/>
            <a:ext cx="914400" cy="914400"/>
          </a:xfrm>
          <a:prstGeom prst="lightningBol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5" name="Oval 21"/>
          <p:cNvSpPr>
            <a:spLocks noChangeArrowheads="1"/>
          </p:cNvSpPr>
          <p:nvPr/>
        </p:nvSpPr>
        <p:spPr bwMode="auto">
          <a:xfrm>
            <a:off x="6588125" y="5229225"/>
            <a:ext cx="792163" cy="93662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6" name="Oval 22"/>
          <p:cNvSpPr>
            <a:spLocks noChangeArrowheads="1"/>
          </p:cNvSpPr>
          <p:nvPr/>
        </p:nvSpPr>
        <p:spPr bwMode="auto">
          <a:xfrm>
            <a:off x="7092950" y="42926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7" name="Oval 23"/>
          <p:cNvSpPr>
            <a:spLocks noChangeArrowheads="1"/>
          </p:cNvSpPr>
          <p:nvPr/>
        </p:nvSpPr>
        <p:spPr bwMode="auto">
          <a:xfrm>
            <a:off x="7092950" y="1989138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8" name="Oval 24"/>
          <p:cNvSpPr>
            <a:spLocks noChangeArrowheads="1"/>
          </p:cNvSpPr>
          <p:nvPr/>
        </p:nvSpPr>
        <p:spPr bwMode="auto">
          <a:xfrm>
            <a:off x="3132138" y="21336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29" name="Oval 25"/>
          <p:cNvSpPr>
            <a:spLocks noChangeArrowheads="1"/>
          </p:cNvSpPr>
          <p:nvPr/>
        </p:nvSpPr>
        <p:spPr bwMode="auto">
          <a:xfrm>
            <a:off x="3924300" y="39338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0" name="Oval 26"/>
          <p:cNvSpPr>
            <a:spLocks noChangeArrowheads="1"/>
          </p:cNvSpPr>
          <p:nvPr/>
        </p:nvSpPr>
        <p:spPr bwMode="auto">
          <a:xfrm>
            <a:off x="1042988" y="34290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1" name="Oval 27"/>
          <p:cNvSpPr>
            <a:spLocks noChangeArrowheads="1"/>
          </p:cNvSpPr>
          <p:nvPr/>
        </p:nvSpPr>
        <p:spPr bwMode="auto">
          <a:xfrm>
            <a:off x="2339975" y="56610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2" name="Oval 28"/>
          <p:cNvSpPr>
            <a:spLocks noChangeArrowheads="1"/>
          </p:cNvSpPr>
          <p:nvPr/>
        </p:nvSpPr>
        <p:spPr bwMode="auto">
          <a:xfrm>
            <a:off x="2124075" y="3284538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3" name="Oval 29"/>
          <p:cNvSpPr>
            <a:spLocks noChangeArrowheads="1"/>
          </p:cNvSpPr>
          <p:nvPr/>
        </p:nvSpPr>
        <p:spPr bwMode="auto">
          <a:xfrm>
            <a:off x="5003800" y="38608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4" name="Oval 30"/>
          <p:cNvSpPr>
            <a:spLocks noChangeArrowheads="1"/>
          </p:cNvSpPr>
          <p:nvPr/>
        </p:nvSpPr>
        <p:spPr bwMode="auto">
          <a:xfrm>
            <a:off x="7308850" y="56610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5" name="Oval 31"/>
          <p:cNvSpPr>
            <a:spLocks noChangeArrowheads="1"/>
          </p:cNvSpPr>
          <p:nvPr/>
        </p:nvSpPr>
        <p:spPr bwMode="auto">
          <a:xfrm>
            <a:off x="4572000" y="616585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2736" name="Line 32"/>
          <p:cNvSpPr>
            <a:spLocks noChangeShapeType="1"/>
          </p:cNvSpPr>
          <p:nvPr/>
        </p:nvSpPr>
        <p:spPr bwMode="auto">
          <a:xfrm flipH="1">
            <a:off x="5364163" y="2133600"/>
            <a:ext cx="1800225" cy="1655763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37" name="Line 33"/>
          <p:cNvSpPr>
            <a:spLocks noChangeShapeType="1"/>
          </p:cNvSpPr>
          <p:nvPr/>
        </p:nvSpPr>
        <p:spPr bwMode="auto">
          <a:xfrm flipH="1">
            <a:off x="4859338" y="4149725"/>
            <a:ext cx="504825" cy="1943100"/>
          </a:xfrm>
          <a:prstGeom prst="line">
            <a:avLst/>
          </a:prstGeom>
          <a:noFill/>
          <a:ln w="9525">
            <a:solidFill>
              <a:srgbClr val="FEFE6A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2738" name="Line 34"/>
          <p:cNvSpPr>
            <a:spLocks noChangeShapeType="1"/>
          </p:cNvSpPr>
          <p:nvPr/>
        </p:nvSpPr>
        <p:spPr bwMode="auto">
          <a:xfrm>
            <a:off x="5508625" y="4005263"/>
            <a:ext cx="1655763" cy="1655762"/>
          </a:xfrm>
          <a:prstGeom prst="line">
            <a:avLst/>
          </a:prstGeom>
          <a:noFill/>
          <a:ln w="9525">
            <a:solidFill>
              <a:srgbClr val="FEFE6A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7380288" y="1311275"/>
            <a:ext cx="87471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36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l-GR" altLang="en-US" sz="36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β</a:t>
            </a:r>
            <a:r>
              <a:rPr lang="tr-TR" altLang="en-US" sz="36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-)</a:t>
            </a:r>
          </a:p>
        </p:txBody>
      </p:sp>
      <p:sp>
        <p:nvSpPr>
          <p:cNvPr id="72740" name="WordArt 36"/>
          <p:cNvSpPr>
            <a:spLocks noChangeArrowheads="1" noChangeShapeType="1" noTextEdit="1"/>
          </p:cNvSpPr>
          <p:nvPr/>
        </p:nvSpPr>
        <p:spPr bwMode="auto">
          <a:xfrm>
            <a:off x="7812088" y="5516563"/>
            <a:ext cx="10572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72741" name="WordArt 37"/>
          <p:cNvSpPr>
            <a:spLocks noChangeArrowheads="1" noChangeShapeType="1" noTextEdit="1"/>
          </p:cNvSpPr>
          <p:nvPr/>
        </p:nvSpPr>
        <p:spPr bwMode="auto">
          <a:xfrm>
            <a:off x="3492500" y="6308725"/>
            <a:ext cx="10572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8147050" cy="919163"/>
          </a:xfrm>
        </p:spPr>
        <p:txBody>
          <a:bodyPr/>
          <a:lstStyle/>
          <a:p>
            <a:r>
              <a:rPr lang="tr-TR" altLang="en-US" sz="3200" cap="none" smtClean="0">
                <a:solidFill>
                  <a:srgbClr val="E75C01"/>
                </a:solidFill>
              </a:rPr>
              <a:t>Bremsstrahlung (Frenleme Işını)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05038"/>
            <a:ext cx="3529012" cy="3671887"/>
          </a:xfrm>
          <a:ln>
            <a:solidFill>
              <a:srgbClr val="00FF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tr-TR" altLang="en-US" sz="2000" smtClean="0"/>
              <a:t>Enerjisi daha fazla olan negatron çekirdeğin yakınından geçerken kuvvetli çekim alanının etkisiyle yavaşlar. 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tr-TR" altLang="en-US" sz="2000" smtClean="0"/>
              <a:t>Enerji kaybeden parçacık doğrultusunu değiştirerek yoluna devam ederken enerji </a:t>
            </a:r>
            <a:r>
              <a:rPr lang="tr-TR" altLang="en-US" sz="2000" smtClean="0">
                <a:solidFill>
                  <a:srgbClr val="C00000"/>
                </a:solidFill>
              </a:rPr>
              <a:t>X-Işını (Frenleme ışını)</a:t>
            </a:r>
            <a:r>
              <a:rPr lang="tr-TR" altLang="en-US" sz="2000" smtClean="0"/>
              <a:t> şeklinde dışarı atılır.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tr-TR" altLang="en-US" sz="2000" smtClean="0"/>
              <a:t>Röntgen tüplerinde X ışını elde etme yöntemidir.</a:t>
            </a: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3924300" y="2636838"/>
            <a:ext cx="2952750" cy="2808287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4500563" y="3213100"/>
            <a:ext cx="1655762" cy="1512888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5148263" y="3716338"/>
            <a:ext cx="358775" cy="431800"/>
          </a:xfrm>
          <a:prstGeom prst="ellipse">
            <a:avLst/>
          </a:prstGeom>
          <a:solidFill>
            <a:srgbClr val="FEFE6A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35" name="WordArt 7"/>
          <p:cNvSpPr>
            <a:spLocks noChangeArrowheads="1" noChangeShapeType="1" noTextEdit="1"/>
          </p:cNvSpPr>
          <p:nvPr/>
        </p:nvSpPr>
        <p:spPr bwMode="auto">
          <a:xfrm>
            <a:off x="5219700" y="3789363"/>
            <a:ext cx="1524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EFE6A"/>
                </a:solidFill>
                <a:latin typeface="Arial Black"/>
              </a:rPr>
              <a:t>+</a:t>
            </a:r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4787900" y="3213100"/>
            <a:ext cx="287338" cy="28892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37" name="Oval 9"/>
          <p:cNvSpPr>
            <a:spLocks noChangeArrowheads="1"/>
          </p:cNvSpPr>
          <p:nvPr/>
        </p:nvSpPr>
        <p:spPr bwMode="auto">
          <a:xfrm>
            <a:off x="5364163" y="4508500"/>
            <a:ext cx="287337" cy="28892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6084888" y="2781300"/>
            <a:ext cx="287337" cy="28892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39" name="Oval 11"/>
          <p:cNvSpPr>
            <a:spLocks noChangeArrowheads="1"/>
          </p:cNvSpPr>
          <p:nvPr/>
        </p:nvSpPr>
        <p:spPr bwMode="auto">
          <a:xfrm>
            <a:off x="5076825" y="5229225"/>
            <a:ext cx="287338" cy="28892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40" name="Oval 12"/>
          <p:cNvSpPr>
            <a:spLocks noChangeArrowheads="1"/>
          </p:cNvSpPr>
          <p:nvPr/>
        </p:nvSpPr>
        <p:spPr bwMode="auto">
          <a:xfrm>
            <a:off x="3779838" y="3644900"/>
            <a:ext cx="287337" cy="28892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41" name="Oval 13"/>
          <p:cNvSpPr>
            <a:spLocks noChangeArrowheads="1"/>
          </p:cNvSpPr>
          <p:nvPr/>
        </p:nvSpPr>
        <p:spPr bwMode="auto">
          <a:xfrm>
            <a:off x="6659563" y="4149725"/>
            <a:ext cx="287337" cy="288925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3742" name="Line 14"/>
          <p:cNvSpPr>
            <a:spLocks noChangeShapeType="1"/>
          </p:cNvSpPr>
          <p:nvPr/>
        </p:nvSpPr>
        <p:spPr bwMode="auto">
          <a:xfrm>
            <a:off x="4572000" y="1700213"/>
            <a:ext cx="1152525" cy="2160587"/>
          </a:xfrm>
          <a:prstGeom prst="line">
            <a:avLst/>
          </a:prstGeom>
          <a:noFill/>
          <a:ln w="38100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3743" name="Line 15"/>
          <p:cNvSpPr>
            <a:spLocks noChangeShapeType="1"/>
          </p:cNvSpPr>
          <p:nvPr/>
        </p:nvSpPr>
        <p:spPr bwMode="auto">
          <a:xfrm>
            <a:off x="5724525" y="3860800"/>
            <a:ext cx="1871663" cy="15843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 flipV="1">
            <a:off x="5724525" y="1773238"/>
            <a:ext cx="792163" cy="1944687"/>
          </a:xfrm>
          <a:prstGeom prst="line">
            <a:avLst/>
          </a:prstGeom>
          <a:noFill/>
          <a:ln w="57150">
            <a:solidFill>
              <a:srgbClr val="FF99FF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3745" name="WordArt 17"/>
          <p:cNvSpPr>
            <a:spLocks noChangeArrowheads="1" noChangeShapeType="1" noTextEdit="1"/>
          </p:cNvSpPr>
          <p:nvPr/>
        </p:nvSpPr>
        <p:spPr bwMode="auto">
          <a:xfrm>
            <a:off x="6804025" y="1341438"/>
            <a:ext cx="7905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X-Işını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3924300" y="1120775"/>
            <a:ext cx="7223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28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l-GR" altLang="en-US" sz="28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β</a:t>
            </a:r>
            <a:r>
              <a:rPr lang="tr-TR" altLang="en-US" sz="28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-)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7524750" y="5394325"/>
            <a:ext cx="79533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l-GR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β</a:t>
            </a:r>
            <a:r>
              <a:rPr lang="tr-TR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Bremsstrahlung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2000" smtClean="0"/>
              <a:t>Radyoloji de X-Işını tüplerinde yapay olarak oluşturulur. Negatron yerine elektron kullanılır.</a:t>
            </a:r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endParaRPr lang="tr-TR" altLang="en-US" sz="2000" smtClean="0"/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2000" smtClean="0"/>
              <a:t>I131 gibi betalarının yanında gamaları da olan radyoizotoplar doğrudan kurşun içine konulduklarında Bremsstrahlung oluştururlar. Bu da maruz kalınan radyasyon riskini artırır.    </a:t>
            </a:r>
          </a:p>
          <a:p>
            <a:pPr>
              <a:buClr>
                <a:srgbClr val="E75C01"/>
              </a:buClr>
              <a:buFont typeface="Wingdings" pitchFamily="2" charset="2"/>
              <a:buNone/>
            </a:pPr>
            <a:endParaRPr lang="tr-TR" altLang="en-US" sz="2000" smtClean="0"/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2000" smtClean="0"/>
              <a:t>Bremsstrahlung’tan korunmak için kurşun içini plastik, kauçuk gibi atom numarası düşük olan materyal ile kaplamak gereklidir.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EFE6A"/>
                </a:solidFill>
              </a:rPr>
              <a:t>         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X-IŞINI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793115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endParaRPr lang="tr-TR" altLang="en-US" smtClean="0"/>
          </a:p>
          <a:p>
            <a:pPr>
              <a:buFont typeface="Wingdings" pitchFamily="2" charset="2"/>
              <a:buNone/>
            </a:pPr>
            <a:r>
              <a:rPr lang="tr-TR" altLang="en-US" smtClean="0">
                <a:solidFill>
                  <a:srgbClr val="E75C01"/>
                </a:solidFill>
              </a:rPr>
              <a:t>BREMSSTRAHLUNG                        Karakteristik X ışını </a:t>
            </a:r>
          </a:p>
          <a:p>
            <a:pPr>
              <a:buFont typeface="Wingdings" pitchFamily="2" charset="2"/>
              <a:buNone/>
            </a:pPr>
            <a:r>
              <a:rPr lang="tr-TR" altLang="en-US" sz="2000" smtClean="0">
                <a:solidFill>
                  <a:srgbClr val="E75C01"/>
                </a:solidFill>
              </a:rPr>
              <a:t>      (FRENLEME IŞINI)</a:t>
            </a:r>
            <a:r>
              <a:rPr lang="tr-TR" altLang="en-US" smtClean="0">
                <a:solidFill>
                  <a:srgbClr val="E75C01"/>
                </a:solidFill>
              </a:rPr>
              <a:t>                                     (Yörünge)</a:t>
            </a:r>
          </a:p>
          <a:p>
            <a:pPr>
              <a:buFont typeface="Wingdings" pitchFamily="2" charset="2"/>
              <a:buNone/>
            </a:pPr>
            <a:r>
              <a:rPr lang="tr-TR" altLang="en-US" smtClean="0">
                <a:solidFill>
                  <a:srgbClr val="E75C01"/>
                </a:solidFill>
              </a:rPr>
              <a:t>     (Çekirdek Yakını)</a:t>
            </a:r>
          </a:p>
        </p:txBody>
      </p:sp>
      <p:sp>
        <p:nvSpPr>
          <p:cNvPr id="75780" name="Line 4"/>
          <p:cNvSpPr>
            <a:spLocks noChangeShapeType="1"/>
          </p:cNvSpPr>
          <p:nvPr/>
        </p:nvSpPr>
        <p:spPr bwMode="auto">
          <a:xfrm flipH="1">
            <a:off x="1979613" y="1557338"/>
            <a:ext cx="2303462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5781" name="Line 5"/>
          <p:cNvSpPr>
            <a:spLocks noChangeShapeType="1"/>
          </p:cNvSpPr>
          <p:nvPr/>
        </p:nvSpPr>
        <p:spPr bwMode="auto">
          <a:xfrm>
            <a:off x="4500563" y="1557338"/>
            <a:ext cx="2233612" cy="13684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002588" cy="4873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000" smtClean="0">
                <a:solidFill>
                  <a:srgbClr val="E75C01"/>
                </a:solidFill>
              </a:rPr>
              <a:t>Erim Uzaklığı : </a:t>
            </a:r>
            <a:r>
              <a:rPr lang="tr-TR" sz="2000" smtClean="0"/>
              <a:t>Bir parçacığın enerjisinin tümünü kaybedinceye kadar aldığı yoldur.</a:t>
            </a:r>
          </a:p>
          <a:p>
            <a:pPr lvl="1">
              <a:lnSpc>
                <a:spcPct val="80000"/>
              </a:lnSpc>
            </a:pPr>
            <a:endParaRPr lang="tr-TR" sz="1700" smtClean="0">
              <a:solidFill>
                <a:srgbClr val="FF99FF"/>
              </a:solidFill>
            </a:endParaRPr>
          </a:p>
          <a:p>
            <a:pPr lvl="1">
              <a:lnSpc>
                <a:spcPct val="80000"/>
              </a:lnSpc>
            </a:pPr>
            <a:r>
              <a:rPr lang="tr-TR" sz="1700" smtClean="0"/>
              <a:t>Erim Uzaklığı = Enerji/LET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smtClean="0">
              <a:solidFill>
                <a:srgbClr val="FF99FF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000" smtClean="0">
                <a:solidFill>
                  <a:srgbClr val="E75C01"/>
                </a:solidFill>
              </a:rPr>
              <a:t>Spesifik İyonizasyon (SI) </a:t>
            </a:r>
            <a:r>
              <a:rPr lang="tr-TR" sz="2000" smtClean="0"/>
              <a:t>: Bir parçacığın aldığı yol boyunca her birimde oluşturulan iyon çifti sayısıdır. </a:t>
            </a:r>
          </a:p>
          <a:p>
            <a:pPr lvl="1">
              <a:lnSpc>
                <a:spcPct val="80000"/>
              </a:lnSpc>
            </a:pPr>
            <a:endParaRPr lang="tr-TR" sz="1700" smtClean="0"/>
          </a:p>
          <a:p>
            <a:pPr lvl="1">
              <a:lnSpc>
                <a:spcPct val="80000"/>
              </a:lnSpc>
            </a:pPr>
            <a:r>
              <a:rPr lang="tr-TR" sz="1700" smtClean="0"/>
              <a:t>Kütle ve yük arttıkça artar, hız arttıkça azalır.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>
                <a:solidFill>
                  <a:srgbClr val="E75C01"/>
                </a:solidFill>
              </a:rPr>
              <a:t> LET (Lineer Enerji Transferi) : </a:t>
            </a:r>
            <a:r>
              <a:rPr lang="tr-TR" sz="2000" smtClean="0"/>
              <a:t>Bir parçacığın aldığı yol boyunca  her birimde iyonizasyon için aktardığı enerji miktarıdır. 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 lvl="1">
              <a:lnSpc>
                <a:spcPct val="80000"/>
              </a:lnSpc>
            </a:pPr>
            <a:r>
              <a:rPr lang="tr-TR" sz="1700" smtClean="0"/>
              <a:t>LET = SI x  Her iyon çifti oluşumunda kaybedilen enerji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00225" y="287338"/>
            <a:ext cx="5113338" cy="649287"/>
          </a:xfrm>
        </p:spPr>
        <p:txBody>
          <a:bodyPr/>
          <a:lstStyle/>
          <a:p>
            <a:pPr>
              <a:defRPr/>
            </a:pPr>
            <a:r>
              <a:rPr lang="tr-TR" sz="3200" dirty="0">
                <a:solidFill>
                  <a:schemeClr val="accent1">
                    <a:lumMod val="75000"/>
                  </a:schemeClr>
                </a:solidFill>
              </a:rPr>
              <a:t>ÖRNEK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569325" cy="56880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/>
              <a:t>Alfa ve Beta parçacığı her iyon çifti oluşturmada 34 eV enerji kaybeder.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000" smtClean="0">
              <a:solidFill>
                <a:srgbClr val="FF99FF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>
                <a:solidFill>
                  <a:srgbClr val="FEFE6A"/>
                </a:solidFill>
              </a:rPr>
              <a:t>	</a:t>
            </a:r>
            <a:r>
              <a:rPr lang="tr-TR" sz="2000" smtClean="0">
                <a:solidFill>
                  <a:srgbClr val="FF0000"/>
                </a:solidFill>
              </a:rPr>
              <a:t>1 MeV alfa 1 cm havada 60.000 iyon çifti  (SI)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>
                <a:solidFill>
                  <a:srgbClr val="FF0000"/>
                </a:solidFill>
              </a:rPr>
              <a:t>	1 MeV beta 1 cm havada 45 iyon çifti       (SI)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000" smtClean="0">
              <a:solidFill>
                <a:srgbClr val="FEFE6A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/>
              <a:t>LET ? ve Erim Uzaklığı 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000" smtClean="0">
              <a:solidFill>
                <a:srgbClr val="FF99FF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>
                <a:solidFill>
                  <a:srgbClr val="FF0000"/>
                </a:solidFill>
              </a:rPr>
              <a:t>Alfa için</a:t>
            </a:r>
            <a:r>
              <a:rPr lang="tr-TR" sz="2000" smtClean="0"/>
              <a:t>:</a:t>
            </a:r>
            <a:r>
              <a:rPr lang="tr-TR" sz="2000" smtClean="0">
                <a:solidFill>
                  <a:srgbClr val="FEFE6A"/>
                </a:solidFill>
              </a:rPr>
              <a:t> </a:t>
            </a:r>
            <a:r>
              <a:rPr lang="tr-TR" sz="2000" smtClean="0"/>
              <a:t>LET = 60.000x34 = </a:t>
            </a: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2.04</a:t>
            </a:r>
            <a:r>
              <a:rPr lang="tr-TR" sz="2000" smtClean="0"/>
              <a:t> MeV/cm (hava)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/>
              <a:t>               Erim Uzaklığı = 1/ 2.04 = </a:t>
            </a: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0.49</a:t>
            </a:r>
            <a:r>
              <a:rPr lang="tr-TR" sz="2000" smtClean="0"/>
              <a:t> cm (hava)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000" smtClean="0">
              <a:solidFill>
                <a:srgbClr val="FEFE6A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>
                <a:solidFill>
                  <a:srgbClr val="FF0000"/>
                </a:solidFill>
              </a:rPr>
              <a:t>Beta için: </a:t>
            </a:r>
            <a:r>
              <a:rPr lang="tr-TR" sz="2000" smtClean="0"/>
              <a:t>LET=45x34=1530eV = </a:t>
            </a: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0.00153</a:t>
            </a:r>
            <a:r>
              <a:rPr lang="tr-TR" sz="2000" smtClean="0"/>
              <a:t> MeV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000" smtClean="0"/>
              <a:t>                Erim Uzaklığı =1/0.00153 = </a:t>
            </a:r>
            <a:r>
              <a:rPr lang="tr-TR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653</a:t>
            </a:r>
            <a:r>
              <a:rPr lang="tr-TR" sz="2000" smtClean="0"/>
              <a:t> cm (hava)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620713"/>
            <a:ext cx="7777162" cy="478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altLang="en-US" sz="2600" cap="none" smtClean="0">
                <a:solidFill>
                  <a:srgbClr val="FEFE6A"/>
                </a:solidFill>
              </a:rPr>
              <a:t/>
            </a:r>
            <a:br>
              <a:rPr lang="tr-TR" altLang="en-US" sz="2600" cap="none" smtClean="0">
                <a:solidFill>
                  <a:srgbClr val="FEFE6A"/>
                </a:solidFill>
              </a:rPr>
            </a:br>
            <a:r>
              <a:rPr lang="tr-TR" altLang="en-US" sz="2600" cap="none" smtClean="0">
                <a:solidFill>
                  <a:srgbClr val="FEFE6A"/>
                </a:solidFill>
              </a:rPr>
              <a:t/>
            </a:r>
            <a:br>
              <a:rPr lang="tr-TR" altLang="en-US" sz="2600" cap="none" smtClean="0">
                <a:solidFill>
                  <a:srgbClr val="FEFE6A"/>
                </a:solidFill>
              </a:rPr>
            </a:br>
            <a:r>
              <a:rPr lang="tr-TR" altLang="en-US" sz="2600" cap="none" smtClean="0">
                <a:solidFill>
                  <a:srgbClr val="FEFE6A"/>
                </a:solidFill>
              </a:rPr>
              <a:t/>
            </a:r>
            <a:br>
              <a:rPr lang="tr-TR" altLang="en-US" sz="2600" cap="none" smtClean="0">
                <a:solidFill>
                  <a:srgbClr val="FEFE6A"/>
                </a:solidFill>
              </a:rPr>
            </a:br>
            <a:r>
              <a:rPr lang="tr-TR" altLang="en-US" sz="2600" cap="none" smtClean="0">
                <a:solidFill>
                  <a:srgbClr val="FEFE6A"/>
                </a:solidFill>
              </a:rPr>
              <a:t/>
            </a:r>
            <a:br>
              <a:rPr lang="tr-TR" altLang="en-US" sz="2600" cap="none" smtClean="0">
                <a:solidFill>
                  <a:srgbClr val="FEFE6A"/>
                </a:solidFill>
              </a:rPr>
            </a:br>
            <a:r>
              <a:rPr lang="tr-TR" altLang="en-US" sz="2200" cap="none" smtClean="0">
                <a:solidFill>
                  <a:srgbClr val="E75C01"/>
                </a:solidFill>
              </a:rPr>
              <a:t>POZİTRONUN (</a:t>
            </a:r>
            <a:r>
              <a:rPr lang="el-GR" altLang="en-US" sz="2200" cap="none" smtClean="0">
                <a:solidFill>
                  <a:srgbClr val="E75C01"/>
                </a:solidFill>
                <a:cs typeface="Arial" charset="0"/>
              </a:rPr>
              <a:t>β</a:t>
            </a:r>
            <a:r>
              <a:rPr lang="tr-TR" altLang="en-US" sz="2200" cap="none" baseline="30000" smtClean="0">
                <a:solidFill>
                  <a:srgbClr val="E75C01"/>
                </a:solidFill>
                <a:cs typeface="Arial" charset="0"/>
              </a:rPr>
              <a:t>+</a:t>
            </a:r>
            <a:r>
              <a:rPr lang="tr-TR" altLang="en-US" sz="2200" cap="none" smtClean="0">
                <a:solidFill>
                  <a:srgbClr val="E75C01"/>
                </a:solidFill>
                <a:cs typeface="Arial" charset="0"/>
              </a:rPr>
              <a:t>) </a:t>
            </a:r>
            <a:r>
              <a:rPr lang="tr-TR" altLang="en-US" sz="2200" cap="none" smtClean="0">
                <a:solidFill>
                  <a:srgbClr val="E75C01"/>
                </a:solidFill>
              </a:rPr>
              <a:t>MADDE İLE ETKİLEŞMESİ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9244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tr-TR" smtClean="0"/>
          </a:p>
          <a:p>
            <a:pPr>
              <a:buFont typeface="Wingdings" pitchFamily="2" charset="2"/>
              <a:buNone/>
              <a:defRPr/>
            </a:pPr>
            <a:endParaRPr lang="tr-TR" smtClean="0"/>
          </a:p>
          <a:p>
            <a:pPr>
              <a:buFont typeface="Wingdings" pitchFamily="2" charset="2"/>
              <a:buNone/>
              <a:defRPr/>
            </a:pPr>
            <a:endParaRPr lang="tr-TR" smtClean="0"/>
          </a:p>
          <a:p>
            <a:pPr>
              <a:buFont typeface="Wingdings" pitchFamily="2" charset="2"/>
              <a:buNone/>
              <a:defRPr/>
            </a:pPr>
            <a:endParaRPr lang="tr-TR" smtClean="0"/>
          </a:p>
          <a:p>
            <a:pPr>
              <a:buFont typeface="Wingdings" pitchFamily="2" charset="2"/>
              <a:buNone/>
              <a:defRPr/>
            </a:pPr>
            <a:r>
              <a:rPr lang="tr-TR" smtClean="0"/>
              <a:t>İyonizasyon   Eksitasyon   Bremsstrahlung    </a:t>
            </a:r>
            <a:r>
              <a:rPr 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Anhilasyon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mtClean="0"/>
              <a:t> 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4500563" y="1557338"/>
            <a:ext cx="719137" cy="50323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9877" name="Line 5"/>
          <p:cNvSpPr>
            <a:spLocks noChangeShapeType="1"/>
          </p:cNvSpPr>
          <p:nvPr/>
        </p:nvSpPr>
        <p:spPr bwMode="auto">
          <a:xfrm flipH="1">
            <a:off x="1258888" y="1557338"/>
            <a:ext cx="2305050" cy="187166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9878" name="Line 6"/>
          <p:cNvSpPr>
            <a:spLocks noChangeShapeType="1"/>
          </p:cNvSpPr>
          <p:nvPr/>
        </p:nvSpPr>
        <p:spPr bwMode="auto">
          <a:xfrm flipH="1">
            <a:off x="3348038" y="1628775"/>
            <a:ext cx="360362" cy="17287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9879" name="Line 7"/>
          <p:cNvSpPr>
            <a:spLocks noChangeShapeType="1"/>
          </p:cNvSpPr>
          <p:nvPr/>
        </p:nvSpPr>
        <p:spPr bwMode="auto">
          <a:xfrm>
            <a:off x="3995738" y="1628775"/>
            <a:ext cx="576262" cy="17287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4356100" y="1557338"/>
            <a:ext cx="2519363" cy="187166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4213" y="981075"/>
            <a:ext cx="7740650" cy="3416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rgbClr val="E75C01"/>
              </a:buClr>
              <a:buSzPct val="90000"/>
              <a:buFont typeface="Wingdings" pitchFamily="2" charset="2"/>
              <a:buChar char="q"/>
              <a:defRPr/>
            </a:pPr>
            <a:r>
              <a:rPr lang="tr-TR" altLang="en-US" sz="2000">
                <a:latin typeface="Century Schoolbook" pitchFamily="18" charset="0"/>
              </a:rPr>
              <a:t>Pozitronların madde ile etkileşmesinde çoğunlukla </a:t>
            </a:r>
            <a:r>
              <a:rPr lang="tr-TR" altLang="en-US" sz="2000">
                <a:solidFill>
                  <a:srgbClr val="C00000"/>
                </a:solidFill>
                <a:latin typeface="Century Schoolbook" pitchFamily="18" charset="0"/>
              </a:rPr>
              <a:t>anhilasyon olayı</a:t>
            </a:r>
            <a:r>
              <a:rPr lang="tr-TR" altLang="en-US" sz="2000">
                <a:latin typeface="Century Schoolbook" pitchFamily="18" charset="0"/>
              </a:rPr>
              <a:t> meydana  gelir.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E75C01"/>
              </a:buClr>
              <a:buSzPct val="90000"/>
              <a:buFont typeface="Wingdings" pitchFamily="2" charset="2"/>
              <a:buChar char="q"/>
              <a:defRPr/>
            </a:pPr>
            <a:endParaRPr lang="tr-TR" altLang="en-US" sz="2000">
              <a:latin typeface="Century Schoolbook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E75C01"/>
              </a:buClr>
              <a:buSzPct val="90000"/>
              <a:buFont typeface="Wingdings" pitchFamily="2" charset="2"/>
              <a:buChar char="q"/>
              <a:defRPr/>
            </a:pPr>
            <a:r>
              <a:rPr lang="tr-TR" altLang="en-US" sz="2000">
                <a:latin typeface="Century Schoolbook" pitchFamily="18" charset="0"/>
              </a:rPr>
              <a:t>(+) yüklü pozitron (-) yüklü bir elektronun çarpışması    sonucunda kinetik enerjilerini tamamen kaybederek her iki kütlenin de tamamen yok olmalarıdır. Sonuçta zıt yönde (180</a:t>
            </a:r>
            <a:r>
              <a:rPr lang="en-US" altLang="en-US" sz="2000">
                <a:latin typeface="Century Schoolbook" pitchFamily="18" charset="0"/>
              </a:rPr>
              <a:t>°</a:t>
            </a:r>
            <a:r>
              <a:rPr lang="tr-TR" altLang="en-US" sz="2000">
                <a:latin typeface="Century Schoolbook" pitchFamily="18" charset="0"/>
              </a:rPr>
              <a:t>) iki tane </a:t>
            </a:r>
            <a:r>
              <a:rPr lang="tr-TR" altLang="en-US" sz="2000" u="sng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Schoolbook" pitchFamily="18" charset="0"/>
              </a:rPr>
              <a:t>511 keV lik gama ışını </a:t>
            </a:r>
            <a:r>
              <a:rPr lang="tr-TR" altLang="en-US" sz="2000">
                <a:latin typeface="Century Schoolbook" pitchFamily="18" charset="0"/>
              </a:rPr>
              <a:t>salınır.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E75C01"/>
              </a:buClr>
              <a:buSzPct val="90000"/>
              <a:buFont typeface="Wingdings" pitchFamily="2" charset="2"/>
              <a:buChar char="q"/>
              <a:defRPr/>
            </a:pPr>
            <a:endParaRPr lang="tr-TR" altLang="en-US" sz="2000">
              <a:latin typeface="Century Schoolbook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E75C01"/>
              </a:buClr>
              <a:buSzPct val="90000"/>
              <a:buFont typeface="Wingdings" pitchFamily="2" charset="2"/>
              <a:buChar char="q"/>
              <a:defRPr/>
            </a:pPr>
            <a:r>
              <a:rPr lang="tr-TR" altLang="en-US" sz="2000">
                <a:latin typeface="Century Schoolbook" pitchFamily="18" charset="0"/>
              </a:rPr>
              <a:t>Bu olay Nükleer Tıpta Pozitron Emisyon Tomografi </a:t>
            </a:r>
            <a:r>
              <a:rPr lang="tr-TR" altLang="en-US" sz="2000">
                <a:solidFill>
                  <a:srgbClr val="C00000"/>
                </a:solidFill>
                <a:latin typeface="Century Schoolbook" pitchFamily="18" charset="0"/>
              </a:rPr>
              <a:t>(PET) </a:t>
            </a:r>
            <a:r>
              <a:rPr lang="tr-TR" altLang="en-US" sz="2000">
                <a:latin typeface="Century Schoolbook" pitchFamily="18" charset="0"/>
              </a:rPr>
              <a:t>cihazında kullanılmaktadır.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</a:rPr>
              <a:t>RADYASYON FİZİĞİNDE KULLANILAN TANIM VE BİRİMLER</a:t>
            </a:r>
            <a:endParaRPr lang="tr-TR" cap="none" smtClean="0"/>
          </a:p>
        </p:txBody>
      </p:sp>
      <p:sp>
        <p:nvSpPr>
          <p:cNvPr id="4608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813" cy="4873625"/>
          </a:xfrm>
        </p:spPr>
        <p:txBody>
          <a:bodyPr/>
          <a:lstStyle/>
          <a:p>
            <a:r>
              <a:rPr lang="tr-TR" altLang="en-US" sz="1800" smtClean="0"/>
              <a:t>Absorblanmış Doz Birimleri: </a:t>
            </a:r>
            <a:r>
              <a:rPr lang="tr-TR" altLang="en-US" sz="1800" smtClean="0">
                <a:solidFill>
                  <a:srgbClr val="E75C01"/>
                </a:solidFill>
              </a:rPr>
              <a:t>(Rad, Gray)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RAD:</a:t>
            </a:r>
            <a:r>
              <a:rPr lang="tr-TR" altLang="en-US" sz="1800" smtClean="0"/>
              <a:t> </a:t>
            </a:r>
            <a:r>
              <a:rPr lang="tr-TR" altLang="en-US" sz="1800" u="sng" smtClean="0"/>
              <a:t>1 gr dokuda 100 erg</a:t>
            </a:r>
            <a:r>
              <a:rPr lang="tr-TR" altLang="en-US" sz="1800" smtClean="0"/>
              <a:t>’lik enerji absorbsiyonu oluşturan radyasyon miktarıdır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GRAY:</a:t>
            </a:r>
            <a:r>
              <a:rPr lang="tr-TR" altLang="en-US" sz="1800" smtClean="0"/>
              <a:t> </a:t>
            </a:r>
            <a:r>
              <a:rPr lang="tr-TR" altLang="en-US" sz="1800" u="sng" smtClean="0"/>
              <a:t>1 kg dokuda 1 Joue</a:t>
            </a:r>
            <a:r>
              <a:rPr lang="tr-TR" altLang="en-US" sz="1800" smtClean="0"/>
              <a:t>’lük enerji absorbsiyonu oluşturan radyasyon miktarıdır </a:t>
            </a:r>
          </a:p>
          <a:p>
            <a:pPr lvl="1"/>
            <a:r>
              <a:rPr lang="tr-TR" altLang="en-US" sz="1800" smtClean="0"/>
              <a:t>Her iki birim de herhangi bir radyasyonun bir ortamdaki enerji absorbsiyonu için kullanılır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1 Gray: 100 rad </a:t>
            </a:r>
          </a:p>
          <a:p>
            <a:r>
              <a:rPr lang="tr-TR" altLang="en-US" sz="1800" smtClean="0"/>
              <a:t>Eşdeğer Doz Birimleri: </a:t>
            </a:r>
            <a:r>
              <a:rPr lang="tr-TR" altLang="en-US" sz="1800" smtClean="0">
                <a:solidFill>
                  <a:srgbClr val="E75C01"/>
                </a:solidFill>
              </a:rPr>
              <a:t>(Rem, Sievert)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Eşdeğer Doz: </a:t>
            </a:r>
            <a:r>
              <a:rPr lang="tr-TR" altLang="en-US" sz="1800" smtClean="0"/>
              <a:t>Bir doku ya da organ üzerinden, söz konusu </a:t>
            </a:r>
            <a:r>
              <a:rPr lang="tr-TR" altLang="en-US" sz="1800" u="sng" smtClean="0"/>
              <a:t>radyasyonun ağırlık faktörü </a:t>
            </a:r>
            <a:r>
              <a:rPr lang="tr-TR" altLang="en-US" sz="1800" smtClean="0"/>
              <a:t>uygulanmış olarak ortalaması alınan soğurulmuş dozdur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REM:</a:t>
            </a:r>
            <a:r>
              <a:rPr lang="tr-TR" altLang="en-US" sz="1800" smtClean="0"/>
              <a:t> Radyasyonun cinsine ve enerjisine göre oluşan biyolojik hasarı belirleyen doz birimidir</a:t>
            </a:r>
          </a:p>
          <a:p>
            <a:pPr lvl="1"/>
            <a:r>
              <a:rPr lang="tr-TR" altLang="en-US" sz="1800" smtClean="0"/>
              <a:t>1 rem: 1 rad x Faktör           1Sv: 1 Gy x Faktör</a:t>
            </a:r>
          </a:p>
          <a:p>
            <a:pPr lvl="1"/>
            <a:r>
              <a:rPr lang="tr-TR" altLang="en-US" sz="1800" smtClean="0">
                <a:solidFill>
                  <a:srgbClr val="E75C01"/>
                </a:solidFill>
              </a:rPr>
              <a:t>1 Sievert (Sv): 100 Rem</a:t>
            </a:r>
          </a:p>
          <a:p>
            <a:pPr lvl="1"/>
            <a:endParaRPr lang="tr-TR" altLang="en-US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6491288" cy="847725"/>
          </a:xfrm>
        </p:spPr>
        <p:txBody>
          <a:bodyPr/>
          <a:lstStyle/>
          <a:p>
            <a:pPr>
              <a:defRPr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</a:rPr>
              <a:t>ANHİLASYON OLAYI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3563938" y="3789363"/>
            <a:ext cx="576262" cy="574675"/>
          </a:xfrm>
          <a:prstGeom prst="ellipse">
            <a:avLst/>
          </a:prstGeom>
          <a:solidFill>
            <a:srgbClr val="FF99FF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4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pitchFamily="34" charset="0"/>
              </a:rPr>
              <a:t>+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859338" y="3789363"/>
            <a:ext cx="576262" cy="574675"/>
          </a:xfrm>
          <a:prstGeom prst="ellipse">
            <a:avLst/>
          </a:prstGeom>
          <a:solidFill>
            <a:srgbClr val="FF99FF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4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pitchFamily="34" charset="0"/>
              </a:rPr>
              <a:t>-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 flipH="1">
            <a:off x="5508625" y="4076700"/>
            <a:ext cx="2808288" cy="0"/>
          </a:xfrm>
          <a:prstGeom prst="line">
            <a:avLst/>
          </a:prstGeom>
          <a:noFill/>
          <a:ln w="9525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26" name="Line 6"/>
          <p:cNvSpPr>
            <a:spLocks noChangeShapeType="1"/>
          </p:cNvSpPr>
          <p:nvPr/>
        </p:nvSpPr>
        <p:spPr bwMode="auto">
          <a:xfrm>
            <a:off x="611188" y="4076700"/>
            <a:ext cx="2951162" cy="0"/>
          </a:xfrm>
          <a:prstGeom prst="line">
            <a:avLst/>
          </a:prstGeom>
          <a:noFill/>
          <a:ln w="9525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4067175" y="3644900"/>
            <a:ext cx="914400" cy="914400"/>
          </a:xfrm>
          <a:prstGeom prst="irregularSeal2">
            <a:avLst/>
          </a:prstGeom>
          <a:solidFill>
            <a:srgbClr val="FEFE6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 flipV="1">
            <a:off x="4572000" y="1989138"/>
            <a:ext cx="0" cy="1584325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>
            <a:off x="4572000" y="4581525"/>
            <a:ext cx="0" cy="1584325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1930" name="WordArt 10"/>
          <p:cNvSpPr>
            <a:spLocks noChangeArrowheads="1" noChangeShapeType="1" noTextEdit="1"/>
          </p:cNvSpPr>
          <p:nvPr/>
        </p:nvSpPr>
        <p:spPr bwMode="auto">
          <a:xfrm>
            <a:off x="6227763" y="3500438"/>
            <a:ext cx="10572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81931" name="WordArt 11"/>
          <p:cNvSpPr>
            <a:spLocks noChangeArrowheads="1" noChangeShapeType="1" noTextEdit="1"/>
          </p:cNvSpPr>
          <p:nvPr/>
        </p:nvSpPr>
        <p:spPr bwMode="auto">
          <a:xfrm>
            <a:off x="1763713" y="3573463"/>
            <a:ext cx="10287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Pozitron</a:t>
            </a:r>
          </a:p>
        </p:txBody>
      </p:sp>
      <p:sp>
        <p:nvSpPr>
          <p:cNvPr id="81932" name="WordArt 12"/>
          <p:cNvSpPr>
            <a:spLocks noChangeArrowheads="1" noChangeShapeType="1" noTextEdit="1"/>
          </p:cNvSpPr>
          <p:nvPr/>
        </p:nvSpPr>
        <p:spPr bwMode="auto">
          <a:xfrm>
            <a:off x="4643438" y="1484313"/>
            <a:ext cx="19812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 (511 keV)</a:t>
            </a:r>
          </a:p>
        </p:txBody>
      </p:sp>
      <p:sp>
        <p:nvSpPr>
          <p:cNvPr id="81933" name="WordArt 13"/>
          <p:cNvSpPr>
            <a:spLocks noChangeArrowheads="1" noChangeShapeType="1" noTextEdit="1"/>
          </p:cNvSpPr>
          <p:nvPr/>
        </p:nvSpPr>
        <p:spPr bwMode="auto">
          <a:xfrm>
            <a:off x="4716463" y="6237288"/>
            <a:ext cx="19812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 (511 keV)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2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</a:rPr>
              <a:t>FOTONLARIN MADDE İLE ETKİLEŞMESİ</a:t>
            </a:r>
          </a:p>
        </p:txBody>
      </p:sp>
      <p:sp>
        <p:nvSpPr>
          <p:cNvPr id="82947" name="5 Dikdörtgen"/>
          <p:cNvSpPr>
            <a:spLocks noChangeArrowheads="1"/>
          </p:cNvSpPr>
          <p:nvPr/>
        </p:nvSpPr>
        <p:spPr bwMode="auto">
          <a:xfrm>
            <a:off x="611188" y="3716338"/>
            <a:ext cx="7273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altLang="en-US"/>
              <a:t>Fotoelektrik olay               Compton olayı            Çift oluşum</a:t>
            </a:r>
          </a:p>
          <a:p>
            <a:pPr eaLnBrk="1" hangingPunct="1"/>
            <a:r>
              <a:rPr lang="tr-TR" altLang="en-US">
                <a:solidFill>
                  <a:srgbClr val="FF99FF"/>
                </a:solidFill>
              </a:rPr>
              <a:t>    </a:t>
            </a:r>
            <a:r>
              <a:rPr lang="tr-TR" altLang="en-US">
                <a:solidFill>
                  <a:srgbClr val="E75C01"/>
                </a:solidFill>
              </a:rPr>
              <a:t>(≈100 kev)                      (</a:t>
            </a:r>
            <a:r>
              <a:rPr lang="en-US" altLang="en-US">
                <a:solidFill>
                  <a:srgbClr val="E75C01"/>
                </a:solidFill>
              </a:rPr>
              <a:t>&gt;</a:t>
            </a:r>
            <a:r>
              <a:rPr lang="tr-TR" altLang="en-US">
                <a:solidFill>
                  <a:srgbClr val="E75C01"/>
                </a:solidFill>
              </a:rPr>
              <a:t>100 kev)                (≥1.02 Mev)</a:t>
            </a:r>
          </a:p>
        </p:txBody>
      </p:sp>
      <p:cxnSp>
        <p:nvCxnSpPr>
          <p:cNvPr id="8" name="7 Düz Ok Bağlayıcısı"/>
          <p:cNvCxnSpPr/>
          <p:nvPr/>
        </p:nvCxnSpPr>
        <p:spPr>
          <a:xfrm>
            <a:off x="4284663" y="2276475"/>
            <a:ext cx="1582737" cy="1223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3779838" y="2276475"/>
            <a:ext cx="0" cy="1223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 flipH="1">
            <a:off x="1692275" y="2276475"/>
            <a:ext cx="1727200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277813"/>
            <a:ext cx="5473700" cy="703262"/>
          </a:xfrm>
        </p:spPr>
        <p:txBody>
          <a:bodyPr/>
          <a:lstStyle/>
          <a:p>
            <a:pPr>
              <a:defRPr/>
            </a:pPr>
            <a:r>
              <a:rPr lang="tr-TR" sz="2800" dirty="0">
                <a:solidFill>
                  <a:srgbClr val="C00000"/>
                </a:solidFill>
              </a:rPr>
              <a:t>FOTOELEKTRİK OLAY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424862" cy="5805487"/>
          </a:xfrm>
        </p:spPr>
        <p:txBody>
          <a:bodyPr/>
          <a:lstStyle/>
          <a:p>
            <a:pPr>
              <a:buClr>
                <a:srgbClr val="E75C01"/>
              </a:buClr>
              <a:buFont typeface="Wingdings" pitchFamily="2" charset="2"/>
              <a:buChar char="q"/>
            </a:pPr>
            <a:endParaRPr lang="tr-TR" altLang="en-US" sz="2800" smtClean="0"/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2000" smtClean="0"/>
              <a:t>Gelen foton tüm enerjisini K yörünge elektronlarından birine aktararak onu fotoelektron olarak yörüngesinden fırlatır. </a:t>
            </a:r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endParaRPr lang="tr-TR" altLang="en-US" sz="2000" smtClean="0"/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2000" smtClean="0"/>
              <a:t>Yörünge elektronları tekrar düzenlemeye girer ve X-Işını salınımı veya Auger elektron olayı oluşur.</a:t>
            </a:r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endParaRPr lang="tr-TR" altLang="en-US" sz="2000" smtClean="0"/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2000" smtClean="0"/>
              <a:t>Gelen fotonun enerjisi elektronun bağlanma enerjisinden büyük olmalıdır.</a:t>
            </a:r>
          </a:p>
          <a:p>
            <a:pPr>
              <a:buFont typeface="Wingdings" pitchFamily="2" charset="2"/>
              <a:buNone/>
            </a:pPr>
            <a:r>
              <a:rPr lang="tr-TR" altLang="en-US" sz="2000" smtClean="0"/>
              <a:t>		Fotoelektron = Gelen Foton – Elektronun Bağlanma  </a:t>
            </a:r>
          </a:p>
          <a:p>
            <a:pPr>
              <a:buFont typeface="Wingdings" pitchFamily="2" charset="2"/>
              <a:buNone/>
            </a:pPr>
            <a:r>
              <a:rPr lang="tr-TR" altLang="en-US" sz="2000" smtClean="0"/>
              <a:t>                  Enerjisi             Enerjisi                 Enerjisi </a:t>
            </a:r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endParaRPr lang="tr-TR" altLang="en-US" sz="1800" b="1" i="1" smtClean="0"/>
          </a:p>
          <a:p>
            <a:pPr>
              <a:buClr>
                <a:srgbClr val="E75C01"/>
              </a:buClr>
              <a:buFont typeface="Wingdings" pitchFamily="2" charset="2"/>
              <a:buChar char="q"/>
            </a:pPr>
            <a:r>
              <a:rPr lang="tr-TR" altLang="en-US" sz="1800" b="1" i="1" smtClean="0"/>
              <a:t>Auger elektronu: </a:t>
            </a:r>
            <a:r>
              <a:rPr lang="tr-TR" altLang="en-US" sz="1800" i="1" smtClean="0"/>
              <a:t>Etkileşim sonrası ortaya çıkan X ışını ya da iç tabaka boşluğunu doldurmak üzere göçen dış tabaka elektronu başka bir elektrona çarparak onu yörüngesinden fırlatırsa bu elektrona </a:t>
            </a:r>
            <a:r>
              <a:rPr lang="tr-TR" altLang="en-US" sz="1800" b="1" i="1" u="sng" smtClean="0"/>
              <a:t>Auger elektronu </a:t>
            </a:r>
            <a:r>
              <a:rPr lang="tr-TR" altLang="en-US" sz="1800" i="1" smtClean="0"/>
              <a:t>denir.  (In-111’de tedavi amaçlı – mesafe:10-25</a:t>
            </a:r>
            <a:r>
              <a:rPr lang="el-GR" altLang="en-US" sz="1800" i="1" smtClean="0"/>
              <a:t>μ</a:t>
            </a:r>
            <a:r>
              <a:rPr lang="tr-TR" altLang="en-US" sz="1800" i="1" smtClean="0"/>
              <a:t>m)</a:t>
            </a:r>
          </a:p>
          <a:p>
            <a:pPr>
              <a:buFont typeface="Wingdings" pitchFamily="2" charset="2"/>
              <a:buNone/>
            </a:pPr>
            <a:endParaRPr lang="tr-TR" altLang="en-US" sz="2000" smtClean="0"/>
          </a:p>
          <a:p>
            <a:pPr>
              <a:buFont typeface="Wingdings" pitchFamily="2" charset="2"/>
              <a:buNone/>
            </a:pPr>
            <a:r>
              <a:rPr lang="tr-TR" altLang="en-US" sz="2000" smtClean="0"/>
              <a:t>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Line 2"/>
          <p:cNvSpPr>
            <a:spLocks noChangeShapeType="1"/>
          </p:cNvSpPr>
          <p:nvPr/>
        </p:nvSpPr>
        <p:spPr bwMode="auto">
          <a:xfrm flipH="1">
            <a:off x="1979613" y="2492375"/>
            <a:ext cx="1944687" cy="1512888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4995" name="Line 3"/>
          <p:cNvSpPr>
            <a:spLocks noChangeShapeType="1"/>
          </p:cNvSpPr>
          <p:nvPr/>
        </p:nvSpPr>
        <p:spPr bwMode="auto">
          <a:xfrm flipH="1">
            <a:off x="1979613" y="2420938"/>
            <a:ext cx="1871662" cy="13684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4996" name="Line 4"/>
          <p:cNvSpPr>
            <a:spLocks noChangeShapeType="1"/>
          </p:cNvSpPr>
          <p:nvPr/>
        </p:nvSpPr>
        <p:spPr bwMode="auto">
          <a:xfrm flipH="1">
            <a:off x="2195513" y="3429000"/>
            <a:ext cx="1728787" cy="143986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4997" name="Line 5"/>
          <p:cNvSpPr>
            <a:spLocks noChangeShapeType="1"/>
          </p:cNvSpPr>
          <p:nvPr/>
        </p:nvSpPr>
        <p:spPr bwMode="auto">
          <a:xfrm flipH="1">
            <a:off x="1908175" y="692150"/>
            <a:ext cx="2087563" cy="5048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4998" name="Line 6"/>
          <p:cNvSpPr>
            <a:spLocks noChangeShapeType="1"/>
          </p:cNvSpPr>
          <p:nvPr/>
        </p:nvSpPr>
        <p:spPr bwMode="auto">
          <a:xfrm>
            <a:off x="3059113" y="2924175"/>
            <a:ext cx="4392612" cy="22320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4999" name="Line 7"/>
          <p:cNvSpPr>
            <a:spLocks noChangeShapeType="1"/>
          </p:cNvSpPr>
          <p:nvPr/>
        </p:nvSpPr>
        <p:spPr bwMode="auto">
          <a:xfrm flipH="1">
            <a:off x="3059113" y="3213100"/>
            <a:ext cx="1728787" cy="1152525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042988" y="188913"/>
            <a:ext cx="68516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tr-TR" altLang="en-US" sz="3600">
                <a:solidFill>
                  <a:srgbClr val="FEFE6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en-US" sz="3200">
                <a:solidFill>
                  <a:srgbClr val="E75C01"/>
                </a:solidFill>
                <a:latin typeface="Century Schoolbook" pitchFamily="18" charset="0"/>
              </a:rPr>
              <a:t>FOTOELEKTRİK OLAY</a:t>
            </a:r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1116013" y="2276475"/>
            <a:ext cx="4032250" cy="360045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2" name="Oval 10"/>
          <p:cNvSpPr>
            <a:spLocks noChangeArrowheads="1"/>
          </p:cNvSpPr>
          <p:nvPr/>
        </p:nvSpPr>
        <p:spPr bwMode="auto">
          <a:xfrm>
            <a:off x="1979613" y="3068638"/>
            <a:ext cx="2089150" cy="2016125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3" name="Oval 11"/>
          <p:cNvSpPr>
            <a:spLocks noChangeArrowheads="1"/>
          </p:cNvSpPr>
          <p:nvPr/>
        </p:nvSpPr>
        <p:spPr bwMode="auto">
          <a:xfrm>
            <a:off x="2627313" y="3644900"/>
            <a:ext cx="647700" cy="64770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4" name="Oval 12"/>
          <p:cNvSpPr>
            <a:spLocks noChangeArrowheads="1"/>
          </p:cNvSpPr>
          <p:nvPr/>
        </p:nvSpPr>
        <p:spPr bwMode="auto">
          <a:xfrm>
            <a:off x="2987675" y="3860800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5" name="Oval 13"/>
          <p:cNvSpPr>
            <a:spLocks noChangeArrowheads="1"/>
          </p:cNvSpPr>
          <p:nvPr/>
        </p:nvSpPr>
        <p:spPr bwMode="auto">
          <a:xfrm>
            <a:off x="3203575" y="40767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6" name="Oval 14"/>
          <p:cNvSpPr>
            <a:spLocks noChangeArrowheads="1"/>
          </p:cNvSpPr>
          <p:nvPr/>
        </p:nvSpPr>
        <p:spPr bwMode="auto">
          <a:xfrm>
            <a:off x="2987675" y="3789363"/>
            <a:ext cx="215900" cy="287337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7" name="Oval 15"/>
          <p:cNvSpPr>
            <a:spLocks noChangeArrowheads="1"/>
          </p:cNvSpPr>
          <p:nvPr/>
        </p:nvSpPr>
        <p:spPr bwMode="auto">
          <a:xfrm>
            <a:off x="2843213" y="3933825"/>
            <a:ext cx="215900" cy="287338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8" name="Oval 16"/>
          <p:cNvSpPr>
            <a:spLocks noChangeArrowheads="1"/>
          </p:cNvSpPr>
          <p:nvPr/>
        </p:nvSpPr>
        <p:spPr bwMode="auto">
          <a:xfrm>
            <a:off x="2700338" y="3789363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9" name="Oval 17"/>
          <p:cNvSpPr>
            <a:spLocks noChangeArrowheads="1"/>
          </p:cNvSpPr>
          <p:nvPr/>
        </p:nvSpPr>
        <p:spPr bwMode="auto">
          <a:xfrm>
            <a:off x="2843213" y="3716338"/>
            <a:ext cx="215900" cy="287337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0" name="AutoShape 18"/>
          <p:cNvSpPr>
            <a:spLocks noChangeArrowheads="1"/>
          </p:cNvSpPr>
          <p:nvPr/>
        </p:nvSpPr>
        <p:spPr bwMode="auto">
          <a:xfrm>
            <a:off x="3708400" y="3573463"/>
            <a:ext cx="914400" cy="914400"/>
          </a:xfrm>
          <a:prstGeom prst="irregularSeal2">
            <a:avLst/>
          </a:prstGeom>
          <a:solidFill>
            <a:srgbClr val="FF99FF"/>
          </a:soli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1" name="AutoShape 19"/>
          <p:cNvSpPr>
            <a:spLocks noChangeArrowheads="1"/>
          </p:cNvSpPr>
          <p:nvPr/>
        </p:nvSpPr>
        <p:spPr bwMode="auto">
          <a:xfrm>
            <a:off x="5795963" y="3933825"/>
            <a:ext cx="914400" cy="914400"/>
          </a:xfrm>
          <a:prstGeom prst="lightningBol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2" name="Oval 20"/>
          <p:cNvSpPr>
            <a:spLocks noChangeArrowheads="1"/>
          </p:cNvSpPr>
          <p:nvPr/>
        </p:nvSpPr>
        <p:spPr bwMode="auto">
          <a:xfrm>
            <a:off x="6588125" y="5229225"/>
            <a:ext cx="792163" cy="93662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3" name="Oval 21"/>
          <p:cNvSpPr>
            <a:spLocks noChangeArrowheads="1"/>
          </p:cNvSpPr>
          <p:nvPr/>
        </p:nvSpPr>
        <p:spPr bwMode="auto">
          <a:xfrm>
            <a:off x="7092950" y="4292600"/>
            <a:ext cx="215900" cy="2159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4" name="Oval 22"/>
          <p:cNvSpPr>
            <a:spLocks noChangeArrowheads="1"/>
          </p:cNvSpPr>
          <p:nvPr/>
        </p:nvSpPr>
        <p:spPr bwMode="auto">
          <a:xfrm>
            <a:off x="6516688" y="1916113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5" name="Oval 23"/>
          <p:cNvSpPr>
            <a:spLocks noChangeArrowheads="1"/>
          </p:cNvSpPr>
          <p:nvPr/>
        </p:nvSpPr>
        <p:spPr bwMode="auto">
          <a:xfrm>
            <a:off x="3132138" y="21336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6" name="Oval 24"/>
          <p:cNvSpPr>
            <a:spLocks noChangeArrowheads="1"/>
          </p:cNvSpPr>
          <p:nvPr/>
        </p:nvSpPr>
        <p:spPr bwMode="auto">
          <a:xfrm>
            <a:off x="3924300" y="39338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7" name="Oval 25"/>
          <p:cNvSpPr>
            <a:spLocks noChangeArrowheads="1"/>
          </p:cNvSpPr>
          <p:nvPr/>
        </p:nvSpPr>
        <p:spPr bwMode="auto">
          <a:xfrm>
            <a:off x="1042988" y="3429000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8" name="Oval 26"/>
          <p:cNvSpPr>
            <a:spLocks noChangeArrowheads="1"/>
          </p:cNvSpPr>
          <p:nvPr/>
        </p:nvSpPr>
        <p:spPr bwMode="auto">
          <a:xfrm>
            <a:off x="2339975" y="56610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19" name="Oval 27"/>
          <p:cNvSpPr>
            <a:spLocks noChangeArrowheads="1"/>
          </p:cNvSpPr>
          <p:nvPr/>
        </p:nvSpPr>
        <p:spPr bwMode="auto">
          <a:xfrm>
            <a:off x="2124075" y="3284538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20" name="Oval 28"/>
          <p:cNvSpPr>
            <a:spLocks noChangeArrowheads="1"/>
          </p:cNvSpPr>
          <p:nvPr/>
        </p:nvSpPr>
        <p:spPr bwMode="auto">
          <a:xfrm>
            <a:off x="4932363" y="3933825"/>
            <a:ext cx="288925" cy="288925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6623050" y="1125538"/>
            <a:ext cx="2520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3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pitchFamily="34" charset="0"/>
              </a:rPr>
              <a:t>Fotoelektron</a:t>
            </a:r>
          </a:p>
        </p:txBody>
      </p:sp>
      <p:sp>
        <p:nvSpPr>
          <p:cNvPr id="85022" name="Line 30"/>
          <p:cNvSpPr>
            <a:spLocks noChangeShapeType="1"/>
          </p:cNvSpPr>
          <p:nvPr/>
        </p:nvSpPr>
        <p:spPr bwMode="auto">
          <a:xfrm flipV="1">
            <a:off x="4572000" y="2276475"/>
            <a:ext cx="1800225" cy="143986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5023" name="Line 31"/>
          <p:cNvSpPr>
            <a:spLocks noChangeShapeType="1"/>
          </p:cNvSpPr>
          <p:nvPr/>
        </p:nvSpPr>
        <p:spPr bwMode="auto">
          <a:xfrm flipV="1">
            <a:off x="4356100" y="2276475"/>
            <a:ext cx="1944688" cy="1439863"/>
          </a:xfrm>
          <a:prstGeom prst="line">
            <a:avLst/>
          </a:prstGeom>
          <a:noFill/>
          <a:ln w="9525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5024" name="Line 32"/>
          <p:cNvSpPr>
            <a:spLocks noChangeShapeType="1"/>
          </p:cNvSpPr>
          <p:nvPr/>
        </p:nvSpPr>
        <p:spPr bwMode="auto">
          <a:xfrm>
            <a:off x="1403350" y="1628775"/>
            <a:ext cx="2592388" cy="2087563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5025" name="WordArt 33"/>
          <p:cNvSpPr>
            <a:spLocks noChangeArrowheads="1" noChangeShapeType="1" noTextEdit="1"/>
          </p:cNvSpPr>
          <p:nvPr/>
        </p:nvSpPr>
        <p:spPr bwMode="auto">
          <a:xfrm>
            <a:off x="684213" y="1196975"/>
            <a:ext cx="7239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Gama</a:t>
            </a:r>
          </a:p>
        </p:txBody>
      </p:sp>
      <p:sp>
        <p:nvSpPr>
          <p:cNvPr id="85026" name="Line 34"/>
          <p:cNvSpPr>
            <a:spLocks noChangeShapeType="1"/>
          </p:cNvSpPr>
          <p:nvPr/>
        </p:nvSpPr>
        <p:spPr bwMode="auto">
          <a:xfrm flipH="1">
            <a:off x="4427538" y="4076700"/>
            <a:ext cx="576262" cy="0"/>
          </a:xfrm>
          <a:prstGeom prst="line">
            <a:avLst/>
          </a:prstGeom>
          <a:noFill/>
          <a:ln w="9525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5027" name="Line 35"/>
          <p:cNvSpPr>
            <a:spLocks noChangeShapeType="1"/>
          </p:cNvSpPr>
          <p:nvPr/>
        </p:nvSpPr>
        <p:spPr bwMode="auto">
          <a:xfrm flipH="1">
            <a:off x="4500563" y="40767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5028" name="Line 36"/>
          <p:cNvSpPr>
            <a:spLocks noChangeShapeType="1"/>
          </p:cNvSpPr>
          <p:nvPr/>
        </p:nvSpPr>
        <p:spPr bwMode="auto">
          <a:xfrm>
            <a:off x="4284663" y="4005263"/>
            <a:ext cx="2592387" cy="863600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5029" name="WordArt 37"/>
          <p:cNvSpPr>
            <a:spLocks noChangeArrowheads="1" noChangeShapeType="1" noTextEdit="1"/>
          </p:cNvSpPr>
          <p:nvPr/>
        </p:nvSpPr>
        <p:spPr bwMode="auto">
          <a:xfrm>
            <a:off x="6877050" y="5084763"/>
            <a:ext cx="7905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X-Işını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COMPTON OLAYI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420938"/>
            <a:ext cx="8362950" cy="3268662"/>
          </a:xfrm>
        </p:spPr>
        <p:txBody>
          <a:bodyPr/>
          <a:lstStyle/>
          <a:p>
            <a:pPr>
              <a:buClr>
                <a:srgbClr val="E75C01"/>
              </a:buClr>
              <a:buSzPct val="86000"/>
              <a:buFont typeface="Courier New" pitchFamily="49" charset="0"/>
              <a:buChar char="o"/>
            </a:pPr>
            <a:r>
              <a:rPr lang="tr-TR" altLang="en-US" sz="2000" smtClean="0"/>
              <a:t>Enerjisi daha fazla olan foton, atomun dış yörünge elektronlarından birine enerjisinin bir kısmını aktararak onu fırlatır. kendisi de azalmış enerjisiyle bir açı altında saçılır.</a:t>
            </a:r>
          </a:p>
          <a:p>
            <a:pPr>
              <a:buClr>
                <a:srgbClr val="E75C01"/>
              </a:buClr>
              <a:buSzPct val="86000"/>
              <a:buFont typeface="Wingdings" pitchFamily="2" charset="2"/>
              <a:buNone/>
            </a:pPr>
            <a:r>
              <a:rPr lang="tr-TR" altLang="en-US" sz="2000" smtClean="0"/>
              <a:t> </a:t>
            </a:r>
          </a:p>
          <a:p>
            <a:pPr>
              <a:buClr>
                <a:srgbClr val="E75C01"/>
              </a:buClr>
              <a:buSzPct val="86000"/>
              <a:buFont typeface="Courier New" pitchFamily="49" charset="0"/>
              <a:buChar char="o"/>
            </a:pPr>
            <a:r>
              <a:rPr lang="tr-TR" altLang="en-US" sz="2000" smtClean="0"/>
              <a:t>Fırlayan bu elektrona </a:t>
            </a:r>
            <a:r>
              <a:rPr lang="tr-TR" altLang="en-US" sz="2000" smtClean="0">
                <a:solidFill>
                  <a:srgbClr val="E75C01"/>
                </a:solidFill>
              </a:rPr>
              <a:t>compton elektronu</a:t>
            </a:r>
            <a:r>
              <a:rPr lang="tr-TR" altLang="en-US" sz="2000" smtClean="0"/>
              <a:t>  denir. </a:t>
            </a:r>
          </a:p>
          <a:p>
            <a:pPr>
              <a:buClr>
                <a:srgbClr val="FEFE6A"/>
              </a:buClr>
              <a:buFont typeface="Wingdings" pitchFamily="2" charset="2"/>
              <a:buChar char="Ø"/>
            </a:pPr>
            <a:endParaRPr lang="tr-TR" altLang="en-US" smtClean="0"/>
          </a:p>
          <a:p>
            <a:pPr>
              <a:buClr>
                <a:srgbClr val="FEFE6A"/>
              </a:buClr>
              <a:buFont typeface="Wingdings" pitchFamily="2" charset="2"/>
              <a:buChar char="Ø"/>
            </a:pPr>
            <a:endParaRPr lang="tr-TR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Oval 7"/>
          <p:cNvSpPr>
            <a:spLocks noChangeArrowheads="1"/>
          </p:cNvSpPr>
          <p:nvPr/>
        </p:nvSpPr>
        <p:spPr bwMode="auto">
          <a:xfrm>
            <a:off x="2771775" y="3860800"/>
            <a:ext cx="3024188" cy="273685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43" name="Oval 8"/>
          <p:cNvSpPr>
            <a:spLocks noChangeArrowheads="1"/>
          </p:cNvSpPr>
          <p:nvPr/>
        </p:nvSpPr>
        <p:spPr bwMode="auto">
          <a:xfrm>
            <a:off x="3563938" y="4508500"/>
            <a:ext cx="1512887" cy="1441450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4067175" y="5013325"/>
            <a:ext cx="433388" cy="431800"/>
          </a:xfrm>
          <a:prstGeom prst="ellipse">
            <a:avLst/>
          </a:prstGeom>
          <a:solidFill>
            <a:srgbClr val="FEFE6A"/>
          </a:solidFill>
          <a:ln w="9525" algn="ctr">
            <a:solidFill>
              <a:srgbClr val="FEFE6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pitchFamily="34" charset="0"/>
              </a:rPr>
              <a:t>+</a:t>
            </a:r>
          </a:p>
        </p:txBody>
      </p:sp>
      <p:sp>
        <p:nvSpPr>
          <p:cNvPr id="87045" name="Oval 10"/>
          <p:cNvSpPr>
            <a:spLocks noChangeArrowheads="1"/>
          </p:cNvSpPr>
          <p:nvPr/>
        </p:nvSpPr>
        <p:spPr bwMode="auto">
          <a:xfrm>
            <a:off x="4932363" y="4868863"/>
            <a:ext cx="144462" cy="144462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46" name="Oval 11"/>
          <p:cNvSpPr>
            <a:spLocks noChangeArrowheads="1"/>
          </p:cNvSpPr>
          <p:nvPr/>
        </p:nvSpPr>
        <p:spPr bwMode="auto">
          <a:xfrm>
            <a:off x="3492500" y="5229225"/>
            <a:ext cx="144463" cy="144463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47" name="Oval 12"/>
          <p:cNvSpPr>
            <a:spLocks noChangeArrowheads="1"/>
          </p:cNvSpPr>
          <p:nvPr/>
        </p:nvSpPr>
        <p:spPr bwMode="auto">
          <a:xfrm>
            <a:off x="4500563" y="3860800"/>
            <a:ext cx="144462" cy="144463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48" name="Oval 13"/>
          <p:cNvSpPr>
            <a:spLocks noChangeArrowheads="1"/>
          </p:cNvSpPr>
          <p:nvPr/>
        </p:nvSpPr>
        <p:spPr bwMode="auto">
          <a:xfrm>
            <a:off x="5724525" y="5013325"/>
            <a:ext cx="144463" cy="144463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49" name="Oval 14"/>
          <p:cNvSpPr>
            <a:spLocks noChangeArrowheads="1"/>
          </p:cNvSpPr>
          <p:nvPr/>
        </p:nvSpPr>
        <p:spPr bwMode="auto">
          <a:xfrm>
            <a:off x="4859338" y="6381750"/>
            <a:ext cx="144462" cy="144463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50" name="Oval 15"/>
          <p:cNvSpPr>
            <a:spLocks noChangeArrowheads="1"/>
          </p:cNvSpPr>
          <p:nvPr/>
        </p:nvSpPr>
        <p:spPr bwMode="auto">
          <a:xfrm>
            <a:off x="2987675" y="4437063"/>
            <a:ext cx="144463" cy="144462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51" name="Oval 16"/>
          <p:cNvSpPr>
            <a:spLocks noChangeArrowheads="1"/>
          </p:cNvSpPr>
          <p:nvPr/>
        </p:nvSpPr>
        <p:spPr bwMode="auto">
          <a:xfrm>
            <a:off x="3132138" y="6092825"/>
            <a:ext cx="144462" cy="144463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52" name="Oval 17"/>
          <p:cNvSpPr>
            <a:spLocks noChangeArrowheads="1"/>
          </p:cNvSpPr>
          <p:nvPr/>
        </p:nvSpPr>
        <p:spPr bwMode="auto">
          <a:xfrm>
            <a:off x="7164388" y="2781300"/>
            <a:ext cx="144462" cy="144463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53" name="AutoShape 18"/>
          <p:cNvSpPr>
            <a:spLocks noChangeArrowheads="1"/>
          </p:cNvSpPr>
          <p:nvPr/>
        </p:nvSpPr>
        <p:spPr bwMode="auto">
          <a:xfrm>
            <a:off x="4140200" y="3429000"/>
            <a:ext cx="914400" cy="914400"/>
          </a:xfrm>
          <a:prstGeom prst="irregularSeal2">
            <a:avLst/>
          </a:prstGeom>
          <a:solidFill>
            <a:schemeClr val="tx1"/>
          </a:solidFill>
          <a:ln w="9525">
            <a:solidFill>
              <a:srgbClr val="FEFE6A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7054" name="Line 19"/>
          <p:cNvSpPr>
            <a:spLocks noChangeShapeType="1"/>
          </p:cNvSpPr>
          <p:nvPr/>
        </p:nvSpPr>
        <p:spPr bwMode="auto">
          <a:xfrm flipH="1">
            <a:off x="1187450" y="3860800"/>
            <a:ext cx="3024188" cy="0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7055" name="Line 20"/>
          <p:cNvSpPr>
            <a:spLocks noChangeShapeType="1"/>
          </p:cNvSpPr>
          <p:nvPr/>
        </p:nvSpPr>
        <p:spPr bwMode="auto">
          <a:xfrm>
            <a:off x="4859338" y="3860800"/>
            <a:ext cx="2592387" cy="0"/>
          </a:xfrm>
          <a:prstGeom prst="line">
            <a:avLst/>
          </a:prstGeom>
          <a:noFill/>
          <a:ln w="9525">
            <a:solidFill>
              <a:srgbClr val="FEFE6A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7056" name="Line 21"/>
          <p:cNvSpPr>
            <a:spLocks noChangeShapeType="1"/>
          </p:cNvSpPr>
          <p:nvPr/>
        </p:nvSpPr>
        <p:spPr bwMode="auto">
          <a:xfrm flipV="1">
            <a:off x="4932363" y="2924175"/>
            <a:ext cx="2232025" cy="865188"/>
          </a:xfrm>
          <a:prstGeom prst="line">
            <a:avLst/>
          </a:prstGeom>
          <a:noFill/>
          <a:ln w="9525">
            <a:solidFill>
              <a:srgbClr val="FEFE6A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7057" name="Line 22"/>
          <p:cNvSpPr>
            <a:spLocks noChangeShapeType="1"/>
          </p:cNvSpPr>
          <p:nvPr/>
        </p:nvSpPr>
        <p:spPr bwMode="auto">
          <a:xfrm>
            <a:off x="4932363" y="3933825"/>
            <a:ext cx="2232025" cy="863600"/>
          </a:xfrm>
          <a:prstGeom prst="line">
            <a:avLst/>
          </a:prstGeom>
          <a:noFill/>
          <a:ln w="38100">
            <a:solidFill>
              <a:srgbClr val="FF99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7058" name="WordArt 23"/>
          <p:cNvSpPr>
            <a:spLocks noChangeArrowheads="1" noChangeShapeType="1" noTextEdit="1"/>
          </p:cNvSpPr>
          <p:nvPr/>
        </p:nvSpPr>
        <p:spPr bwMode="auto">
          <a:xfrm>
            <a:off x="7380288" y="2060575"/>
            <a:ext cx="12001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Compton 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87059" name="WordArt 24"/>
          <p:cNvSpPr>
            <a:spLocks noChangeArrowheads="1" noChangeShapeType="1" noTextEdit="1"/>
          </p:cNvSpPr>
          <p:nvPr/>
        </p:nvSpPr>
        <p:spPr bwMode="auto">
          <a:xfrm>
            <a:off x="7308850" y="4652963"/>
            <a:ext cx="11239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Saçılan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</a:t>
            </a:r>
          </a:p>
        </p:txBody>
      </p:sp>
      <p:sp>
        <p:nvSpPr>
          <p:cNvPr id="87060" name="WordArt 25"/>
          <p:cNvSpPr>
            <a:spLocks noChangeArrowheads="1" noChangeShapeType="1" noTextEdit="1"/>
          </p:cNvSpPr>
          <p:nvPr/>
        </p:nvSpPr>
        <p:spPr bwMode="auto">
          <a:xfrm>
            <a:off x="1403350" y="2924175"/>
            <a:ext cx="2089150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Gelen Foton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COMPTON OLAYI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8067" name="Picture 3" descr="ComptonScatteri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3573463"/>
            <a:ext cx="5834063" cy="218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1412875"/>
            <a:ext cx="3960812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ÇİFT OLUŞUM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r>
              <a:rPr lang="tr-TR" altLang="en-US" sz="2000" smtClean="0"/>
              <a:t>Çift oluşumda </a:t>
            </a:r>
            <a:r>
              <a:rPr lang="tr-TR" altLang="en-US" sz="2000" smtClean="0">
                <a:solidFill>
                  <a:srgbClr val="E75C01"/>
                </a:solidFill>
              </a:rPr>
              <a:t>önce enerji maddeye sonra madde enerjiye </a:t>
            </a:r>
            <a:r>
              <a:rPr lang="tr-TR" altLang="en-US" sz="2000" smtClean="0"/>
              <a:t>dönüşür.</a:t>
            </a:r>
            <a:r>
              <a:rPr lang="tr-TR" altLang="en-US" sz="2000" smtClean="0">
                <a:solidFill>
                  <a:srgbClr val="E75C01"/>
                </a:solidFill>
              </a:rPr>
              <a:t> </a:t>
            </a:r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endParaRPr lang="tr-TR" altLang="en-US" sz="2000" smtClean="0">
              <a:solidFill>
                <a:srgbClr val="E75C01"/>
              </a:solidFill>
            </a:endParaRPr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r>
              <a:rPr lang="tr-TR" altLang="en-US" sz="2000" smtClean="0"/>
              <a:t>Yüksek enerjili en az 1.02 MeV lik  foton çekirdek alanından geçerken  </a:t>
            </a:r>
            <a:r>
              <a:rPr lang="tr-TR" altLang="en-US" sz="2000" smtClean="0">
                <a:solidFill>
                  <a:srgbClr val="E75C01"/>
                </a:solidFill>
              </a:rPr>
              <a:t>bir (+) bir de (-) elektrona</a:t>
            </a:r>
            <a:r>
              <a:rPr lang="tr-TR" altLang="en-US" sz="2000" smtClean="0">
                <a:solidFill>
                  <a:srgbClr val="FEFE6A"/>
                </a:solidFill>
              </a:rPr>
              <a:t> </a:t>
            </a:r>
            <a:r>
              <a:rPr lang="tr-TR" altLang="en-US" sz="2000" smtClean="0"/>
              <a:t>ayrılır. Bu ayrılma ile enerji maddeye dönüşür.</a:t>
            </a:r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r>
              <a:rPr lang="tr-TR" altLang="en-US" sz="2000" smtClean="0"/>
              <a:t>(-) elektron beta ışını gibi madde ile etkileşir. </a:t>
            </a:r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r>
              <a:rPr lang="tr-TR" altLang="en-US" sz="2000" smtClean="0"/>
              <a:t>(+) elektron ise kısa bir zamanda (-) elektronla birleşerek bu kez de </a:t>
            </a:r>
            <a:r>
              <a:rPr lang="tr-TR" altLang="en-US" sz="2000" smtClean="0">
                <a:solidFill>
                  <a:srgbClr val="E75C01"/>
                </a:solidFill>
              </a:rPr>
              <a:t>yok olma olayı </a:t>
            </a:r>
            <a:r>
              <a:rPr lang="tr-TR" altLang="en-US" sz="2000" smtClean="0"/>
              <a:t>meydana gelir.</a:t>
            </a:r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endParaRPr lang="tr-TR" altLang="en-US" sz="2000" smtClean="0"/>
          </a:p>
          <a:p>
            <a:pPr>
              <a:lnSpc>
                <a:spcPct val="80000"/>
              </a:lnSpc>
              <a:buClr>
                <a:srgbClr val="E75C01"/>
              </a:buClr>
              <a:buSzPct val="80000"/>
              <a:buFont typeface="Wingdings" pitchFamily="2" charset="2"/>
              <a:buChar char="q"/>
            </a:pPr>
            <a:r>
              <a:rPr lang="tr-TR" altLang="en-US" sz="2000" smtClean="0"/>
              <a:t>Madde enerjiye dönüşmüş olur.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Oval 2"/>
          <p:cNvSpPr>
            <a:spLocks noChangeArrowheads="1"/>
          </p:cNvSpPr>
          <p:nvPr/>
        </p:nvSpPr>
        <p:spPr bwMode="auto">
          <a:xfrm>
            <a:off x="3779838" y="404813"/>
            <a:ext cx="2592387" cy="2519362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15" name="Oval 3"/>
          <p:cNvSpPr>
            <a:spLocks noChangeArrowheads="1"/>
          </p:cNvSpPr>
          <p:nvPr/>
        </p:nvSpPr>
        <p:spPr bwMode="auto">
          <a:xfrm>
            <a:off x="4284663" y="908050"/>
            <a:ext cx="1511300" cy="1439863"/>
          </a:xfrm>
          <a:prstGeom prst="ellipse">
            <a:avLst/>
          </a:prstGeom>
          <a:noFill/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4859338" y="1412875"/>
            <a:ext cx="360362" cy="431800"/>
          </a:xfrm>
          <a:prstGeom prst="ellipse">
            <a:avLst/>
          </a:prstGeom>
          <a:solidFill>
            <a:srgbClr val="FEFE6A"/>
          </a:solidFill>
          <a:ln w="9525" algn="ctr">
            <a:solidFill>
              <a:srgbClr val="FF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pitchFamily="34" charset="0"/>
              </a:rPr>
              <a:t>+</a:t>
            </a:r>
          </a:p>
        </p:txBody>
      </p:sp>
      <p:sp>
        <p:nvSpPr>
          <p:cNvPr id="90117" name="Oval 5"/>
          <p:cNvSpPr>
            <a:spLocks noChangeArrowheads="1"/>
          </p:cNvSpPr>
          <p:nvPr/>
        </p:nvSpPr>
        <p:spPr bwMode="auto">
          <a:xfrm>
            <a:off x="5508625" y="1989138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18" name="Oval 6"/>
          <p:cNvSpPr>
            <a:spLocks noChangeArrowheads="1"/>
          </p:cNvSpPr>
          <p:nvPr/>
        </p:nvSpPr>
        <p:spPr bwMode="auto">
          <a:xfrm>
            <a:off x="4572000" y="981075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19" name="Oval 7"/>
          <p:cNvSpPr>
            <a:spLocks noChangeArrowheads="1"/>
          </p:cNvSpPr>
          <p:nvPr/>
        </p:nvSpPr>
        <p:spPr bwMode="auto">
          <a:xfrm>
            <a:off x="4572000" y="2781300"/>
            <a:ext cx="215900" cy="214313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0" name="Oval 8"/>
          <p:cNvSpPr>
            <a:spLocks noChangeArrowheads="1"/>
          </p:cNvSpPr>
          <p:nvPr/>
        </p:nvSpPr>
        <p:spPr bwMode="auto">
          <a:xfrm>
            <a:off x="6300788" y="1773238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1" name="Oval 9"/>
          <p:cNvSpPr>
            <a:spLocks noChangeArrowheads="1"/>
          </p:cNvSpPr>
          <p:nvPr/>
        </p:nvSpPr>
        <p:spPr bwMode="auto">
          <a:xfrm>
            <a:off x="4427538" y="404813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2" name="Oval 10"/>
          <p:cNvSpPr>
            <a:spLocks noChangeArrowheads="1"/>
          </p:cNvSpPr>
          <p:nvPr/>
        </p:nvSpPr>
        <p:spPr bwMode="auto">
          <a:xfrm>
            <a:off x="3708400" y="1484313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3" name="Oval 11"/>
          <p:cNvSpPr>
            <a:spLocks noChangeArrowheads="1"/>
          </p:cNvSpPr>
          <p:nvPr/>
        </p:nvSpPr>
        <p:spPr bwMode="auto">
          <a:xfrm>
            <a:off x="2051050" y="3789363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>
            <a:off x="2627313" y="549275"/>
            <a:ext cx="2232025" cy="1366838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>
            <a:off x="4932363" y="1916113"/>
            <a:ext cx="1727200" cy="2233612"/>
          </a:xfrm>
          <a:prstGeom prst="line">
            <a:avLst/>
          </a:prstGeom>
          <a:noFill/>
          <a:ln w="9525">
            <a:solidFill>
              <a:srgbClr val="FF99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 flipH="1">
            <a:off x="3492500" y="1916113"/>
            <a:ext cx="1439863" cy="1944687"/>
          </a:xfrm>
          <a:prstGeom prst="line">
            <a:avLst/>
          </a:prstGeom>
          <a:noFill/>
          <a:ln w="9525">
            <a:solidFill>
              <a:srgbClr val="FF99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90127" name="Oval 15"/>
          <p:cNvSpPr>
            <a:spLocks noChangeArrowheads="1"/>
          </p:cNvSpPr>
          <p:nvPr/>
        </p:nvSpPr>
        <p:spPr bwMode="auto">
          <a:xfrm>
            <a:off x="3132138" y="3789363"/>
            <a:ext cx="215900" cy="215900"/>
          </a:xfrm>
          <a:prstGeom prst="ellipse">
            <a:avLst/>
          </a:prstGeom>
          <a:solidFill>
            <a:schemeClr val="tx1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>
            <a:off x="2268538" y="3573463"/>
            <a:ext cx="914400" cy="914400"/>
          </a:xfrm>
          <a:prstGeom prst="irregularSeal2">
            <a:avLst/>
          </a:prstGeom>
          <a:solidFill>
            <a:srgbClr val="FEFE6A"/>
          </a:solidFill>
          <a:ln w="9525">
            <a:solidFill>
              <a:srgbClr val="FEFE6A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>
            <a:off x="0" y="3933825"/>
            <a:ext cx="1979613" cy="0"/>
          </a:xfrm>
          <a:prstGeom prst="line">
            <a:avLst/>
          </a:prstGeom>
          <a:noFill/>
          <a:ln w="9525">
            <a:solidFill>
              <a:srgbClr val="FF99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90130" name="Line 18"/>
          <p:cNvSpPr>
            <a:spLocks noChangeShapeType="1"/>
          </p:cNvSpPr>
          <p:nvPr/>
        </p:nvSpPr>
        <p:spPr bwMode="auto">
          <a:xfrm flipV="1">
            <a:off x="2771775" y="2349500"/>
            <a:ext cx="0" cy="1223963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0131" name="Line 19"/>
          <p:cNvSpPr>
            <a:spLocks noChangeShapeType="1"/>
          </p:cNvSpPr>
          <p:nvPr/>
        </p:nvSpPr>
        <p:spPr bwMode="auto">
          <a:xfrm>
            <a:off x="2771775" y="4365625"/>
            <a:ext cx="0" cy="1368425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0132" name="Oval 20"/>
          <p:cNvSpPr>
            <a:spLocks noChangeArrowheads="1"/>
          </p:cNvSpPr>
          <p:nvPr/>
        </p:nvSpPr>
        <p:spPr bwMode="auto">
          <a:xfrm>
            <a:off x="6588125" y="4076700"/>
            <a:ext cx="215900" cy="215900"/>
          </a:xfrm>
          <a:prstGeom prst="ellipse">
            <a:avLst/>
          </a:prstGeom>
          <a:solidFill>
            <a:srgbClr val="FF99FF"/>
          </a:solidFill>
          <a:ln w="9525">
            <a:solidFill>
              <a:srgbClr val="FEFE6A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0133" name="WordArt 21"/>
          <p:cNvSpPr>
            <a:spLocks noChangeArrowheads="1" noChangeShapeType="1" noTextEdit="1"/>
          </p:cNvSpPr>
          <p:nvPr/>
        </p:nvSpPr>
        <p:spPr bwMode="auto">
          <a:xfrm>
            <a:off x="1908175" y="260350"/>
            <a:ext cx="20478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Foton(1.02 MeV)</a:t>
            </a:r>
          </a:p>
        </p:txBody>
      </p:sp>
      <p:sp>
        <p:nvSpPr>
          <p:cNvPr id="90134" name="WordArt 22"/>
          <p:cNvSpPr>
            <a:spLocks noChangeArrowheads="1" noChangeShapeType="1" noTextEdit="1"/>
          </p:cNvSpPr>
          <p:nvPr/>
        </p:nvSpPr>
        <p:spPr bwMode="auto">
          <a:xfrm>
            <a:off x="7019925" y="4005263"/>
            <a:ext cx="151288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Negatif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90135" name="WordArt 23"/>
          <p:cNvSpPr>
            <a:spLocks noChangeArrowheads="1" noChangeShapeType="1" noTextEdit="1"/>
          </p:cNvSpPr>
          <p:nvPr/>
        </p:nvSpPr>
        <p:spPr bwMode="auto">
          <a:xfrm>
            <a:off x="3419475" y="4005263"/>
            <a:ext cx="1057275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Pozitif 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90136" name="WordArt 24"/>
          <p:cNvSpPr>
            <a:spLocks noChangeArrowheads="1" noChangeShapeType="1" noTextEdit="1"/>
          </p:cNvSpPr>
          <p:nvPr/>
        </p:nvSpPr>
        <p:spPr bwMode="auto">
          <a:xfrm>
            <a:off x="395288" y="3500438"/>
            <a:ext cx="10572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90137" name="WordArt 25"/>
          <p:cNvSpPr>
            <a:spLocks noChangeArrowheads="1" noChangeShapeType="1" noTextEdit="1"/>
          </p:cNvSpPr>
          <p:nvPr/>
        </p:nvSpPr>
        <p:spPr bwMode="auto">
          <a:xfrm>
            <a:off x="1835150" y="5734050"/>
            <a:ext cx="13144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0.511 MeV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</a:t>
            </a:r>
          </a:p>
        </p:txBody>
      </p:sp>
      <p:sp>
        <p:nvSpPr>
          <p:cNvPr id="90138" name="WordArt 26"/>
          <p:cNvSpPr>
            <a:spLocks noChangeArrowheads="1" noChangeShapeType="1" noTextEdit="1"/>
          </p:cNvSpPr>
          <p:nvPr/>
        </p:nvSpPr>
        <p:spPr bwMode="auto">
          <a:xfrm>
            <a:off x="1835150" y="1916113"/>
            <a:ext cx="13144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0.511 MeV</a:t>
            </a:r>
          </a:p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 descr="PositronAnnihlatio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3429000"/>
            <a:ext cx="6480175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ÇİFT OLUŞUMU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1140" name="Picture 4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555875" y="1341438"/>
            <a:ext cx="3455988" cy="18192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</a:rPr>
              <a:t>RADYASYON FİZİĞİNDE KULLANILAN TANIM VE BİRİMLER</a:t>
            </a:r>
            <a:endParaRPr lang="tr-TR" cap="none" smtClean="0"/>
          </a:p>
        </p:txBody>
      </p:sp>
      <p:sp>
        <p:nvSpPr>
          <p:cNvPr id="47107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844675"/>
            <a:ext cx="7467600" cy="4873625"/>
          </a:xfrm>
        </p:spPr>
        <p:txBody>
          <a:bodyPr/>
          <a:lstStyle/>
          <a:p>
            <a:r>
              <a:rPr lang="tr-TR" altLang="en-US" smtClean="0"/>
              <a:t>Efektif Eşdeğer Doz Birimleri: </a:t>
            </a:r>
            <a:r>
              <a:rPr lang="tr-TR" altLang="en-US" smtClean="0">
                <a:solidFill>
                  <a:srgbClr val="E75C01"/>
                </a:solidFill>
              </a:rPr>
              <a:t>(Rem, Sievert)</a:t>
            </a:r>
          </a:p>
          <a:p>
            <a:pPr lvl="1"/>
            <a:endParaRPr lang="tr-TR" altLang="en-US" smtClean="0"/>
          </a:p>
          <a:p>
            <a:pPr lvl="1"/>
            <a:r>
              <a:rPr lang="tr-TR" altLang="en-US" smtClean="0"/>
              <a:t>Radyasyonun etkisi </a:t>
            </a:r>
            <a:r>
              <a:rPr lang="tr-TR" altLang="en-US" u="sng" smtClean="0"/>
              <a:t>soğurulmuş doza (rad)</a:t>
            </a:r>
            <a:r>
              <a:rPr lang="tr-TR" altLang="en-US" smtClean="0"/>
              <a:t>, </a:t>
            </a:r>
            <a:r>
              <a:rPr lang="tr-TR" altLang="en-US" u="sng" smtClean="0"/>
              <a:t>ışınımın enerjisi ve cinsine (ağırlık faktörü</a:t>
            </a:r>
            <a:r>
              <a:rPr lang="tr-TR" altLang="en-US" smtClean="0"/>
              <a:t>) bağlı olduğu kadar </a:t>
            </a:r>
            <a:r>
              <a:rPr lang="tr-TR" altLang="en-US" u="sng" smtClean="0"/>
              <a:t>organ ya da dokuya (doku faktörü</a:t>
            </a:r>
            <a:r>
              <a:rPr lang="tr-TR" altLang="en-US" smtClean="0"/>
              <a:t>) da bağlıdır.</a:t>
            </a:r>
          </a:p>
          <a:p>
            <a:pPr lvl="1"/>
            <a:endParaRPr lang="tr-TR" altLang="en-US" smtClean="0"/>
          </a:p>
          <a:p>
            <a:pPr lvl="1"/>
            <a:r>
              <a:rPr lang="tr-TR" altLang="en-US" smtClean="0">
                <a:solidFill>
                  <a:srgbClr val="E75C01"/>
                </a:solidFill>
              </a:rPr>
              <a:t>Efektif eşdeğer doz: rad x ağırlık faktörü x doku faktörü</a:t>
            </a:r>
            <a:r>
              <a:rPr lang="tr-TR" altLang="en-US" smtClean="0"/>
              <a:t> </a:t>
            </a:r>
          </a:p>
          <a:p>
            <a:pPr lvl="1">
              <a:buFont typeface="Wingdings 2" pitchFamily="18" charset="2"/>
              <a:buNone/>
            </a:pPr>
            <a:endParaRPr lang="tr-TR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RADYOAKTİF BOZUNMA</a:t>
            </a:r>
          </a:p>
        </p:txBody>
      </p:sp>
      <p:sp>
        <p:nvSpPr>
          <p:cNvPr id="48131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tr-TR" altLang="en-US" smtClean="0"/>
              <a:t>Çekirdekteki fazla enerji nedeniyle çekirdekten parçacık fırlaması olayına </a:t>
            </a:r>
            <a:r>
              <a:rPr lang="tr-TR" altLang="en-US" b="1" smtClean="0"/>
              <a:t>radyoaktif bozunma,</a:t>
            </a:r>
          </a:p>
          <a:p>
            <a:endParaRPr lang="tr-TR" altLang="en-US" smtClean="0"/>
          </a:p>
          <a:p>
            <a:r>
              <a:rPr lang="tr-TR" altLang="en-US" smtClean="0"/>
              <a:t>Radyoaktif bozunma sırasında çekirdekten salınan enerjiye ise </a:t>
            </a:r>
            <a:r>
              <a:rPr lang="tr-TR" altLang="en-US" b="1" smtClean="0"/>
              <a:t>radyasyon</a:t>
            </a:r>
            <a:r>
              <a:rPr lang="tr-TR" altLang="en-US" smtClean="0"/>
              <a:t> denir</a:t>
            </a:r>
          </a:p>
          <a:p>
            <a:endParaRPr lang="tr-TR" altLang="en-US" smtClean="0"/>
          </a:p>
          <a:p>
            <a:pPr>
              <a:buFont typeface="Wingdings" pitchFamily="2" charset="2"/>
              <a:buNone/>
            </a:pPr>
            <a:r>
              <a:rPr lang="tr-TR" altLang="en-US" smtClean="0"/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tr-TR" altLang="en-US" cap="none" smtClean="0">
                <a:solidFill>
                  <a:schemeClr val="hlink"/>
                </a:solidFill>
              </a:rPr>
              <a:t>RADYASYON ÇEŞİTLERİ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459787" cy="4897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en-US" smtClean="0">
                <a:solidFill>
                  <a:schemeClr val="hlink"/>
                </a:solidFill>
              </a:rPr>
              <a:t>İyonlaştırıcı radyasyon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en-US" smtClean="0"/>
              <a:t>İçine girdiği ortamı iyonlara ayrıştıran radyasyon </a:t>
            </a:r>
            <a:endParaRPr lang="tr-TR" altLang="en-US" smtClean="0">
              <a:solidFill>
                <a:schemeClr val="hlink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altLang="en-US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Elektromanyetik</a:t>
            </a:r>
            <a:r>
              <a:rPr lang="tr-TR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radyasyon </a:t>
            </a:r>
            <a:r>
              <a:rPr lang="tr-TR" altLang="en-US" smtClean="0"/>
              <a:t>(</a:t>
            </a:r>
            <a:r>
              <a:rPr lang="tr-TR" altLang="en-US" i="1" smtClean="0"/>
              <a:t>X ışınları, gama ışınları</a:t>
            </a:r>
            <a:r>
              <a:rPr lang="tr-TR" altLang="en-US" smtClean="0"/>
              <a:t>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altLang="en-US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Parçacık</a:t>
            </a:r>
            <a:r>
              <a:rPr lang="tr-TR" alt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radyasyon </a:t>
            </a:r>
            <a:r>
              <a:rPr lang="tr-TR" altLang="en-US" smtClean="0"/>
              <a:t>(</a:t>
            </a:r>
            <a:r>
              <a:rPr lang="tr-TR" altLang="en-US" i="1" smtClean="0"/>
              <a:t>alfa ışınları ve beta ışınları</a:t>
            </a:r>
            <a:r>
              <a:rPr lang="tr-TR" altLang="en-US" smtClean="0"/>
              <a:t>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altLang="en-US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en-US" smtClean="0">
                <a:solidFill>
                  <a:schemeClr val="hlink"/>
                </a:solidFill>
              </a:rPr>
              <a:t>İyonlaştırıcı olmayan radyasyon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altLang="en-US" smtClean="0"/>
              <a:t>Mor ötesi (ultraviyole) ışınlar, görünür ışık ve kızılötesi (IR) ışınlar ile mikro dalgalar ve radyo frekansı (RF) (mobil ve cep telefonları, radarlar, trafolar, bilgisayarlar, FM vericileri vb.)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7921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500" cap="none" smtClean="0"/>
              <a:t>Elektromanyetik spektrumdaki ışınlar sahip oldukları enerjiye göre iki gruba ayrılır.</a:t>
            </a:r>
            <a:r>
              <a:rPr lang="tr-TR" sz="2700" cap="none" smtClean="0"/>
              <a:t/>
            </a:r>
            <a:br>
              <a:rPr lang="tr-TR" sz="2700" cap="none" smtClean="0"/>
            </a:br>
            <a:endParaRPr lang="tr-TR" sz="2700" cap="none" smtClean="0"/>
          </a:p>
        </p:txBody>
      </p:sp>
      <p:pic>
        <p:nvPicPr>
          <p:cNvPr id="50179" name="Picture 2" descr="Electromagnetic Radiation Frequency Range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628775"/>
            <a:ext cx="7835900" cy="2232025"/>
          </a:xfrm>
          <a:noFill/>
        </p:spPr>
      </p:pic>
      <p:pic>
        <p:nvPicPr>
          <p:cNvPr id="50180" name="Picture 2" descr="http://img2.beynet.com/alan/6/haber/2010/7/Bunlari-biliyor-musunuz_1280060370.jpg?t=new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4000500"/>
            <a:ext cx="5543550" cy="266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3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/>
            <a:r>
              <a:rPr lang="tr-TR" altLang="en-US" cap="none" smtClean="0">
                <a:latin typeface="Arial" charset="0"/>
                <a:cs typeface="Arial" charset="0"/>
              </a:rPr>
              <a:t>Çekirdek</a:t>
            </a:r>
          </a:p>
        </p:txBody>
      </p:sp>
      <p:cxnSp>
        <p:nvCxnSpPr>
          <p:cNvPr id="6" name="5 Düz Ok Bağlayıcısı"/>
          <p:cNvCxnSpPr/>
          <p:nvPr/>
        </p:nvCxnSpPr>
        <p:spPr>
          <a:xfrm>
            <a:off x="4427538" y="1628775"/>
            <a:ext cx="936625" cy="86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 flipH="1">
            <a:off x="3132138" y="1628775"/>
            <a:ext cx="935037" cy="79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>
            <a:off x="4211638" y="1700213"/>
            <a:ext cx="0" cy="1008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6" name="17 Metin kutusu"/>
          <p:cNvSpPr txBox="1">
            <a:spLocks noChangeArrowheads="1"/>
          </p:cNvSpPr>
          <p:nvPr/>
        </p:nvSpPr>
        <p:spPr bwMode="auto">
          <a:xfrm>
            <a:off x="2195513" y="2636838"/>
            <a:ext cx="1079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altLang="en-US"/>
              <a:t>ALFA (</a:t>
            </a:r>
            <a:r>
              <a:rPr lang="el-GR" altLang="en-US">
                <a:latin typeface="Calibri" pitchFamily="34" charset="0"/>
              </a:rPr>
              <a:t>α</a:t>
            </a:r>
            <a:r>
              <a:rPr lang="tr-TR" altLang="en-US">
                <a:latin typeface="Calibri" pitchFamily="34" charset="0"/>
              </a:rPr>
              <a:t>)</a:t>
            </a:r>
            <a:endParaRPr lang="tr-TR" altLang="en-US"/>
          </a:p>
        </p:txBody>
      </p:sp>
      <p:sp>
        <p:nvSpPr>
          <p:cNvPr id="51207" name="19 Metin kutusu"/>
          <p:cNvSpPr txBox="1">
            <a:spLocks noChangeArrowheads="1"/>
          </p:cNvSpPr>
          <p:nvPr/>
        </p:nvSpPr>
        <p:spPr bwMode="auto">
          <a:xfrm>
            <a:off x="3708400" y="2852738"/>
            <a:ext cx="1098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altLang="en-US"/>
              <a:t>BETA (</a:t>
            </a:r>
            <a:r>
              <a:rPr lang="el-GR" altLang="en-US">
                <a:latin typeface="Calibri" pitchFamily="34" charset="0"/>
              </a:rPr>
              <a:t>β</a:t>
            </a:r>
            <a:r>
              <a:rPr lang="tr-TR" altLang="en-US"/>
              <a:t>)</a:t>
            </a:r>
          </a:p>
        </p:txBody>
      </p:sp>
      <p:sp>
        <p:nvSpPr>
          <p:cNvPr id="51208" name="20 Metin kutusu"/>
          <p:cNvSpPr txBox="1">
            <a:spLocks noChangeArrowheads="1"/>
          </p:cNvSpPr>
          <p:nvPr/>
        </p:nvSpPr>
        <p:spPr bwMode="auto">
          <a:xfrm>
            <a:off x="5148263" y="2636838"/>
            <a:ext cx="1184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altLang="en-US"/>
              <a:t>GAMA (</a:t>
            </a:r>
            <a:r>
              <a:rPr lang="el-GR" altLang="en-US"/>
              <a:t>γ</a:t>
            </a:r>
            <a:r>
              <a:rPr lang="tr-TR" altLang="en-US"/>
              <a:t>)</a:t>
            </a:r>
          </a:p>
        </p:txBody>
      </p:sp>
      <p:cxnSp>
        <p:nvCxnSpPr>
          <p:cNvPr id="23" name="22 Düz Ok Bağlayıcısı"/>
          <p:cNvCxnSpPr/>
          <p:nvPr/>
        </p:nvCxnSpPr>
        <p:spPr>
          <a:xfrm flipH="1">
            <a:off x="3276600" y="3357563"/>
            <a:ext cx="790575" cy="86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4211638" y="3357563"/>
            <a:ext cx="865187" cy="79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11" name="30 Metin kutusu"/>
          <p:cNvSpPr txBox="1">
            <a:spLocks noChangeArrowheads="1"/>
          </p:cNvSpPr>
          <p:nvPr/>
        </p:nvSpPr>
        <p:spPr bwMode="auto">
          <a:xfrm>
            <a:off x="2268538" y="4149725"/>
            <a:ext cx="16287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l-GR" altLang="en-US">
                <a:latin typeface="Calibri" pitchFamily="34" charset="0"/>
              </a:rPr>
              <a:t>Β</a:t>
            </a:r>
            <a:r>
              <a:rPr lang="tr-TR" altLang="en-US" baseline="30000">
                <a:latin typeface="Calibri" pitchFamily="34" charset="0"/>
              </a:rPr>
              <a:t>-</a:t>
            </a:r>
            <a:endParaRPr lang="tr-TR" altLang="en-US" baseline="30000"/>
          </a:p>
          <a:p>
            <a:pPr eaLnBrk="1" hangingPunct="1"/>
            <a:r>
              <a:rPr lang="tr-TR" altLang="en-US"/>
              <a:t>(NEGATRON)</a:t>
            </a:r>
          </a:p>
        </p:txBody>
      </p:sp>
      <p:sp>
        <p:nvSpPr>
          <p:cNvPr id="51212" name="31 Metin kutusu"/>
          <p:cNvSpPr txBox="1">
            <a:spLocks noChangeArrowheads="1"/>
          </p:cNvSpPr>
          <p:nvPr/>
        </p:nvSpPr>
        <p:spPr bwMode="auto">
          <a:xfrm>
            <a:off x="4500563" y="4149725"/>
            <a:ext cx="1530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l-GR" altLang="en-US">
                <a:latin typeface="Calibri" pitchFamily="34" charset="0"/>
              </a:rPr>
              <a:t>Β</a:t>
            </a:r>
            <a:r>
              <a:rPr lang="tr-TR" altLang="en-US" baseline="30000">
                <a:latin typeface="Calibri" pitchFamily="34" charset="0"/>
              </a:rPr>
              <a:t>+</a:t>
            </a:r>
            <a:endParaRPr lang="tr-TR" altLang="en-US" baseline="30000"/>
          </a:p>
          <a:p>
            <a:pPr eaLnBrk="1" hangingPunct="1"/>
            <a:r>
              <a:rPr lang="tr-TR" altLang="en-US"/>
              <a:t>(POZİTRON)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1818</Words>
  <Application>Microsoft Office PowerPoint</Application>
  <PresentationFormat>Ekran Gösterisi (4:3)</PresentationFormat>
  <Paragraphs>382</Paragraphs>
  <Slides>49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49</vt:i4>
      </vt:variant>
    </vt:vector>
  </HeadingPairs>
  <TitlesOfParts>
    <vt:vector size="51" baseType="lpstr">
      <vt:lpstr>Ofis Teması</vt:lpstr>
      <vt:lpstr>Bit Eşlem Resmi</vt:lpstr>
      <vt:lpstr>RADYASYON FİZİĞİNDE KULLANILAN TANIM VE BİRİMLER</vt:lpstr>
      <vt:lpstr>RADYASYON FİZİĞİNDE KULLANILAN TANIM VE BİRİMLER</vt:lpstr>
      <vt:lpstr>RADYASYON FİZİĞİNDE KULLANILAN TANIM VE BİRİMLER</vt:lpstr>
      <vt:lpstr>RADYASYON FİZİĞİNDE KULLANILAN TANIM VE BİRİMLER</vt:lpstr>
      <vt:lpstr>RADYASYON FİZİĞİNDE KULLANILAN TANIM VE BİRİMLER</vt:lpstr>
      <vt:lpstr>RADYOAKTİF BOZUNMA</vt:lpstr>
      <vt:lpstr>RADYASYON ÇEŞİTLERİ </vt:lpstr>
      <vt:lpstr>Elektromanyetik spektrumdaki ışınlar sahip oldukları enerjiye göre iki gruba ayrılır. </vt:lpstr>
      <vt:lpstr>Çekirdek</vt:lpstr>
      <vt:lpstr>RADYASYON IŞINLARI Alfa Parçacığı</vt:lpstr>
      <vt:lpstr>Alfa Bozunumu αlfa bozunması yapan çekirdek, yapısından bir helyum (He) çekirdeğini dışarı fırlatır. Kütlesi 4 , ve atom numarası  2 azalır.  </vt:lpstr>
      <vt:lpstr>RADYASYON IŞINLARI Beta Parçacığı</vt:lpstr>
      <vt:lpstr>RADYASYON IŞINLARI Beta Parçacığı</vt:lpstr>
      <vt:lpstr>NEGATRON (Β-)</vt:lpstr>
      <vt:lpstr>   </vt:lpstr>
      <vt:lpstr>     n   →     p+      β- +  v-                                                                                                      β- +  v- + Gama</vt:lpstr>
      <vt:lpstr>Slayt 17</vt:lpstr>
      <vt:lpstr>Slayt 18</vt:lpstr>
      <vt:lpstr>Slayt 19</vt:lpstr>
      <vt:lpstr>Elektron Yakalama</vt:lpstr>
      <vt:lpstr>Elektron Yakalama</vt:lpstr>
      <vt:lpstr>GAMA IŞINI </vt:lpstr>
      <vt:lpstr>Slayt 23</vt:lpstr>
      <vt:lpstr>X-IŞINI</vt:lpstr>
      <vt:lpstr>Radyasyonun Madde İle Etkileşmesi</vt:lpstr>
      <vt:lpstr>  RADYASYONUN MADDE İLE ETKİLEŞMESİ</vt:lpstr>
      <vt:lpstr>   ALFA PARÇACIĞININ MADDE İLE ETKİLEŞMESİ</vt:lpstr>
      <vt:lpstr>ALFA PARÇACIĞININ MADDE İLE ETKİLEŞMESİ</vt:lpstr>
      <vt:lpstr>Slayt 29</vt:lpstr>
      <vt:lpstr>NEGATRONUN (β-) MADDE İLE ETKİLEŞMESİ</vt:lpstr>
      <vt:lpstr>Slayt 31</vt:lpstr>
      <vt:lpstr>Bremsstrahlung (Frenleme Işını)</vt:lpstr>
      <vt:lpstr>Bremsstrahlung</vt:lpstr>
      <vt:lpstr>                               X-IŞINI</vt:lpstr>
      <vt:lpstr>Slayt 35</vt:lpstr>
      <vt:lpstr>ÖRNEK </vt:lpstr>
      <vt:lpstr>Slayt 37</vt:lpstr>
      <vt:lpstr>    POZİTRONUN (β+) MADDE İLE ETKİLEŞMESİ</vt:lpstr>
      <vt:lpstr>Slayt 39</vt:lpstr>
      <vt:lpstr>ANHİLASYON OLAYI</vt:lpstr>
      <vt:lpstr>FOTONLARIN MADDE İLE ETKİLEŞMESİ</vt:lpstr>
      <vt:lpstr>FOTOELEKTRİK OLAY</vt:lpstr>
      <vt:lpstr>Slayt 43</vt:lpstr>
      <vt:lpstr>COMPTON OLAYI</vt:lpstr>
      <vt:lpstr>Slayt 45</vt:lpstr>
      <vt:lpstr>COMPTON OLAYI</vt:lpstr>
      <vt:lpstr>ÇİFT OLUŞUM</vt:lpstr>
      <vt:lpstr>Slayt 48</vt:lpstr>
      <vt:lpstr>ÇİFT OLUŞUMU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RADYASYON FİZİĞİNDE KULLANILAN TANIM VE BİRİMLER</dc:title>
  <dc:creator>KALPMERKZ1677</dc:creator>
  <cp:lastModifiedBy>KALPMERKZ1677</cp:lastModifiedBy>
  <cp:revision>1</cp:revision>
  <dcterms:created xsi:type="dcterms:W3CDTF">2017-07-03T12:44:13Z</dcterms:created>
  <dcterms:modified xsi:type="dcterms:W3CDTF">2017-07-03T12:44:24Z</dcterms:modified>
</cp:coreProperties>
</file>