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3" r:id="rId4"/>
    <p:sldId id="274" r:id="rId5"/>
    <p:sldId id="258" r:id="rId6"/>
    <p:sldId id="271" r:id="rId7"/>
    <p:sldId id="262" r:id="rId8"/>
    <p:sldId id="276" r:id="rId9"/>
    <p:sldId id="275"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14.05.2020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14.05.2020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14.05.2020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14.05.2020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14.05.2020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8F8F84-5C13-4E4F-9BDB-98F112CCCB52}"/>
              </a:ext>
            </a:extLst>
          </p:cNvPr>
          <p:cNvSpPr>
            <a:spLocks noGrp="1"/>
          </p:cNvSpPr>
          <p:nvPr>
            <p:ph type="ctrTitle"/>
          </p:nvPr>
        </p:nvSpPr>
        <p:spPr/>
        <p:txBody>
          <a:bodyPr/>
          <a:lstStyle/>
          <a:p>
            <a:r>
              <a:rPr lang="tr-TR">
                <a:solidFill>
                  <a:srgbClr val="92D050"/>
                </a:solidFill>
              </a:rPr>
              <a:t>Çatışma Yönetimi ve  </a:t>
            </a:r>
            <a:r>
              <a:rPr lang="tr-TR" dirty="0">
                <a:solidFill>
                  <a:srgbClr val="92D050"/>
                </a:solidFill>
              </a:rPr>
              <a:t>öfke Kontrolü</a:t>
            </a:r>
          </a:p>
        </p:txBody>
      </p:sp>
      <p:sp>
        <p:nvSpPr>
          <p:cNvPr id="3" name="Alt Başlık 2">
            <a:extLst>
              <a:ext uri="{FF2B5EF4-FFF2-40B4-BE49-F238E27FC236}">
                <a16:creationId xmlns:a16="http://schemas.microsoft.com/office/drawing/2014/main" id="{45117FDA-F3F1-47C7-9430-FBEA29344792}"/>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460762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DD79F6D-C4DD-4E08-888A-87FB499163BE}"/>
              </a:ext>
            </a:extLst>
          </p:cNvPr>
          <p:cNvSpPr/>
          <p:nvPr/>
        </p:nvSpPr>
        <p:spPr>
          <a:xfrm>
            <a:off x="791580" y="476672"/>
            <a:ext cx="7560840" cy="5478423"/>
          </a:xfrm>
          <a:prstGeom prst="rect">
            <a:avLst/>
          </a:prstGeom>
        </p:spPr>
        <p:txBody>
          <a:bodyPr wrap="square">
            <a:spAutoFit/>
          </a:bodyPr>
          <a:lstStyle/>
          <a:p>
            <a:pPr algn="ctr"/>
            <a:r>
              <a:rPr lang="tr-TR" sz="1400" b="1" dirty="0"/>
              <a:t>KAYNAKLAR</a:t>
            </a:r>
          </a:p>
          <a:p>
            <a:endParaRPr lang="tr-TR" sz="1400" dirty="0"/>
          </a:p>
          <a:p>
            <a:endParaRPr lang="tr-TR" sz="1400" dirty="0"/>
          </a:p>
          <a:p>
            <a:r>
              <a:rPr lang="tr-TR" sz="1400" dirty="0"/>
              <a:t>Bayrak, C. (2013).</a:t>
            </a:r>
            <a:r>
              <a:rPr lang="tr-TR" sz="1400" dirty="0">
                <a:cs typeface="Times New Roman" panose="02020603050405020304" pitchFamily="18" charset="0"/>
              </a:rPr>
              <a:t> (2013). Çatışma ve Stres Yönetimi I. «Çatışma Yönetiminde Öfke Kontrolü ». Anadolu Üniversitesi Yayınları: Eskişehir.</a:t>
            </a:r>
          </a:p>
          <a:p>
            <a:endParaRPr lang="tr-TR" sz="1400" dirty="0">
              <a:cs typeface="Times New Roman" panose="02020603050405020304" pitchFamily="18" charset="0"/>
            </a:endParaRPr>
          </a:p>
          <a:p>
            <a:endParaRPr lang="tr-TR" sz="1400" dirty="0"/>
          </a:p>
          <a:p>
            <a:r>
              <a:rPr lang="tr-TR" sz="1400" dirty="0"/>
              <a:t>Şahin, H. (2005). Öfke Denetiminin Kuramsal Temelleri. SDÜ Burdur Eğitim Fakültesi Dergisi, 26(3),47.62.</a:t>
            </a:r>
          </a:p>
          <a:p>
            <a:endParaRPr lang="tr-TR" sz="1400" dirty="0"/>
          </a:p>
          <a:p>
            <a:r>
              <a:rPr lang="tr-TR" sz="1400" dirty="0" err="1"/>
              <a:t>Balkaya</a:t>
            </a:r>
            <a:r>
              <a:rPr lang="tr-TR" sz="1400" dirty="0"/>
              <a:t>, F., Şahin, H. N. (2003). Çok Boyutlu Öfke Ölçeği, Türk Psikiyatri Dergisi 2003; 14(3):192-202</a:t>
            </a:r>
          </a:p>
          <a:p>
            <a:endParaRPr lang="tr-TR" sz="1400" dirty="0"/>
          </a:p>
          <a:p>
            <a:r>
              <a:rPr lang="tr-TR" sz="1400" dirty="0" err="1">
                <a:cs typeface="Times New Roman" panose="02020603050405020304" pitchFamily="18" charset="0"/>
              </a:rPr>
              <a:t>Kökdemir</a:t>
            </a:r>
            <a:r>
              <a:rPr lang="tr-TR" sz="1400" dirty="0">
                <a:cs typeface="Times New Roman" panose="02020603050405020304" pitchFamily="18" charset="0"/>
              </a:rPr>
              <a:t>, H. (2004). Öfke ve öfke kontrolü. </a:t>
            </a:r>
            <a:r>
              <a:rPr lang="tr-TR" sz="1400" dirty="0" err="1">
                <a:cs typeface="Times New Roman" panose="02020603050405020304" pitchFamily="18" charset="0"/>
              </a:rPr>
              <a:t>Pivalko</a:t>
            </a:r>
            <a:r>
              <a:rPr lang="tr-TR" sz="1400" dirty="0">
                <a:cs typeface="Times New Roman" panose="02020603050405020304" pitchFamily="18" charset="0"/>
              </a:rPr>
              <a:t>, 3(12), 7-10.</a:t>
            </a:r>
          </a:p>
          <a:p>
            <a:r>
              <a:rPr lang="tr-TR" sz="1400" dirty="0"/>
              <a:t> </a:t>
            </a:r>
          </a:p>
          <a:p>
            <a:r>
              <a:rPr lang="tr-TR" sz="1400" dirty="0"/>
              <a:t>Soykan, Ç. (2003). Öfke ve Öfke Yönetimi , Kriz Dergisi 11 (2) 19-27 </a:t>
            </a:r>
          </a:p>
          <a:p>
            <a:endParaRPr lang="tr-TR" sz="1400" dirty="0">
              <a:cs typeface="Times New Roman" panose="02020603050405020304" pitchFamily="18" charset="0"/>
            </a:endParaRPr>
          </a:p>
          <a:p>
            <a:r>
              <a:rPr lang="tr-TR" sz="1400" dirty="0">
                <a:cs typeface="Times New Roman" panose="02020603050405020304" pitchFamily="18" charset="0"/>
              </a:rPr>
              <a:t>Özmen, A (2006). Öfke: Kuramsal Yaklaşımlar ve Bireylerde Öfkenin Ortaya Çıkmasına Neden Olan Etmenler.  Ankara Üniversitesi Eğitim Bilimleri Fakültesi Dergisi, cilt: 39, sayı: 1, 39-56.</a:t>
            </a:r>
          </a:p>
          <a:p>
            <a:endParaRPr lang="tr-TR" sz="1400" dirty="0"/>
          </a:p>
          <a:p>
            <a:r>
              <a:rPr lang="tr-TR" sz="1400" dirty="0"/>
              <a:t>Bilge, A., ÜNAL, G. (2005).Öfke, Öfke Kontrolü Ve Hemşirelik Yaklaşımı, </a:t>
            </a:r>
            <a:r>
              <a:rPr lang="nb-NO" sz="1400" dirty="0"/>
              <a:t>Ege Üniversitesi Hemşirelik Yüksek Okulu Dergisi 21(1) : 189-196</a:t>
            </a:r>
            <a:r>
              <a:rPr lang="tr-TR" sz="1400" dirty="0"/>
              <a:t>.</a:t>
            </a:r>
            <a:r>
              <a:rPr lang="nb-NO" sz="1400" dirty="0"/>
              <a:t> </a:t>
            </a:r>
            <a:endParaRPr lang="tr-TR" sz="1400" dirty="0"/>
          </a:p>
          <a:p>
            <a:endParaRPr lang="tr-TR" sz="1400" dirty="0"/>
          </a:p>
          <a:p>
            <a:r>
              <a:rPr lang="tr-TR" sz="1400" dirty="0"/>
              <a:t>Soykan, Ç. (2003). Öfke ve Öfke Yönetimi , Kriz Dergisi 11 (2) 19-27 </a:t>
            </a:r>
          </a:p>
          <a:p>
            <a:endParaRPr lang="tr-TR" sz="1400" dirty="0"/>
          </a:p>
          <a:p>
            <a:endParaRPr lang="tr-TR" sz="1400" dirty="0">
              <a:highlight>
                <a:srgbClr val="FFFF00"/>
              </a:highlight>
              <a:cs typeface="Times New Roman" panose="02020603050405020304" pitchFamily="18" charset="0"/>
            </a:endParaRPr>
          </a:p>
        </p:txBody>
      </p:sp>
    </p:spTree>
    <p:extLst>
      <p:ext uri="{BB962C8B-B14F-4D97-AF65-F5344CB8AC3E}">
        <p14:creationId xmlns:p14="http://schemas.microsoft.com/office/powerpoint/2010/main" val="131024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2D5109-B081-49E5-95C9-D2911A4D11A4}"/>
              </a:ext>
            </a:extLst>
          </p:cNvPr>
          <p:cNvSpPr>
            <a:spLocks noGrp="1"/>
          </p:cNvSpPr>
          <p:nvPr>
            <p:ph type="title"/>
          </p:nvPr>
        </p:nvSpPr>
        <p:spPr/>
        <p:txBody>
          <a:bodyPr>
            <a:normAutofit/>
          </a:bodyPr>
          <a:lstStyle/>
          <a:p>
            <a:r>
              <a:rPr lang="tr-TR" dirty="0">
                <a:solidFill>
                  <a:srgbClr val="00B050"/>
                </a:solidFill>
              </a:rPr>
              <a:t>Öfkenin İfade Edilmesi</a:t>
            </a:r>
          </a:p>
        </p:txBody>
      </p:sp>
      <p:sp>
        <p:nvSpPr>
          <p:cNvPr id="3" name="İçerik Yer Tutucusu 2">
            <a:extLst>
              <a:ext uri="{FF2B5EF4-FFF2-40B4-BE49-F238E27FC236}">
                <a16:creationId xmlns:a16="http://schemas.microsoft.com/office/drawing/2014/main" id="{D9C13DC6-5576-4A92-8D85-AD38763F2780}"/>
              </a:ext>
            </a:extLst>
          </p:cNvPr>
          <p:cNvSpPr>
            <a:spLocks noGrp="1"/>
          </p:cNvSpPr>
          <p:nvPr>
            <p:ph idx="1"/>
          </p:nvPr>
        </p:nvSpPr>
        <p:spPr>
          <a:xfrm>
            <a:off x="899592" y="1628800"/>
            <a:ext cx="7787208" cy="4525963"/>
          </a:xfrm>
        </p:spPr>
        <p:txBody>
          <a:bodyPr>
            <a:noAutofit/>
          </a:bodyPr>
          <a:lstStyle/>
          <a:p>
            <a:pPr marL="0" indent="0" algn="just">
              <a:buNone/>
            </a:pPr>
            <a:r>
              <a:rPr lang="tr-TR" sz="2000" dirty="0"/>
              <a:t>Öfke ve saldırganlık birlikte kullanılmaktadır. Saldırganlık öfke sonucu karşıdaki kişiye zarar verilmesi söz konusudur. Saldırganlık fiziksel ya da sözel biçimde ifade edilebilir. Fiziksel saldırı karşıdaki kişiyi hedef alarak, kaba kuvvet, dayak gibi davranışlarla zarar vermektir. Sözel saldırı ise,  tehdit, hakaret  ve iğnelemek gibi ifadelerle dışa vurulmuş öfke olarak tanımlanmaktadır (Bayrak, s. 125, 2013). Öfke, daha çok duygu ve tutumları ifade eder, saldırganlık ise, başka kişilere tahrip edici ve zarar verici davranışlardır (</a:t>
            </a:r>
            <a:r>
              <a:rPr lang="tr-TR" sz="2000" dirty="0" err="1"/>
              <a:t>Spielberger</a:t>
            </a:r>
            <a:r>
              <a:rPr lang="tr-TR" sz="2000" dirty="0"/>
              <a:t> ve ark. 1995; </a:t>
            </a:r>
            <a:r>
              <a:rPr lang="tr-TR" sz="2000" dirty="0" err="1"/>
              <a:t>akt</a:t>
            </a:r>
            <a:r>
              <a:rPr lang="tr-TR" sz="2000" dirty="0"/>
              <a:t>. </a:t>
            </a:r>
            <a:r>
              <a:rPr lang="tr-TR" sz="2000" dirty="0" err="1"/>
              <a:t>Balkaya</a:t>
            </a:r>
            <a:r>
              <a:rPr lang="tr-TR" sz="2000" dirty="0"/>
              <a:t>, Şahin, s. 193, 2003). </a:t>
            </a:r>
          </a:p>
        </p:txBody>
      </p:sp>
    </p:spTree>
    <p:extLst>
      <p:ext uri="{BB962C8B-B14F-4D97-AF65-F5344CB8AC3E}">
        <p14:creationId xmlns:p14="http://schemas.microsoft.com/office/powerpoint/2010/main" val="1051112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3A9218-8398-44DA-A986-21001E4E4C33}"/>
              </a:ext>
            </a:extLst>
          </p:cNvPr>
          <p:cNvSpPr>
            <a:spLocks noGrp="1"/>
          </p:cNvSpPr>
          <p:nvPr>
            <p:ph type="title"/>
          </p:nvPr>
        </p:nvSpPr>
        <p:spPr/>
        <p:txBody>
          <a:bodyPr/>
          <a:lstStyle/>
          <a:p>
            <a:r>
              <a:rPr lang="tr-TR" dirty="0">
                <a:solidFill>
                  <a:srgbClr val="00B050"/>
                </a:solidFill>
              </a:rPr>
              <a:t>Öfkenin Boyutları</a:t>
            </a:r>
          </a:p>
        </p:txBody>
      </p:sp>
      <p:sp>
        <p:nvSpPr>
          <p:cNvPr id="3" name="İçerik Yer Tutucusu 2">
            <a:extLst>
              <a:ext uri="{FF2B5EF4-FFF2-40B4-BE49-F238E27FC236}">
                <a16:creationId xmlns:a16="http://schemas.microsoft.com/office/drawing/2014/main" id="{BD848D8B-D1FB-49B3-B65C-6FFFC6494DE9}"/>
              </a:ext>
            </a:extLst>
          </p:cNvPr>
          <p:cNvSpPr>
            <a:spLocks noGrp="1"/>
          </p:cNvSpPr>
          <p:nvPr>
            <p:ph idx="1"/>
          </p:nvPr>
        </p:nvSpPr>
        <p:spPr/>
        <p:txBody>
          <a:bodyPr>
            <a:normAutofit/>
          </a:bodyPr>
          <a:lstStyle/>
          <a:p>
            <a:pPr marL="0" indent="0" algn="just">
              <a:buNone/>
            </a:pPr>
            <a:r>
              <a:rPr lang="tr-TR" sz="2800" dirty="0"/>
              <a:t>Öfkenin fiziksel, bilişsel ve davranışsal üç boyutu bulunmaktadır. Fiziksel boyutta bireyin bedeninde ortaya çıkan kalp atış hızında artma, kan dolaşımında artış gibi fiziksel belirtiler yer alır. Bilişsel ve davranışsal boyutta kişi stres ve gerginlik yaşar, kan dolaşım sistemi ve sindirim siteminde olumsuz durumlar ortaya çıkar (Şahin, 2005;  </a:t>
            </a:r>
            <a:r>
              <a:rPr lang="tr-TR" sz="2800" dirty="0" err="1"/>
              <a:t>Kökdemir</a:t>
            </a:r>
            <a:r>
              <a:rPr lang="tr-TR" sz="2800" dirty="0"/>
              <a:t>, 2004; </a:t>
            </a:r>
            <a:r>
              <a:rPr lang="tr-TR" sz="2800" dirty="0" err="1"/>
              <a:t>Balkaya</a:t>
            </a:r>
            <a:r>
              <a:rPr lang="tr-TR" sz="2800" dirty="0"/>
              <a:t>, 2001). </a:t>
            </a:r>
          </a:p>
        </p:txBody>
      </p:sp>
    </p:spTree>
    <p:extLst>
      <p:ext uri="{BB962C8B-B14F-4D97-AF65-F5344CB8AC3E}">
        <p14:creationId xmlns:p14="http://schemas.microsoft.com/office/powerpoint/2010/main" val="2426261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F969A2-A84C-496E-898E-892BDE97BAAC}"/>
              </a:ext>
            </a:extLst>
          </p:cNvPr>
          <p:cNvSpPr>
            <a:spLocks noGrp="1"/>
          </p:cNvSpPr>
          <p:nvPr>
            <p:ph type="title"/>
          </p:nvPr>
        </p:nvSpPr>
        <p:spPr/>
        <p:txBody>
          <a:bodyPr/>
          <a:lstStyle/>
          <a:p>
            <a:r>
              <a:rPr lang="tr-TR" dirty="0">
                <a:solidFill>
                  <a:srgbClr val="00B050"/>
                </a:solidFill>
              </a:rPr>
              <a:t>Öfkenin Nedenleri</a:t>
            </a:r>
          </a:p>
        </p:txBody>
      </p:sp>
      <p:sp>
        <p:nvSpPr>
          <p:cNvPr id="3" name="İçerik Yer Tutucusu 2">
            <a:extLst>
              <a:ext uri="{FF2B5EF4-FFF2-40B4-BE49-F238E27FC236}">
                <a16:creationId xmlns:a16="http://schemas.microsoft.com/office/drawing/2014/main" id="{D52ACAF4-8079-4755-A9CA-89D6A4E9C8DC}"/>
              </a:ext>
            </a:extLst>
          </p:cNvPr>
          <p:cNvSpPr>
            <a:spLocks noGrp="1"/>
          </p:cNvSpPr>
          <p:nvPr>
            <p:ph idx="1"/>
          </p:nvPr>
        </p:nvSpPr>
        <p:spPr/>
        <p:txBody>
          <a:bodyPr>
            <a:normAutofit/>
          </a:bodyPr>
          <a:lstStyle/>
          <a:p>
            <a:pPr marL="0" indent="0" algn="just">
              <a:buNone/>
            </a:pPr>
            <a:r>
              <a:rPr lang="tr-TR" sz="2800" dirty="0"/>
              <a:t>Öfkeye neden olan etkenleri şu şekilde sıralayabiliriz (Gazda, 1995’den </a:t>
            </a:r>
            <a:r>
              <a:rPr lang="tr-TR" sz="2800" dirty="0" err="1"/>
              <a:t>akt</a:t>
            </a:r>
            <a:r>
              <a:rPr lang="tr-TR" sz="2800" dirty="0"/>
              <a:t>.,Özmen, s. 51, 2006): </a:t>
            </a:r>
          </a:p>
          <a:p>
            <a:pPr marL="0" indent="0" algn="just">
              <a:buNone/>
            </a:pPr>
            <a:r>
              <a:rPr lang="tr-TR" sz="2000" i="1" dirty="0"/>
              <a:t>«1.Kayıplar: Bireyin yaşamında önemli olan ve sevilen birinin ölümü, fiziksel bozukluklardan dolayı ortaya çıkan kayıplar. </a:t>
            </a:r>
          </a:p>
          <a:p>
            <a:pPr marL="0" indent="0" algn="just">
              <a:buNone/>
            </a:pPr>
            <a:r>
              <a:rPr lang="tr-TR" sz="2000" i="1" dirty="0"/>
              <a:t>2.Tehditler-Korkular: Bireyin etkisinde kaldığı yasadışı olaylar, saldırıya uğraması, savaş ya da uzun süre işsiz kalma.</a:t>
            </a:r>
          </a:p>
          <a:p>
            <a:pPr marL="0" indent="0" algn="just">
              <a:buNone/>
            </a:pPr>
            <a:r>
              <a:rPr lang="tr-TR" sz="2000" i="1" dirty="0"/>
              <a:t>3.Engellenme: Bireyin gereksinimlerinin giderilmesi engellendiğinde yaşadığı çaresizlik ve yetersizlik duyguları </a:t>
            </a:r>
          </a:p>
          <a:p>
            <a:pPr marL="0" indent="0" algn="just">
              <a:buNone/>
            </a:pPr>
            <a:r>
              <a:rPr lang="tr-TR" sz="2000" i="1" dirty="0"/>
              <a:t>4.Reddedilme: Bireyin başka biri tarafından reddedilmesi durumunda yaşadığı incinme, çöküntü ve değersizlik ve hayal kırıklığı.»</a:t>
            </a:r>
          </a:p>
        </p:txBody>
      </p:sp>
    </p:spTree>
    <p:extLst>
      <p:ext uri="{BB962C8B-B14F-4D97-AF65-F5344CB8AC3E}">
        <p14:creationId xmlns:p14="http://schemas.microsoft.com/office/powerpoint/2010/main" val="3006789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95BE38-ABBE-4834-9011-D7DE08A290AB}"/>
              </a:ext>
            </a:extLst>
          </p:cNvPr>
          <p:cNvSpPr>
            <a:spLocks noGrp="1"/>
          </p:cNvSpPr>
          <p:nvPr>
            <p:ph type="title"/>
          </p:nvPr>
        </p:nvSpPr>
        <p:spPr>
          <a:xfrm>
            <a:off x="611560" y="470198"/>
            <a:ext cx="8229600" cy="1210146"/>
          </a:xfrm>
        </p:spPr>
        <p:txBody>
          <a:bodyPr>
            <a:normAutofit fontScale="90000"/>
          </a:bodyPr>
          <a:lstStyle/>
          <a:p>
            <a:r>
              <a:rPr lang="tr-TR" sz="3600" dirty="0">
                <a:solidFill>
                  <a:srgbClr val="00B050"/>
                </a:solidFill>
              </a:rPr>
              <a:t>Öfke İle İlgili Kuramsal Yaklaşımlar</a:t>
            </a:r>
            <a:br>
              <a:rPr lang="tr-TR" dirty="0"/>
            </a:br>
            <a:endParaRPr lang="tr-TR" dirty="0"/>
          </a:p>
        </p:txBody>
      </p:sp>
      <p:sp>
        <p:nvSpPr>
          <p:cNvPr id="3" name="İçerik Yer Tutucusu 2">
            <a:extLst>
              <a:ext uri="{FF2B5EF4-FFF2-40B4-BE49-F238E27FC236}">
                <a16:creationId xmlns:a16="http://schemas.microsoft.com/office/drawing/2014/main" id="{3341DAC2-9495-462A-8169-B266D9493E56}"/>
              </a:ext>
            </a:extLst>
          </p:cNvPr>
          <p:cNvSpPr>
            <a:spLocks noGrp="1"/>
          </p:cNvSpPr>
          <p:nvPr>
            <p:ph idx="1"/>
          </p:nvPr>
        </p:nvSpPr>
        <p:spPr>
          <a:xfrm>
            <a:off x="457200" y="1124744"/>
            <a:ext cx="8229600" cy="5001419"/>
          </a:xfrm>
        </p:spPr>
        <p:txBody>
          <a:bodyPr>
            <a:normAutofit/>
          </a:bodyPr>
          <a:lstStyle/>
          <a:p>
            <a:pPr marL="0" indent="0">
              <a:buNone/>
            </a:pPr>
            <a:endParaRPr lang="tr-TR" dirty="0"/>
          </a:p>
          <a:p>
            <a:pPr marL="0" indent="0" algn="just">
              <a:buNone/>
            </a:pPr>
            <a:r>
              <a:rPr lang="tr-TR" sz="2400" dirty="0"/>
              <a:t>Öfkenin nasıl ortaya çıktığına ilişkin çeşitli  teoriler ileri sürülmüştür(Bayrak, s. 127, 2013):  «</a:t>
            </a:r>
            <a:r>
              <a:rPr lang="tr-TR" sz="2400" i="1" dirty="0" err="1"/>
              <a:t>Psikoanalitik</a:t>
            </a:r>
            <a:r>
              <a:rPr lang="tr-TR" sz="2400" i="1" dirty="0"/>
              <a:t> teorilere göre öfke hayatta kalmak için saldırgan içgüdüleri yansıtan insanın biyolojik kalıtımının bir parçasıdır. Biyolojik temelli teorilere göre  öfkelenmenin  temelinde merkezi sinir sisteminin işleyişi vardır.  Davranışçı teorilere göre  öfkeye ve saldırganlığa verilen tepkiler diğer davranışlar gibi öğrenilmiştir. Varoluşçu Kurama göre ise öfke kaçınılmaz ve  insana özgüdür.»</a:t>
            </a:r>
          </a:p>
        </p:txBody>
      </p:sp>
      <p:sp>
        <p:nvSpPr>
          <p:cNvPr id="6" name="Rectangle 5">
            <a:extLst>
              <a:ext uri="{FF2B5EF4-FFF2-40B4-BE49-F238E27FC236}">
                <a16:creationId xmlns:a16="http://schemas.microsoft.com/office/drawing/2014/main" id="{F5A54845-6D25-4CA5-BE02-ED404B9214E4}"/>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3484061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25F9C0-E4D7-4F17-95CC-425902A7F895}"/>
              </a:ext>
            </a:extLst>
          </p:cNvPr>
          <p:cNvSpPr>
            <a:spLocks noGrp="1"/>
          </p:cNvSpPr>
          <p:nvPr>
            <p:ph type="title"/>
          </p:nvPr>
        </p:nvSpPr>
        <p:spPr/>
        <p:txBody>
          <a:bodyPr/>
          <a:lstStyle/>
          <a:p>
            <a:r>
              <a:rPr lang="tr-TR" dirty="0">
                <a:solidFill>
                  <a:srgbClr val="00B050"/>
                </a:solidFill>
              </a:rPr>
              <a:t>Öfke Kontrol Yöntemleri</a:t>
            </a:r>
          </a:p>
        </p:txBody>
      </p:sp>
      <p:sp>
        <p:nvSpPr>
          <p:cNvPr id="3" name="İçerik Yer Tutucusu 2">
            <a:extLst>
              <a:ext uri="{FF2B5EF4-FFF2-40B4-BE49-F238E27FC236}">
                <a16:creationId xmlns:a16="http://schemas.microsoft.com/office/drawing/2014/main" id="{6B136AB1-7475-4745-8645-F765E3F1E1BF}"/>
              </a:ext>
            </a:extLst>
          </p:cNvPr>
          <p:cNvSpPr>
            <a:spLocks noGrp="1"/>
          </p:cNvSpPr>
          <p:nvPr>
            <p:ph idx="1"/>
          </p:nvPr>
        </p:nvSpPr>
        <p:spPr/>
        <p:txBody>
          <a:bodyPr>
            <a:normAutofit/>
          </a:bodyPr>
          <a:lstStyle/>
          <a:p>
            <a:pPr marL="0" indent="0" algn="just">
              <a:buNone/>
            </a:pPr>
            <a:r>
              <a:rPr lang="tr-TR" sz="2400" dirty="0"/>
              <a:t>Öfke kontrolü için kullanılan yöntemler bilişsel, </a:t>
            </a:r>
            <a:r>
              <a:rPr lang="tr-TR" sz="2400" dirty="0" err="1"/>
              <a:t>duyuşsal</a:t>
            </a:r>
            <a:r>
              <a:rPr lang="tr-TR" sz="2400" dirty="0"/>
              <a:t>, iletişim, duygusal ve davranışsal boyutları içerir (</a:t>
            </a:r>
            <a:r>
              <a:rPr lang="tr-TR" sz="2400" dirty="0" err="1"/>
              <a:t>Kökdemir</a:t>
            </a:r>
            <a:r>
              <a:rPr lang="tr-TR" sz="2400" dirty="0"/>
              <a:t> s. 8, 2004): «</a:t>
            </a:r>
            <a:r>
              <a:rPr lang="tr-TR" sz="2400" i="1" dirty="0"/>
              <a:t>Bilişsel yöntemler  kişiyi kışkırtan durumlarla yüzleşme ve bunlardan kaçınma verisi sağlar. </a:t>
            </a:r>
            <a:r>
              <a:rPr lang="tr-TR" sz="2400" i="1" dirty="0" err="1"/>
              <a:t>Duyuşsal</a:t>
            </a:r>
            <a:r>
              <a:rPr lang="tr-TR" sz="2400" i="1" dirty="0"/>
              <a:t> Yöntemler ile  öfke durumunda vücudun nasıl tepkiler verildiği keşfedilir.  İletişim ile kişinin gereksinimlerini ve haklarını kabul edilir yollarla ifade etme becerisi öğretir».</a:t>
            </a:r>
          </a:p>
        </p:txBody>
      </p:sp>
    </p:spTree>
    <p:extLst>
      <p:ext uri="{BB962C8B-B14F-4D97-AF65-F5344CB8AC3E}">
        <p14:creationId xmlns:p14="http://schemas.microsoft.com/office/powerpoint/2010/main" val="3071091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17057D-4B0A-4FCC-835C-EE408D939467}"/>
              </a:ext>
            </a:extLst>
          </p:cNvPr>
          <p:cNvSpPr>
            <a:spLocks noGrp="1"/>
          </p:cNvSpPr>
          <p:nvPr>
            <p:ph type="title"/>
          </p:nvPr>
        </p:nvSpPr>
        <p:spPr/>
        <p:txBody>
          <a:bodyPr>
            <a:normAutofit fontScale="90000"/>
          </a:bodyPr>
          <a:lstStyle/>
          <a:p>
            <a:br>
              <a:rPr lang="tr-TR" sz="3100" dirty="0"/>
            </a:br>
            <a:r>
              <a:rPr lang="tr-TR" sz="3100" b="1" dirty="0">
                <a:solidFill>
                  <a:srgbClr val="00B050"/>
                </a:solidFill>
              </a:rPr>
              <a:t>Öfke Kontrolünde kullanılacak teknikler</a:t>
            </a:r>
            <a:br>
              <a:rPr lang="tr-TR" dirty="0">
                <a:solidFill>
                  <a:srgbClr val="00B050"/>
                </a:solidFill>
              </a:rPr>
            </a:br>
            <a:endParaRPr lang="tr-TR" dirty="0">
              <a:solidFill>
                <a:srgbClr val="00B050"/>
              </a:solidFill>
            </a:endParaRPr>
          </a:p>
        </p:txBody>
      </p:sp>
      <p:sp>
        <p:nvSpPr>
          <p:cNvPr id="3" name="İçerik Yer Tutucusu 2">
            <a:extLst>
              <a:ext uri="{FF2B5EF4-FFF2-40B4-BE49-F238E27FC236}">
                <a16:creationId xmlns:a16="http://schemas.microsoft.com/office/drawing/2014/main" id="{6969C2DB-75AC-4A96-8693-CAE87CEA8D4A}"/>
              </a:ext>
            </a:extLst>
          </p:cNvPr>
          <p:cNvSpPr>
            <a:spLocks noGrp="1"/>
          </p:cNvSpPr>
          <p:nvPr>
            <p:ph idx="1"/>
          </p:nvPr>
        </p:nvSpPr>
        <p:spPr/>
        <p:txBody>
          <a:bodyPr>
            <a:normAutofit fontScale="92500" lnSpcReduction="10000"/>
          </a:bodyPr>
          <a:lstStyle/>
          <a:p>
            <a:pPr algn="just"/>
            <a:r>
              <a:rPr lang="tr-TR" dirty="0"/>
              <a:t>Öfke kontrolünde bireysel olarak uygulanabilecek  teknikler şunlardır(Bayrak, s. 130, 2013)</a:t>
            </a:r>
            <a:r>
              <a:rPr lang="tr-TR" b="1" dirty="0"/>
              <a:t>;</a:t>
            </a:r>
          </a:p>
          <a:p>
            <a:pPr marL="1371600" lvl="2" indent="-457200" algn="just">
              <a:buFont typeface="+mj-lt"/>
              <a:buAutoNum type="arabicParenR"/>
            </a:pPr>
            <a:r>
              <a:rPr lang="tr-TR" b="1" dirty="0"/>
              <a:t>Düşünce biçimini değiştirmek</a:t>
            </a:r>
            <a:endParaRPr lang="tr-TR" sz="1600" dirty="0"/>
          </a:p>
          <a:p>
            <a:pPr marL="1371600" lvl="2" indent="-457200" algn="just">
              <a:buFont typeface="+mj-lt"/>
              <a:buAutoNum type="arabicParenR"/>
            </a:pPr>
            <a:r>
              <a:rPr lang="tr-TR" b="1" dirty="0"/>
              <a:t>Problem çözmek</a:t>
            </a:r>
            <a:endParaRPr lang="tr-TR" sz="1600" dirty="0"/>
          </a:p>
          <a:p>
            <a:pPr marL="1371600" lvl="2" indent="-457200" algn="just">
              <a:buFont typeface="+mj-lt"/>
              <a:buAutoNum type="arabicParenR"/>
            </a:pPr>
            <a:r>
              <a:rPr lang="tr-TR" b="1" dirty="0"/>
              <a:t>Mizahı kullanmak</a:t>
            </a:r>
            <a:endParaRPr lang="tr-TR" sz="1600" dirty="0"/>
          </a:p>
          <a:p>
            <a:pPr marL="1371600" lvl="2" indent="-457200" algn="just">
              <a:buFont typeface="+mj-lt"/>
              <a:buAutoNum type="arabicParenR"/>
            </a:pPr>
            <a:r>
              <a:rPr lang="tr-TR" b="1" dirty="0"/>
              <a:t>Gevşeme egzersizleri yapmak</a:t>
            </a:r>
            <a:endParaRPr lang="tr-TR" sz="1600" dirty="0"/>
          </a:p>
          <a:p>
            <a:pPr marL="1371600" lvl="2" indent="-457200" algn="just">
              <a:buFont typeface="+mj-lt"/>
              <a:buAutoNum type="arabicParenR"/>
            </a:pPr>
            <a:r>
              <a:rPr lang="tr-TR" b="1" dirty="0"/>
              <a:t>Masaj yaptırmak</a:t>
            </a:r>
            <a:endParaRPr lang="tr-TR" sz="1600" dirty="0"/>
          </a:p>
          <a:p>
            <a:pPr marL="1371600" lvl="2" indent="-457200" algn="just">
              <a:buFont typeface="+mj-lt"/>
              <a:buAutoNum type="arabicParenR"/>
            </a:pPr>
            <a:r>
              <a:rPr lang="tr-TR" b="1" dirty="0"/>
              <a:t>Doğru iletişimi kurmak</a:t>
            </a:r>
            <a:endParaRPr lang="tr-TR" sz="1600" dirty="0"/>
          </a:p>
          <a:p>
            <a:pPr marL="1371600" lvl="2" indent="-457200" algn="just">
              <a:buFont typeface="+mj-lt"/>
              <a:buAutoNum type="arabicParenR"/>
            </a:pPr>
            <a:r>
              <a:rPr lang="tr-TR" b="1" dirty="0"/>
              <a:t>Kendi kendine sorular sorma</a:t>
            </a:r>
            <a:endParaRPr lang="tr-TR" sz="1600" dirty="0"/>
          </a:p>
          <a:p>
            <a:pPr marL="1371600" lvl="2" indent="-457200" algn="just">
              <a:buFont typeface="+mj-lt"/>
              <a:buAutoNum type="arabicParenR"/>
            </a:pPr>
            <a:r>
              <a:rPr lang="tr-TR" b="1" dirty="0"/>
              <a:t>Beklentileri gözden geçirmek</a:t>
            </a:r>
            <a:endParaRPr lang="tr-TR" sz="1600" dirty="0"/>
          </a:p>
          <a:p>
            <a:pPr marL="1371600" lvl="2" indent="-457200" algn="just">
              <a:buFont typeface="+mj-lt"/>
              <a:buAutoNum type="arabicParenR"/>
            </a:pPr>
            <a:r>
              <a:rPr lang="tr-TR" b="1" dirty="0"/>
              <a:t>Meditasyon ile rahatlamak</a:t>
            </a:r>
            <a:endParaRPr lang="tr-TR" sz="1600" dirty="0"/>
          </a:p>
          <a:p>
            <a:endParaRPr lang="tr-TR" dirty="0"/>
          </a:p>
        </p:txBody>
      </p:sp>
    </p:spTree>
    <p:extLst>
      <p:ext uri="{BB962C8B-B14F-4D97-AF65-F5344CB8AC3E}">
        <p14:creationId xmlns:p14="http://schemas.microsoft.com/office/powerpoint/2010/main" val="1058798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D8C60A-117A-4EAE-B5C5-5DDBBB67F0F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3FEEAC5-C8B7-40C6-826E-C5DEFC5AAB46}"/>
              </a:ext>
            </a:extLst>
          </p:cNvPr>
          <p:cNvSpPr>
            <a:spLocks noGrp="1"/>
          </p:cNvSpPr>
          <p:nvPr>
            <p:ph idx="1"/>
          </p:nvPr>
        </p:nvSpPr>
        <p:spPr/>
        <p:txBody>
          <a:bodyPr>
            <a:normAutofit/>
          </a:bodyPr>
          <a:lstStyle/>
          <a:p>
            <a:pPr algn="just"/>
            <a:r>
              <a:rPr lang="tr-TR" dirty="0"/>
              <a:t>Öfke, bireylerin farkında olmadan yaşadıkları, korku, üzüntü ve kaygı gibi duygular sonucunda ortaya çıkan bir duygudur. Öfke duygusu kişinin yaşadığı engellenme, iç ve dış baskılar karşısında gösterdiği bir tepkidir (Özmen, s. 42, 2006). </a:t>
            </a:r>
          </a:p>
        </p:txBody>
      </p:sp>
    </p:spTree>
    <p:extLst>
      <p:ext uri="{BB962C8B-B14F-4D97-AF65-F5344CB8AC3E}">
        <p14:creationId xmlns:p14="http://schemas.microsoft.com/office/powerpoint/2010/main" val="3698006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EC1A4E-9D0E-4A38-974D-F658F003D5D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2754EB5-F8B5-4EC5-B9F5-E0D0F7752E6F}"/>
              </a:ext>
            </a:extLst>
          </p:cNvPr>
          <p:cNvSpPr>
            <a:spLocks noGrp="1"/>
          </p:cNvSpPr>
          <p:nvPr>
            <p:ph idx="1"/>
          </p:nvPr>
        </p:nvSpPr>
        <p:spPr/>
        <p:txBody>
          <a:bodyPr>
            <a:normAutofit/>
          </a:bodyPr>
          <a:lstStyle/>
          <a:p>
            <a:pPr marL="0" indent="0" algn="just">
              <a:buNone/>
            </a:pPr>
            <a:r>
              <a:rPr lang="tr-TR" dirty="0"/>
              <a:t>Öfke duygusu kontrol edilemezse  bireyin  kendisine ve çevresine zarar verir. Kontrol edilen öfke duygusu bireyin örgütteki ilişkilerinin sağlıklı olmasına ve örgüte verimli olmasını sağlayacaktır (Bilge, ve Ünal, 2005).  Öfke, kontrollü yaşandığında işlevsel olan kontrol edilemediğinde ise kişiye ve çevresine zararlı olabilen doğal bir duygudur (Soykan, s. 25, 2003). </a:t>
            </a:r>
          </a:p>
        </p:txBody>
      </p:sp>
    </p:spTree>
    <p:extLst>
      <p:ext uri="{BB962C8B-B14F-4D97-AF65-F5344CB8AC3E}">
        <p14:creationId xmlns:p14="http://schemas.microsoft.com/office/powerpoint/2010/main" val="335290393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503</TotalTime>
  <Words>655</Words>
  <Application>Microsoft Office PowerPoint</Application>
  <PresentationFormat>Ekran Gösterisi (4:3)</PresentationFormat>
  <Paragraphs>48</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Çatışma Yönetimi ve  öfke Kontrolü</vt:lpstr>
      <vt:lpstr>Öfkenin İfade Edilmesi</vt:lpstr>
      <vt:lpstr>Öfkenin Boyutları</vt:lpstr>
      <vt:lpstr>Öfkenin Nedenleri</vt:lpstr>
      <vt:lpstr>Öfke İle İlgili Kuramsal Yaklaşımlar </vt:lpstr>
      <vt:lpstr>Öfke Kontrol Yöntemleri</vt:lpstr>
      <vt:lpstr> Öfke Kontrolünde kullanılacak teknikler </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20</cp:revision>
  <dcterms:created xsi:type="dcterms:W3CDTF">2020-04-29T13:07:10Z</dcterms:created>
  <dcterms:modified xsi:type="dcterms:W3CDTF">2020-05-14T20:59:54Z</dcterms:modified>
</cp:coreProperties>
</file>