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61" r:id="rId3"/>
    <p:sldId id="265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V</a:t>
            </a:r>
            <a:r>
              <a:rPr lang="tr-TR" sz="5400" dirty="0" smtClean="0"/>
              <a:t>. </a:t>
            </a:r>
            <a:r>
              <a:rPr lang="tr-TR" sz="5400" dirty="0" smtClean="0"/>
              <a:t>Bireysel Başvuru Usulü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Bireysel başvuru formu – bireysel başvuru yapılabilecek yerler ve süre - temsil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19386"/>
          </a:xfrm>
        </p:spPr>
        <p:txBody>
          <a:bodyPr/>
          <a:lstStyle/>
          <a:p>
            <a:r>
              <a:rPr lang="tr-TR" dirty="0" smtClean="0"/>
              <a:t>Bireysel Başvuru Formu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7909"/>
            <a:ext cx="10058400" cy="498130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1800" dirty="0" smtClean="0"/>
              <a:t>Başvurular</a:t>
            </a:r>
            <a:r>
              <a:rPr lang="tr-TR" sz="1800" dirty="0"/>
              <a:t>, </a:t>
            </a:r>
            <a:r>
              <a:rPr lang="tr-TR" sz="1800" dirty="0" smtClean="0"/>
              <a:t>Anayasa Mahkemesi İçtüzüğü </a:t>
            </a:r>
            <a:r>
              <a:rPr lang="tr-TR" sz="1800" dirty="0"/>
              <a:t>ekinde </a:t>
            </a:r>
            <a:r>
              <a:rPr lang="tr-TR" sz="1800" dirty="0" smtClean="0"/>
              <a:t>örneği </a:t>
            </a:r>
            <a:r>
              <a:rPr lang="tr-TR" sz="1800" dirty="0"/>
              <a:t>bulunan ve Mahkemenin internet sitesinde yayımlanan </a:t>
            </a:r>
            <a:r>
              <a:rPr lang="tr-TR" sz="1800" b="1" dirty="0" smtClean="0">
                <a:solidFill>
                  <a:srgbClr val="FF6600"/>
                </a:solidFill>
              </a:rPr>
              <a:t>«BAŞVURU FORMU» </a:t>
            </a:r>
            <a:r>
              <a:rPr lang="tr-TR" sz="1800" dirty="0" smtClean="0"/>
              <a:t>aracılığıyla </a:t>
            </a:r>
            <a:r>
              <a:rPr lang="tr-TR" sz="1800" dirty="0"/>
              <a:t>resmî dilde </a:t>
            </a:r>
            <a:r>
              <a:rPr lang="tr-TR" sz="1800" dirty="0" smtClean="0"/>
              <a:t>yapılır. </a:t>
            </a:r>
            <a:r>
              <a:rPr lang="tr-TR" sz="1800" b="1" dirty="0" smtClean="0">
                <a:solidFill>
                  <a:srgbClr val="FF6600"/>
                </a:solidFill>
              </a:rPr>
              <a:t>Formda Yer Alması Gereken Bilgiler</a:t>
            </a:r>
            <a:r>
              <a:rPr lang="tr-TR" sz="1800" dirty="0" smtClean="0">
                <a:solidFill>
                  <a:srgbClr val="FF6600"/>
                </a:solidFill>
              </a:rPr>
              <a:t>: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b="1" dirty="0" smtClean="0"/>
              <a:t> </a:t>
            </a:r>
            <a:r>
              <a:rPr lang="tr-TR" sz="1600" dirty="0"/>
              <a:t>Başvurucunun adı, soyadı, vatandaşlık numarası, doğum tarihi ve yeri, uyruğu, cinsiyeti, mesleği ve adresi, varsa telefon numaraları ve elektronik posta </a:t>
            </a:r>
            <a:r>
              <a:rPr lang="tr-TR" sz="1600" dirty="0" smtClean="0"/>
              <a:t>adresi.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 smtClean="0"/>
              <a:t> Başvurucu </a:t>
            </a:r>
            <a:r>
              <a:rPr lang="tr-TR" sz="1600" dirty="0"/>
              <a:t>tüzel kişi ise unvanı, adresi ve tüzel kişiliği temsile yetkili kişinin kimlik bilgileri, varsa telefon numaraları ve elektronik posta </a:t>
            </a:r>
            <a:r>
              <a:rPr lang="tr-TR" sz="1600" dirty="0" smtClean="0"/>
              <a:t>adresi.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 smtClean="0"/>
              <a:t> Kanuni </a:t>
            </a:r>
            <a:r>
              <a:rPr lang="tr-TR" sz="1600" dirty="0"/>
              <a:t>temsilcisi ya da avukatı varsa, kanuni temsilcisinin ya da avukatının adı, mesleği ve adresi, varsa telefon numarası ve elektronik posta </a:t>
            </a:r>
            <a:r>
              <a:rPr lang="tr-TR" sz="1600" dirty="0" smtClean="0"/>
              <a:t>adresi.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 smtClean="0"/>
              <a:t> Kamu </a:t>
            </a:r>
            <a:r>
              <a:rPr lang="tr-TR" sz="1600" dirty="0"/>
              <a:t>gücünün ihlale neden olduğu iddia edilen işlem, eylem ya da ihmaline dair olayların tarih sırasına göre </a:t>
            </a:r>
            <a:r>
              <a:rPr lang="tr-TR" sz="1600" dirty="0" smtClean="0"/>
              <a:t>özeti.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/>
              <a:t> </a:t>
            </a:r>
            <a:r>
              <a:rPr lang="tr-TR" sz="1600" dirty="0" smtClean="0"/>
              <a:t>Bireysel </a:t>
            </a:r>
            <a:r>
              <a:rPr lang="tr-TR" sz="1600" dirty="0"/>
              <a:t>başvuru kapsamındaki haklardan hangisinin hangi nedenle ihlal edildiği ve buna ilişkin gerekçeler ve delillere ait özlü </a:t>
            </a:r>
            <a:r>
              <a:rPr lang="tr-TR" sz="1600" dirty="0" smtClean="0"/>
              <a:t>açıklamalar.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/>
              <a:t> </a:t>
            </a:r>
            <a:r>
              <a:rPr lang="tr-TR" sz="1600" dirty="0" smtClean="0"/>
              <a:t>Başvurucunun </a:t>
            </a:r>
            <a:r>
              <a:rPr lang="tr-TR" sz="1600" dirty="0"/>
              <a:t>güncel ve kişisel bir temel hakkının doğrudan zedelendiği iddiasının </a:t>
            </a:r>
            <a:r>
              <a:rPr lang="tr-TR" sz="1600" dirty="0" smtClean="0"/>
              <a:t>dayanakları.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/>
              <a:t> </a:t>
            </a:r>
            <a:r>
              <a:rPr lang="tr-TR" sz="1600" dirty="0" smtClean="0"/>
              <a:t>Başvuru </a:t>
            </a:r>
            <a:r>
              <a:rPr lang="tr-TR" sz="1600" dirty="0"/>
              <a:t>yollarının tüketilmesine ilişkin </a:t>
            </a:r>
            <a:r>
              <a:rPr lang="tr-TR" sz="1600" dirty="0" smtClean="0"/>
              <a:t>aşamalar.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/>
              <a:t> </a:t>
            </a:r>
            <a:r>
              <a:rPr lang="tr-TR" sz="1600" dirty="0" smtClean="0"/>
              <a:t>Başvuru </a:t>
            </a:r>
            <a:r>
              <a:rPr lang="tr-TR" sz="1600" dirty="0"/>
              <a:t>yollarının tüketildiği veya başvuru yolu öngörülmemişse ihlalin öğrenildiği </a:t>
            </a:r>
            <a:r>
              <a:rPr lang="tr-TR" sz="1600" dirty="0" smtClean="0"/>
              <a:t>tarih.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/>
              <a:t> </a:t>
            </a:r>
            <a:r>
              <a:rPr lang="tr-TR" sz="1600" dirty="0" smtClean="0"/>
              <a:t>Başvuru </a:t>
            </a:r>
            <a:r>
              <a:rPr lang="tr-TR" sz="1600" dirty="0"/>
              <a:t>mazeret nedeniyle süresi içinde yapılamamışsa buna dair </a:t>
            </a:r>
            <a:r>
              <a:rPr lang="tr-TR" sz="1600" dirty="0" smtClean="0"/>
              <a:t>açıklamalar.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/>
              <a:t> </a:t>
            </a:r>
            <a:r>
              <a:rPr lang="tr-TR" sz="1600" dirty="0" smtClean="0"/>
              <a:t>Başvurucunun talepleri.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/>
              <a:t> </a:t>
            </a:r>
            <a:r>
              <a:rPr lang="tr-TR" sz="1600" dirty="0" smtClean="0"/>
              <a:t>Başvurucunun </a:t>
            </a:r>
            <a:r>
              <a:rPr lang="tr-TR" sz="1600" dirty="0"/>
              <a:t>Mahkeme önünde devam eden bir başka başvurusu varsa </a:t>
            </a:r>
            <a:r>
              <a:rPr lang="tr-TR" sz="1600" dirty="0" smtClean="0"/>
              <a:t>numarası.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/>
              <a:t> </a:t>
            </a:r>
            <a:r>
              <a:rPr lang="tr-TR" sz="1600" dirty="0" smtClean="0"/>
              <a:t>Varsa </a:t>
            </a:r>
            <a:r>
              <a:rPr lang="tr-TR" sz="1600" dirty="0"/>
              <a:t>kamuya açık belgelerde kimliğinin gizli tutulması talebi ve bunun </a:t>
            </a:r>
            <a:r>
              <a:rPr lang="tr-TR" sz="1600" dirty="0" smtClean="0"/>
              <a:t>gerekçeleri.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/>
              <a:t> </a:t>
            </a:r>
            <a:r>
              <a:rPr lang="tr-TR" sz="1600" dirty="0" smtClean="0"/>
              <a:t>Kısa </a:t>
            </a:r>
            <a:r>
              <a:rPr lang="tr-TR" sz="1600" dirty="0"/>
              <a:t>mesaj (SMS) veya elektronik posta yoluyla bilgilendirme yapılmasını isteyip </a:t>
            </a:r>
            <a:r>
              <a:rPr lang="tr-TR" sz="1600" dirty="0" smtClean="0"/>
              <a:t>istemediği.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tr-TR" sz="1600" dirty="0"/>
              <a:t> </a:t>
            </a:r>
            <a:r>
              <a:rPr lang="tr-TR" sz="1600" dirty="0" smtClean="0"/>
              <a:t>Başvurucunun </a:t>
            </a:r>
            <a:r>
              <a:rPr lang="tr-TR" sz="1600" dirty="0"/>
              <a:t>varsa avukatının ya da kanuni temsilcisinin imzaları</a:t>
            </a:r>
            <a:r>
              <a:rPr lang="tr-TR" sz="1600" dirty="0" smtClean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tr-TR" sz="1600" b="1" i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1600" b="1" i="1" dirty="0" smtClean="0"/>
              <a:t>(Anayasa Mahkemesi İçtüzüğü, m. 59)</a:t>
            </a:r>
            <a:endParaRPr lang="tr-TR" sz="1600" b="1" i="1" dirty="0"/>
          </a:p>
        </p:txBody>
      </p:sp>
    </p:spTree>
    <p:extLst>
      <p:ext uri="{BB962C8B-B14F-4D97-AF65-F5344CB8AC3E}">
        <p14:creationId xmlns:p14="http://schemas.microsoft.com/office/powerpoint/2010/main" val="365118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19386"/>
          </a:xfrm>
        </p:spPr>
        <p:txBody>
          <a:bodyPr/>
          <a:lstStyle/>
          <a:p>
            <a:r>
              <a:rPr lang="tr-TR" dirty="0" smtClean="0"/>
              <a:t>Formun ve Eklerin Hazırlanması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7909"/>
            <a:ext cx="10058400" cy="498130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b="1" dirty="0" smtClean="0">
                <a:solidFill>
                  <a:srgbClr val="FF6600"/>
                </a:solidFill>
              </a:rPr>
              <a:t>     </a:t>
            </a:r>
            <a:r>
              <a:rPr lang="tr-TR" sz="3200" b="1" dirty="0" smtClean="0">
                <a:solidFill>
                  <a:srgbClr val="FF6600"/>
                </a:solidFill>
              </a:rPr>
              <a:t>Başvuru </a:t>
            </a:r>
            <a:r>
              <a:rPr lang="tr-TR" sz="3200" b="1" dirty="0">
                <a:solidFill>
                  <a:srgbClr val="FF6600"/>
                </a:solidFill>
              </a:rPr>
              <a:t>formu,</a:t>
            </a:r>
            <a:r>
              <a:rPr lang="tr-TR" sz="3200" dirty="0"/>
              <a:t> </a:t>
            </a:r>
            <a:endParaRPr lang="tr-TR" sz="3200" dirty="0" smtClean="0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tr-TR" sz="2400" dirty="0"/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tr-TR" sz="2500" dirty="0" smtClean="0"/>
              <a:t> İçtüzüğün </a:t>
            </a:r>
            <a:r>
              <a:rPr lang="tr-TR" sz="2500" dirty="0"/>
              <a:t>59 uncu maddesine uygun olarak </a:t>
            </a:r>
            <a:r>
              <a:rPr lang="tr-TR" sz="2500" dirty="0" smtClean="0"/>
              <a:t>düzenlenir.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tr-TR" sz="2500" dirty="0" smtClean="0"/>
              <a:t> Aynı </a:t>
            </a:r>
            <a:r>
              <a:rPr lang="tr-TR" sz="2500" dirty="0"/>
              <a:t>maddede belirtilen belgeler ya da onaylı örnekleri başvuru formuna </a:t>
            </a:r>
            <a:r>
              <a:rPr lang="tr-TR" sz="2500" dirty="0" smtClean="0"/>
              <a:t>eklenir.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tr-TR" sz="2500" dirty="0"/>
              <a:t> </a:t>
            </a:r>
            <a:r>
              <a:rPr lang="tr-TR" sz="2500" dirty="0" smtClean="0"/>
              <a:t>Başvuru </a:t>
            </a:r>
            <a:r>
              <a:rPr lang="tr-TR" sz="2500" dirty="0"/>
              <a:t>formu okunaklı ve başvurunun esasına yönelik özlü bilgileri içerir şekilde hazırlanır. </a:t>
            </a:r>
            <a:endParaRPr lang="tr-TR" sz="2500" dirty="0" smtClean="0"/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tr-TR" sz="2500" dirty="0"/>
              <a:t> </a:t>
            </a:r>
            <a:r>
              <a:rPr lang="tr-TR" sz="2500" dirty="0" smtClean="0"/>
              <a:t>Başvuru </a:t>
            </a:r>
            <a:r>
              <a:rPr lang="tr-TR" sz="2500" dirty="0"/>
              <a:t>formunun ekler hariç on sayfayı geçmesi hâlinde başvurucunun ayrıca başvuru formuna olayların özetini eklemesi </a:t>
            </a:r>
            <a:r>
              <a:rPr lang="tr-TR" sz="2500" dirty="0" smtClean="0"/>
              <a:t>gerekir.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tr-TR" sz="2500" dirty="0"/>
              <a:t> </a:t>
            </a:r>
            <a:r>
              <a:rPr lang="tr-TR" sz="2500" dirty="0" smtClean="0"/>
              <a:t>Başvurucu</a:t>
            </a:r>
            <a:r>
              <a:rPr lang="tr-TR" sz="2500" dirty="0"/>
              <a:t>, başvuru formunun ekinde sunduğu belgeleri, tarih sırasına göre numaralandırarak her bir belgeyi tanımlayıcı başlıklar hâlinde dizi pusulasına bağlar. </a:t>
            </a:r>
            <a:endParaRPr lang="tr-TR" sz="25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tr-TR" sz="2500" b="1" i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1600" b="1" i="1" dirty="0" smtClean="0"/>
              <a:t>(Anayasa Mahkemesi İçtüzüğü, m. 60)</a:t>
            </a:r>
            <a:endParaRPr lang="tr-TR" sz="1600" b="1" i="1" dirty="0"/>
          </a:p>
        </p:txBody>
      </p:sp>
    </p:spTree>
    <p:extLst>
      <p:ext uri="{BB962C8B-B14F-4D97-AF65-F5344CB8AC3E}">
        <p14:creationId xmlns:p14="http://schemas.microsoft.com/office/powerpoint/2010/main" val="2063313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19386"/>
          </a:xfrm>
        </p:spPr>
        <p:txBody>
          <a:bodyPr/>
          <a:lstStyle/>
          <a:p>
            <a:r>
              <a:rPr lang="tr-TR" dirty="0" smtClean="0"/>
              <a:t>Başvuru Nerelere Yapılabilir 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7909"/>
            <a:ext cx="10058400" cy="503355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2400" b="1" dirty="0" smtClean="0">
                <a:solidFill>
                  <a:srgbClr val="FF6600"/>
                </a:solidFill>
              </a:rPr>
              <a:t>Bireysel Başvurular</a:t>
            </a:r>
            <a:r>
              <a:rPr lang="tr-TR" sz="2400" b="1" dirty="0">
                <a:solidFill>
                  <a:srgbClr val="FF6600"/>
                </a:solidFill>
              </a:rPr>
              <a:t>, </a:t>
            </a:r>
            <a:endParaRPr lang="tr-TR" sz="2400" b="1" dirty="0" smtClean="0">
              <a:solidFill>
                <a:srgbClr val="FF66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tr-TR" sz="18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1800" b="1" dirty="0" smtClean="0"/>
              <a:t> </a:t>
            </a:r>
            <a:r>
              <a:rPr lang="tr-TR" sz="1800" dirty="0" smtClean="0"/>
              <a:t>Kanunda </a:t>
            </a:r>
            <a:r>
              <a:rPr lang="tr-TR" sz="1800" dirty="0"/>
              <a:t>ve İçtüzükte belirtilen şartlara uygun biçimde İçtüzük ekindeki ve Mahkemenin internet sitesinde yayımlanan başvuru formuna uygun </a:t>
            </a:r>
            <a:r>
              <a:rPr lang="tr-TR" sz="1800" dirty="0" smtClean="0"/>
              <a:t>olarak;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1600" dirty="0" smtClean="0"/>
              <a:t> </a:t>
            </a:r>
            <a:r>
              <a:rPr lang="tr-TR" sz="1600" dirty="0">
                <a:solidFill>
                  <a:srgbClr val="FF6600"/>
                </a:solidFill>
              </a:rPr>
              <a:t>Mahkemeye şahsen </a:t>
            </a:r>
            <a:r>
              <a:rPr lang="tr-TR" sz="1600" dirty="0"/>
              <a:t>yapılabileceği </a:t>
            </a:r>
            <a:r>
              <a:rPr lang="tr-TR" sz="1600" dirty="0" smtClean="0"/>
              <a:t>gibi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1600" dirty="0" smtClean="0"/>
              <a:t> </a:t>
            </a:r>
            <a:r>
              <a:rPr lang="tr-TR" sz="1600" dirty="0">
                <a:solidFill>
                  <a:srgbClr val="FF6600"/>
                </a:solidFill>
              </a:rPr>
              <a:t>D</a:t>
            </a:r>
            <a:r>
              <a:rPr lang="tr-TR" sz="1600" dirty="0" smtClean="0">
                <a:solidFill>
                  <a:srgbClr val="FF6600"/>
                </a:solidFill>
              </a:rPr>
              <a:t>iğer mahkemeler</a:t>
            </a:r>
            <a:r>
              <a:rPr lang="tr-TR" sz="1600" dirty="0" smtClean="0"/>
              <a:t> ya </a:t>
            </a:r>
            <a:r>
              <a:rPr lang="tr-TR" sz="1600" dirty="0"/>
              <a:t>da </a:t>
            </a:r>
            <a:endParaRPr lang="tr-TR" sz="1600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1600" dirty="0">
                <a:solidFill>
                  <a:srgbClr val="FF6600"/>
                </a:solidFill>
              </a:rPr>
              <a:t> </a:t>
            </a:r>
            <a:r>
              <a:rPr lang="tr-TR" sz="1600" dirty="0" smtClean="0">
                <a:solidFill>
                  <a:srgbClr val="FF6600"/>
                </a:solidFill>
              </a:rPr>
              <a:t>Yurt </a:t>
            </a:r>
            <a:r>
              <a:rPr lang="tr-TR" sz="1600" dirty="0">
                <a:solidFill>
                  <a:srgbClr val="FF6600"/>
                </a:solidFill>
              </a:rPr>
              <a:t>dışı temsilcilikler </a:t>
            </a:r>
            <a:r>
              <a:rPr lang="tr-TR" sz="1600" dirty="0"/>
              <a:t>vasıtasıyla da </a:t>
            </a:r>
            <a:r>
              <a:rPr lang="tr-TR" sz="1600" dirty="0" smtClean="0"/>
              <a:t>yapılabilir.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1800" dirty="0"/>
              <a:t> </a:t>
            </a:r>
            <a:r>
              <a:rPr lang="tr-TR" sz="1800" dirty="0" smtClean="0"/>
              <a:t>Usulünce </a:t>
            </a:r>
            <a:r>
              <a:rPr lang="tr-TR" sz="1800" dirty="0"/>
              <a:t>hazırlanan başvuru formu, harç tahsil makbuzuyla birlikte yukarıda belirtilen yerlere teslim edildiğinde başvurucu ya da temsilcisine alındı belgesi verilir ve bu tarih, başvurunun yapıldığı tarih olarak kabul </a:t>
            </a:r>
            <a:r>
              <a:rPr lang="tr-TR" sz="1800" dirty="0" smtClean="0"/>
              <a:t>edilir.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1800" dirty="0" smtClean="0"/>
              <a:t>Mahkemeler </a:t>
            </a:r>
            <a:r>
              <a:rPr lang="tr-TR" sz="1800" dirty="0"/>
              <a:t>ya da yurt dışı temsilciliklerine teslim edilen başvuru formu ve ekleri gerekli kayıt işlemleri yapılıp fiziki ve elektronik ortamda Mahkemeye gönderilir. Dava ve diğer yargılama işlemlerinin elektronik ortamda gerçekleştirildiği hallerde </a:t>
            </a:r>
            <a:r>
              <a:rPr lang="tr-TR" sz="1800" dirty="0">
                <a:solidFill>
                  <a:srgbClr val="FF6600"/>
                </a:solidFill>
              </a:rPr>
              <a:t>UYAP </a:t>
            </a:r>
            <a:r>
              <a:rPr lang="tr-TR" sz="1800" dirty="0"/>
              <a:t>kullanılarak veriler kaydedilir ve </a:t>
            </a:r>
            <a:r>
              <a:rPr lang="tr-TR" sz="1800" dirty="0" smtClean="0"/>
              <a:t>saklanır.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1800" dirty="0" smtClean="0"/>
              <a:t>Genel </a:t>
            </a:r>
            <a:r>
              <a:rPr lang="tr-TR" sz="1800" dirty="0"/>
              <a:t>Kurul; elektronik ortamda, </a:t>
            </a:r>
            <a:r>
              <a:rPr lang="tr-TR" sz="1800" dirty="0">
                <a:solidFill>
                  <a:srgbClr val="FF6600"/>
                </a:solidFill>
              </a:rPr>
              <a:t>güvenli elektronik imza kullanılarak başvuru yapılabilmesine </a:t>
            </a:r>
            <a:r>
              <a:rPr lang="tr-TR" sz="1800" dirty="0"/>
              <a:t>ilişkin karar alabilir.</a:t>
            </a:r>
            <a:endParaRPr lang="tr-TR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1600" b="1" i="1" dirty="0" smtClean="0"/>
              <a:t>(Anayasa Mahkemesi İçtüzüğü, m. 63)</a:t>
            </a:r>
            <a:endParaRPr lang="tr-TR" sz="1600" b="1" i="1" dirty="0"/>
          </a:p>
        </p:txBody>
      </p:sp>
    </p:spTree>
    <p:extLst>
      <p:ext uri="{BB962C8B-B14F-4D97-AF65-F5344CB8AC3E}">
        <p14:creationId xmlns:p14="http://schemas.microsoft.com/office/powerpoint/2010/main" val="2958402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19386"/>
          </a:xfrm>
        </p:spPr>
        <p:txBody>
          <a:bodyPr/>
          <a:lstStyle/>
          <a:p>
            <a:r>
              <a:rPr lang="tr-TR" dirty="0" smtClean="0"/>
              <a:t>Başvuru Süresi ve Mazeret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7909"/>
            <a:ext cx="10058400" cy="503355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2400" b="1" dirty="0" smtClean="0">
                <a:solidFill>
                  <a:srgbClr val="FF6600"/>
                </a:solidFill>
              </a:rPr>
              <a:t>Bireysel Başvuru Süresi;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tr-TR" sz="18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1800" b="1" dirty="0" smtClean="0"/>
              <a:t> </a:t>
            </a:r>
            <a:r>
              <a:rPr lang="tr-TR" sz="1800" dirty="0" smtClean="0"/>
              <a:t>B</a:t>
            </a:r>
            <a:r>
              <a:rPr lang="tr-TR" dirty="0" smtClean="0"/>
              <a:t>aşvuru </a:t>
            </a:r>
            <a:r>
              <a:rPr lang="tr-TR" dirty="0"/>
              <a:t>yollarının tüketildiği ve buna ilişkin kararın kesinleştiği tarihten, başvuru yolu öngörülmemişse ihlalin öğrenildiği tarihten itibaren </a:t>
            </a:r>
            <a:r>
              <a:rPr lang="tr-TR" dirty="0">
                <a:solidFill>
                  <a:srgbClr val="FF6600"/>
                </a:solidFill>
              </a:rPr>
              <a:t>otuz </a:t>
            </a:r>
            <a:r>
              <a:rPr lang="tr-TR" dirty="0" smtClean="0">
                <a:solidFill>
                  <a:srgbClr val="FF6600"/>
                </a:solidFill>
              </a:rPr>
              <a:t>gündür</a:t>
            </a:r>
            <a:r>
              <a:rPr lang="tr-TR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1800" dirty="0"/>
              <a:t> </a:t>
            </a:r>
            <a:r>
              <a:rPr lang="tr-TR" dirty="0"/>
              <a:t>Başvurucu </a:t>
            </a:r>
            <a:r>
              <a:rPr lang="tr-TR" dirty="0">
                <a:solidFill>
                  <a:srgbClr val="FF6600"/>
                </a:solidFill>
              </a:rPr>
              <a:t>mücbir sebep</a:t>
            </a:r>
            <a:r>
              <a:rPr lang="tr-TR" dirty="0"/>
              <a:t> veya ağır hastalık gibi haklı bir mazereti nedeniyle süresi içinde başvurusunu yapamadığı takdirde, mazeretinin kalktığı tarihten itibaren </a:t>
            </a:r>
            <a:r>
              <a:rPr lang="tr-TR" dirty="0" err="1">
                <a:solidFill>
                  <a:srgbClr val="FF6600"/>
                </a:solidFill>
              </a:rPr>
              <a:t>onbeş</a:t>
            </a:r>
            <a:r>
              <a:rPr lang="tr-TR" dirty="0">
                <a:solidFill>
                  <a:srgbClr val="FF6600"/>
                </a:solidFill>
              </a:rPr>
              <a:t> gün </a:t>
            </a:r>
            <a:r>
              <a:rPr lang="tr-TR" dirty="0"/>
              <a:t>içinde ve mazeretini belgeleyen delillerle birlikte başvurabilir. </a:t>
            </a:r>
            <a:endParaRPr lang="tr-TR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1800" dirty="0"/>
              <a:t> </a:t>
            </a:r>
            <a:r>
              <a:rPr lang="tr-TR" dirty="0"/>
              <a:t>Komisyon, öncelikle başvurucunun mazeretinin geçerli görülüp görülmediğini inceleyerek mazereti kabul veya reddeder.</a:t>
            </a:r>
            <a:endParaRPr lang="tr-TR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tr-TR" sz="1800" b="1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1600" b="1" i="1" dirty="0" smtClean="0"/>
              <a:t>(Anayasa Mahkemesi İçtüzüğü, m. 64)</a:t>
            </a:r>
            <a:endParaRPr lang="tr-TR" sz="1600" b="1" i="1" dirty="0"/>
          </a:p>
        </p:txBody>
      </p:sp>
    </p:spTree>
    <p:extLst>
      <p:ext uri="{BB962C8B-B14F-4D97-AF65-F5344CB8AC3E}">
        <p14:creationId xmlns:p14="http://schemas.microsoft.com/office/powerpoint/2010/main" val="3687181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19386"/>
          </a:xfrm>
        </p:spPr>
        <p:txBody>
          <a:bodyPr/>
          <a:lstStyle/>
          <a:p>
            <a:r>
              <a:rPr lang="tr-TR" dirty="0" smtClean="0"/>
              <a:t>Başvurucunun Temsili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227909"/>
            <a:ext cx="10058400" cy="503355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2400" b="1" dirty="0" smtClean="0">
                <a:solidFill>
                  <a:srgbClr val="FF6600"/>
                </a:solidFill>
              </a:rPr>
              <a:t>Bireysel Başvuru;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tr-TR" sz="1800" b="1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1800" dirty="0" smtClean="0"/>
              <a:t> </a:t>
            </a:r>
            <a:r>
              <a:rPr lang="tr-TR" sz="2400" dirty="0" smtClean="0"/>
              <a:t>Bizzat </a:t>
            </a:r>
            <a:r>
              <a:rPr lang="tr-TR" sz="2400" b="1" dirty="0" smtClean="0"/>
              <a:t>Başvurucu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smtClean="0"/>
              <a:t>Kanunî Temsilcisi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smtClean="0"/>
              <a:t>Avukatı</a:t>
            </a:r>
            <a:r>
              <a:rPr lang="tr-TR" sz="2400" dirty="0" smtClean="0"/>
              <a:t>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400" dirty="0"/>
              <a:t>t</a:t>
            </a:r>
            <a:r>
              <a:rPr lang="tr-TR" sz="2400" dirty="0" smtClean="0"/>
              <a:t>arafından yapılabilir.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1800" dirty="0" smtClean="0"/>
              <a:t> </a:t>
            </a:r>
            <a:r>
              <a:rPr lang="tr-TR" dirty="0" smtClean="0"/>
              <a:t>Avukat </a:t>
            </a:r>
            <a:r>
              <a:rPr lang="tr-TR" dirty="0"/>
              <a:t>veya kanuni temsilci aracılığıyla yapılan başvurularda temsile dair yetki belgesinin sunulması zorunludur</a:t>
            </a:r>
            <a:r>
              <a:rPr lang="tr-TR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dirty="0" smtClean="0"/>
              <a:t> Başvurucunun </a:t>
            </a:r>
            <a:r>
              <a:rPr lang="tr-TR" dirty="0"/>
              <a:t>avukatı ya da kanuni temsilcisi varsa onunla yapılan yazışmalar ya da ona yapılan tebligatlar başvurucuya yapılmış sayılır.</a:t>
            </a:r>
            <a:endParaRPr lang="tr-TR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tr-TR" sz="1800" b="1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tr-TR" sz="1600" b="1" i="1" dirty="0" smtClean="0"/>
              <a:t>(Anayasa Mahkemesi İçtüzüğü, m. 61)</a:t>
            </a:r>
            <a:endParaRPr lang="tr-TR" sz="1600" b="1" i="1" dirty="0"/>
          </a:p>
        </p:txBody>
      </p:sp>
    </p:spTree>
    <p:extLst>
      <p:ext uri="{BB962C8B-B14F-4D97-AF65-F5344CB8AC3E}">
        <p14:creationId xmlns:p14="http://schemas.microsoft.com/office/powerpoint/2010/main" val="277400206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71</TotalTime>
  <Words>634</Words>
  <Application>Microsoft Office PowerPoint</Application>
  <PresentationFormat>Geniş ekran</PresentationFormat>
  <Paragraphs>60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Geçmişe bakış</vt:lpstr>
      <vt:lpstr>V. Bireysel Başvuru Usulü</vt:lpstr>
      <vt:lpstr>Bireysel Başvuru Formu</vt:lpstr>
      <vt:lpstr>Formun ve Eklerin Hazırlanması </vt:lpstr>
      <vt:lpstr>Başvuru Nerelere Yapılabilir ?</vt:lpstr>
      <vt:lpstr>Başvuru Süresi ve Mazeret</vt:lpstr>
      <vt:lpstr>Başvurucunun Temsili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11</cp:revision>
  <dcterms:created xsi:type="dcterms:W3CDTF">2018-02-26T12:01:36Z</dcterms:created>
  <dcterms:modified xsi:type="dcterms:W3CDTF">2018-03-09T17:31:05Z</dcterms:modified>
</cp:coreProperties>
</file>