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68" r:id="rId4"/>
    <p:sldId id="771" r:id="rId5"/>
    <p:sldId id="789" r:id="rId6"/>
    <p:sldId id="794" r:id="rId7"/>
    <p:sldId id="790" r:id="rId8"/>
    <p:sldId id="787" r:id="rId9"/>
    <p:sldId id="791" r:id="rId10"/>
    <p:sldId id="793" r:id="rId11"/>
    <p:sldId id="792" r:id="rId12"/>
    <p:sldId id="786"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1" d="100"/>
          <a:sy n="81" d="100"/>
        </p:scale>
        <p:origin x="996"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31.03.2020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3/31/2020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3/31/2020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3/31/2020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3/31/2020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3/31/2020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3/31/2020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3/31/2020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3/31/2020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3/31/2020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3/31/2020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3/31/2020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3/31/2020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3/31/2020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a:prstGeom prst="rect">
            <a:avLst/>
          </a:prstGeom>
        </p:spPr>
        <p:txBody>
          <a:bodyPr/>
          <a:lstStyle/>
          <a:p>
            <a:r>
              <a:rPr lang="en-US" smtClean="0"/>
              <a:t>Click to edit Master title style</a:t>
            </a:r>
            <a:endParaRPr lang="en-US"/>
          </a:p>
        </p:txBody>
      </p:sp>
      <p:sp>
        <p:nvSpPr>
          <p:cNvPr id="3" name="Date Placeholder 5"/>
          <p:cNvSpPr>
            <a:spLocks noGrp="1"/>
          </p:cNvSpPr>
          <p:nvPr>
            <p:ph type="dt" sz="half" idx="10"/>
          </p:nvPr>
        </p:nvSpPr>
        <p:spPr>
          <a:xfrm rot="5400000">
            <a:off x="7589045" y="1081881"/>
            <a:ext cx="2011362" cy="384175"/>
          </a:xfrm>
          <a:prstGeom prst="rect">
            <a:avLst/>
          </a:prstGeom>
        </p:spPr>
        <p:txBody>
          <a:bodyPr rtlCol="0"/>
          <a:lstStyle>
            <a:lvl1pPr>
              <a:defRPr/>
            </a:lvl1pPr>
          </a:lstStyle>
          <a:p>
            <a:pPr>
              <a:defRPr/>
            </a:pPr>
            <a:endParaRPr lang="en-GB" dirty="0"/>
          </a:p>
        </p:txBody>
      </p:sp>
      <p:sp>
        <p:nvSpPr>
          <p:cNvPr id="4" name="Slide Number Placeholder 6"/>
          <p:cNvSpPr>
            <a:spLocks noGrp="1"/>
          </p:cNvSpPr>
          <p:nvPr>
            <p:ph type="sldNum" sz="quarter" idx="11"/>
          </p:nvPr>
        </p:nvSpPr>
        <p:spPr>
          <a:xfrm>
            <a:off x="8129588" y="5734050"/>
            <a:ext cx="609600" cy="520700"/>
          </a:xfrm>
          <a:prstGeom prst="rect">
            <a:avLst/>
          </a:prstGeom>
        </p:spPr>
        <p:txBody>
          <a:bodyPr rtlCol="0"/>
          <a:lstStyle>
            <a:lvl1pPr>
              <a:defRPr/>
            </a:lvl1pPr>
          </a:lstStyle>
          <a:p>
            <a:pPr>
              <a:defRPr/>
            </a:pPr>
            <a:fld id="{C268406C-D56C-4056-8B1D-FE102A34BFBC}" type="slidenum">
              <a:rPr lang="en-GB" altLang="tr-TR"/>
              <a:pPr>
                <a:defRPr/>
              </a:pPr>
              <a:t>‹#›</a:t>
            </a:fld>
            <a:endParaRPr lang="en-GB" altLang="tr-TR"/>
          </a:p>
        </p:txBody>
      </p:sp>
      <p:sp>
        <p:nvSpPr>
          <p:cNvPr id="5" name="Footer Placeholder 7"/>
          <p:cNvSpPr>
            <a:spLocks noGrp="1"/>
          </p:cNvSpPr>
          <p:nvPr>
            <p:ph type="ftr" sz="quarter" idx="12"/>
          </p:nvPr>
        </p:nvSpPr>
        <p:spPr>
          <a:xfrm rot="5400000">
            <a:off x="6989763" y="3736975"/>
            <a:ext cx="3200400" cy="365125"/>
          </a:xfrm>
          <a:prstGeom prst="rect">
            <a:avLst/>
          </a:prstGeom>
        </p:spPr>
        <p:txBody>
          <a:bodyPr rtlCol="0"/>
          <a:lstStyle>
            <a:lvl1pPr>
              <a:defRPr/>
            </a:lvl1pPr>
          </a:lstStyle>
          <a:p>
            <a:pPr>
              <a:defRPr/>
            </a:pPr>
            <a:endParaRPr lang="en-GB"/>
          </a:p>
        </p:txBody>
      </p:sp>
    </p:spTree>
    <p:extLst>
      <p:ext uri="{BB962C8B-B14F-4D97-AF65-F5344CB8AC3E}">
        <p14:creationId xmlns:p14="http://schemas.microsoft.com/office/powerpoint/2010/main" val="52739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3/31/2020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3/31/2020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3/31/2020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3/31/2020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3/31/2020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3/31/2020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3/31/2020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3/31/2020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userDrawn="1"/>
        </p:nvPicPr>
        <p:blipFill rotWithShape="1">
          <a:blip r:embed="rId6">
            <a:extLst>
              <a:ext uri="{28A0092B-C50C-407E-A947-70E740481C1C}">
                <a14:useLocalDpi xmlns:a14="http://schemas.microsoft.com/office/drawing/2010/main" val="0"/>
              </a:ext>
            </a:extLst>
          </a:blip>
          <a:srcRect b="2433"/>
          <a:stretch/>
        </p:blipFill>
        <p:spPr bwMode="auto">
          <a:xfrm>
            <a:off x="13647" y="-2231"/>
            <a:ext cx="9108000" cy="6833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07721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334</a:t>
            </a:r>
            <a:endParaRPr lang="tr-TR" sz="3200" b="1" dirty="0">
              <a:latin typeface="Arial" panose="020B0604020202020204" pitchFamily="34" charset="0"/>
              <a:cs typeface="Arial" panose="020B0604020202020204" pitchFamily="34" charset="0"/>
            </a:endParaRPr>
          </a:p>
          <a:p>
            <a:pPr algn="ctr"/>
            <a:r>
              <a:rPr lang="tr-TR" altLang="tr-TR" sz="3200" b="1" dirty="0"/>
              <a:t>Afet Yönetimi ve </a:t>
            </a:r>
            <a:r>
              <a:rPr lang="tr-TR" altLang="tr-TR" sz="3200" b="1" dirty="0" smtClean="0"/>
              <a:t>Politikaları </a:t>
            </a:r>
            <a:endParaRPr lang="tr-TR" sz="3200" b="1" dirty="0">
              <a:solidFill>
                <a:schemeClr val="tx2"/>
              </a:solidFill>
              <a:latin typeface="Arial" panose="020B0604020202020204" pitchFamily="34" charset="0"/>
              <a:cs typeface="Arial" panose="020B0604020202020204" pitchFamily="34" charset="0"/>
            </a:endParaRPr>
          </a:p>
        </p:txBody>
      </p:sp>
      <p:sp>
        <p:nvSpPr>
          <p:cNvPr id="2" name="Rectangle 1"/>
          <p:cNvSpPr/>
          <p:nvPr/>
        </p:nvSpPr>
        <p:spPr>
          <a:xfrm>
            <a:off x="2286000" y="2957839"/>
            <a:ext cx="5740400" cy="1471172"/>
          </a:xfrm>
          <a:prstGeom prst="rect">
            <a:avLst/>
          </a:prstGeom>
        </p:spPr>
        <p:txBody>
          <a:bodyPr wrap="square">
            <a:spAutoFit/>
          </a:bodyPr>
          <a:lstStyle/>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 </a:t>
            </a:r>
            <a:r>
              <a:rPr lang="tr-TR" sz="2800" b="1" dirty="0">
                <a:latin typeface="Arial" panose="020B0604020202020204" pitchFamily="34" charset="0"/>
                <a:cs typeface="Arial" panose="020B0604020202020204" pitchFamily="34" charset="0"/>
              </a:rPr>
              <a:t>HAFTA</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Afet tanımları ve </a:t>
            </a:r>
            <a:r>
              <a:rPr lang="tr-TR" sz="2800" b="1" dirty="0" smtClean="0">
                <a:latin typeface="Arial" panose="020B0604020202020204" pitchFamily="34" charset="0"/>
                <a:cs typeface="Arial" panose="020B0604020202020204" pitchFamily="34" charset="0"/>
              </a:rPr>
              <a:t>afetlerin </a:t>
            </a:r>
            <a:r>
              <a:rPr lang="tr-TR" sz="2800" b="1" dirty="0">
                <a:latin typeface="Arial" panose="020B0604020202020204" pitchFamily="34" charset="0"/>
                <a:cs typeface="Arial" panose="020B0604020202020204" pitchFamily="34" charset="0"/>
              </a:rPr>
              <a:t>sınıflandırılması</a:t>
            </a:r>
            <a:endParaRPr lang="en-US" sz="2400" b="1" dirty="0"/>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28452" y="307262"/>
            <a:ext cx="4572000" cy="369332"/>
          </a:xfrm>
          <a:prstGeom prst="rect">
            <a:avLst/>
          </a:prstGeom>
        </p:spPr>
        <p:txBody>
          <a:bodyPr>
            <a:spAutoFit/>
          </a:bodyPr>
          <a:lstStyle/>
          <a:p>
            <a:r>
              <a:rPr lang="tr-TR" b="1" dirty="0" smtClean="0">
                <a:solidFill>
                  <a:srgbClr val="0000CD"/>
                </a:solidFill>
                <a:latin typeface="inherit"/>
              </a:rPr>
              <a:t>Kaynaklar</a:t>
            </a:r>
            <a:endParaRPr lang="tr-TR" b="1" dirty="0">
              <a:solidFill>
                <a:srgbClr val="CC0000"/>
              </a:solidFill>
              <a:latin typeface="Rajdhani"/>
            </a:endParaRPr>
          </a:p>
        </p:txBody>
      </p:sp>
      <p:sp>
        <p:nvSpPr>
          <p:cNvPr id="4" name="Dikdörtgen 3"/>
          <p:cNvSpPr/>
          <p:nvPr/>
        </p:nvSpPr>
        <p:spPr>
          <a:xfrm>
            <a:off x="314696" y="1550857"/>
            <a:ext cx="8829304" cy="3139321"/>
          </a:xfrm>
          <a:prstGeom prst="rect">
            <a:avLst/>
          </a:prstGeom>
        </p:spPr>
        <p:txBody>
          <a:bodyPr wrap="square">
            <a:spAutoFit/>
          </a:bodyPr>
          <a:lstStyle/>
          <a:p>
            <a:r>
              <a:rPr lang="tr-TR" dirty="0"/>
              <a:t>Afet Kaynaklı Yeniden Yerleştirme ve İskan Politikaları, B. Tercan, Ankara Üniversitesi, Ankara, 2006.</a:t>
            </a:r>
          </a:p>
          <a:p>
            <a:endParaRPr lang="tr-TR" dirty="0"/>
          </a:p>
          <a:p>
            <a:r>
              <a:rPr lang="tr-TR" dirty="0"/>
              <a:t>Afet Yönetimi Kapsamında Deprem Açısından Japonya ve Türkiye Örneklerinde Kurumsal Yapılanma, A. Atlı, Ankara Üniversitesi, Ankara, 2005.</a:t>
            </a:r>
          </a:p>
          <a:p>
            <a:endParaRPr lang="tr-TR" dirty="0"/>
          </a:p>
          <a:p>
            <a:r>
              <a:rPr lang="tr-TR" dirty="0"/>
              <a:t>Afet Yönetiminde Hukuksal ve Kurumsal Yeniden Yapılanma: Yapı Denetimi Z.A. Yener, Ankara Üniversitesi, Ankara, 2004.</a:t>
            </a:r>
          </a:p>
          <a:p>
            <a:endParaRPr lang="tr-TR" dirty="0"/>
          </a:p>
          <a:p>
            <a:r>
              <a:rPr lang="tr-TR" dirty="0"/>
              <a:t>Bir Doğal Afet Olarak Depreme Hazırlıklı Olma Bilinci ve Katılım: ABD, Japonya ve Türkiye (Afyon İli Örneği)”, H. Koçak, Ankara Üniversitesi, Ankara Koçak, 2004.</a:t>
            </a:r>
          </a:p>
        </p:txBody>
      </p:sp>
    </p:spTree>
    <p:extLst>
      <p:ext uri="{BB962C8B-B14F-4D97-AF65-F5344CB8AC3E}">
        <p14:creationId xmlns:p14="http://schemas.microsoft.com/office/powerpoint/2010/main" val="1164140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54380" y="1175465"/>
            <a:ext cx="9334004" cy="483209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2800" b="0" i="0" u="none" strike="noStrike" kern="0" cap="none" spc="0" normalizeH="0" baseline="0" noProof="0" dirty="0" smtClean="0">
                <a:ln>
                  <a:noFill/>
                </a:ln>
                <a:solidFill>
                  <a:prstClr val="black"/>
                </a:solidFill>
                <a:effectLst/>
                <a:uLnTx/>
                <a:uFillTx/>
              </a:rPr>
              <a:t>Afet en genel tanımla insanlar için fiziksel ekonomik ve sosyal kayıplar doğuran, normal yaşamı ve insan faaliyetlerini durdurarak veya kesintiye uğratarak toplulukları etkileyen doğal, teknolojik veya insan kaynaklı olaylara afet denilmektedir.</a:t>
            </a:r>
          </a:p>
          <a:p>
            <a:pPr marL="0" marR="0" lvl="0" indent="0" defTabSz="914400" eaLnBrk="1" fontAlgn="auto" latinLnBrk="0" hangingPunct="1">
              <a:lnSpc>
                <a:spcPct val="100000"/>
              </a:lnSpc>
              <a:spcBef>
                <a:spcPts val="0"/>
              </a:spcBef>
              <a:spcAft>
                <a:spcPts val="0"/>
              </a:spcAft>
              <a:buClrTx/>
              <a:buSzTx/>
              <a:buFontTx/>
              <a:buNone/>
              <a:tabLst/>
              <a:defRPr/>
            </a:pPr>
            <a:endParaRPr kumimoji="0" lang="tr-TR" sz="2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r-TR" sz="2800" b="0" i="0" u="none" strike="noStrike" kern="0" cap="none" spc="0" normalizeH="0" baseline="0" noProof="0" dirty="0" smtClean="0">
                <a:ln>
                  <a:noFill/>
                </a:ln>
                <a:solidFill>
                  <a:prstClr val="black"/>
                </a:solidFill>
                <a:effectLst/>
                <a:uLnTx/>
                <a:uFillTx/>
              </a:rPr>
              <a:t>Göreceli olarak beklenmedik şekilde ortaya çıkan ve toplumun yaşantısını sekteye uğratan olaylardır.</a:t>
            </a:r>
          </a:p>
          <a:p>
            <a:pPr marL="0" marR="0" lvl="0" indent="0" defTabSz="914400" eaLnBrk="1" fontAlgn="auto" latinLnBrk="0" hangingPunct="1">
              <a:lnSpc>
                <a:spcPct val="100000"/>
              </a:lnSpc>
              <a:spcBef>
                <a:spcPts val="0"/>
              </a:spcBef>
              <a:spcAft>
                <a:spcPts val="0"/>
              </a:spcAft>
              <a:buClrTx/>
              <a:buSzTx/>
              <a:buFontTx/>
              <a:buNone/>
              <a:tabLst/>
              <a:defRPr/>
            </a:pPr>
            <a:endParaRPr kumimoji="0" lang="tr-TR" sz="2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r-TR" sz="2800" b="0" i="0" u="none" strike="noStrike" kern="0" cap="none" spc="0" normalizeH="0" baseline="0" noProof="0" dirty="0" smtClean="0">
                <a:ln>
                  <a:noFill/>
                </a:ln>
                <a:solidFill>
                  <a:prstClr val="black"/>
                </a:solidFill>
                <a:effectLst/>
                <a:uLnTx/>
                <a:uFillTx/>
              </a:rPr>
              <a:t>İnsanların, altyapının ve çevrenin üzerinde geniş olumsuz etki yapan olaylardır.</a:t>
            </a:r>
            <a:endParaRPr kumimoji="0" lang="tr-TR" sz="2800" b="0" i="0" u="none" strike="noStrike" kern="0" cap="none" spc="0" normalizeH="0" baseline="0" noProof="0" dirty="0">
              <a:ln>
                <a:noFill/>
              </a:ln>
              <a:solidFill>
                <a:prstClr val="black"/>
              </a:solidFill>
              <a:effectLst/>
              <a:uLnTx/>
              <a:uFillTx/>
            </a:endParaRPr>
          </a:p>
        </p:txBody>
      </p:sp>
      <p:sp>
        <p:nvSpPr>
          <p:cNvPr id="5" name="Dikdörtgen 4"/>
          <p:cNvSpPr/>
          <p:nvPr/>
        </p:nvSpPr>
        <p:spPr>
          <a:xfrm>
            <a:off x="352692" y="431944"/>
            <a:ext cx="2315057" cy="523220"/>
          </a:xfrm>
          <a:prstGeom prst="rect">
            <a:avLst/>
          </a:prstGeom>
        </p:spPr>
        <p:txBody>
          <a:bodyPr wrap="none">
            <a:spAutoFit/>
          </a:bodyPr>
          <a:lstStyle/>
          <a:p>
            <a:pPr lvl="0">
              <a:defRPr/>
            </a:pPr>
            <a:r>
              <a:rPr lang="tr-TR" sz="2800" b="1" kern="0" dirty="0">
                <a:solidFill>
                  <a:prstClr val="black"/>
                </a:solidFill>
              </a:rPr>
              <a:t>Afet Tanımları</a:t>
            </a:r>
          </a:p>
        </p:txBody>
      </p:sp>
    </p:spTree>
    <p:extLst>
      <p:ext uri="{BB962C8B-B14F-4D97-AF65-F5344CB8AC3E}">
        <p14:creationId xmlns:p14="http://schemas.microsoft.com/office/powerpoint/2010/main" val="3772581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1257" y="1138949"/>
            <a:ext cx="8763990" cy="4832092"/>
          </a:xfrm>
          <a:prstGeom prst="rect">
            <a:avLst/>
          </a:prstGeom>
        </p:spPr>
        <p:txBody>
          <a:bodyPr wrap="square">
            <a:spAutoFit/>
          </a:bodyPr>
          <a:lstStyle/>
          <a:p>
            <a:r>
              <a:rPr lang="tr-TR" sz="2800" dirty="0"/>
              <a:t>Afetlerde yoğun zarar, ziyan ve yıkım vardır.</a:t>
            </a:r>
          </a:p>
          <a:p>
            <a:endParaRPr lang="tr-TR" sz="2800" dirty="0"/>
          </a:p>
          <a:p>
            <a:r>
              <a:rPr lang="tr-TR" sz="2800" dirty="0"/>
              <a:t>Afetlerin mağduru insanların olması ya can kayıplarının yaşanması afeti sosyal bir olgu haline getirir.</a:t>
            </a:r>
          </a:p>
          <a:p>
            <a:endParaRPr lang="tr-TR" sz="2800" dirty="0"/>
          </a:p>
          <a:p>
            <a:r>
              <a:rPr lang="tr-TR" sz="2800" dirty="0"/>
              <a:t>Afet kayıplar yaratması, insan yaşamını bozması ya da kesintiye uğratması nedeniyle doğurduğu sonuç nedeniyle bu adı almaktadır. </a:t>
            </a:r>
          </a:p>
          <a:p>
            <a:endParaRPr lang="tr-TR" sz="2800" dirty="0"/>
          </a:p>
          <a:p>
            <a:r>
              <a:rPr lang="tr-TR" sz="2800" dirty="0"/>
              <a:t>Bunlar olmadığı takdirde afet değil doğal olay adlandırılması yapılmaktadır.</a:t>
            </a:r>
            <a:endParaRPr lang="tr-TR" sz="2800" dirty="0"/>
          </a:p>
        </p:txBody>
      </p:sp>
    </p:spTree>
    <p:extLst>
      <p:ext uri="{BB962C8B-B14F-4D97-AF65-F5344CB8AC3E}">
        <p14:creationId xmlns:p14="http://schemas.microsoft.com/office/powerpoint/2010/main" val="4100843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0629" y="1289324"/>
            <a:ext cx="9144000" cy="3970318"/>
          </a:xfrm>
          <a:prstGeom prst="rect">
            <a:avLst/>
          </a:prstGeom>
        </p:spPr>
        <p:txBody>
          <a:bodyPr wrap="square">
            <a:spAutoFit/>
          </a:bodyPr>
          <a:lstStyle/>
          <a:p>
            <a:r>
              <a:rPr lang="tr-TR" sz="2800" dirty="0"/>
              <a:t>Toplumun sadece kendi öz kaynaklarını kullanarak üstesinden gelebilme gücünü aşan, insanlar ve çevre üzerinde büyük oranda kayıplara neden olan, toplumsal fonksiyonların ciddi bir şekilde bozulduğu durumlardır.</a:t>
            </a:r>
          </a:p>
          <a:p>
            <a:endParaRPr lang="tr-TR" sz="2800" dirty="0"/>
          </a:p>
          <a:p>
            <a:r>
              <a:rPr lang="tr-TR" sz="2800" dirty="0"/>
              <a:t>Herhangi bir doğal ya da insan ihmali nedenine dayanan (yangın, su baskını, deprem, fırtına vb.), yaygın ya da şiddetli ya da hem yaygın hem de şiddetli hasar, sakatlık, can ya da mal kaybının meydana gelmesi ya da olasılığıdır. </a:t>
            </a:r>
            <a:endParaRPr lang="tr-TR" sz="2800" dirty="0"/>
          </a:p>
        </p:txBody>
      </p:sp>
    </p:spTree>
    <p:extLst>
      <p:ext uri="{BB962C8B-B14F-4D97-AF65-F5344CB8AC3E}">
        <p14:creationId xmlns:p14="http://schemas.microsoft.com/office/powerpoint/2010/main" val="4072235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3360" y="334036"/>
            <a:ext cx="4505914"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3200" b="1" i="0" u="none" strike="noStrike" kern="0" cap="none" spc="0" normalizeH="0" baseline="0" noProof="0" dirty="0" smtClean="0">
                <a:ln>
                  <a:noFill/>
                </a:ln>
                <a:solidFill>
                  <a:prstClr val="black"/>
                </a:solidFill>
                <a:effectLst/>
                <a:uLnTx/>
                <a:uFillTx/>
              </a:rPr>
              <a:t>Afetlerin Sınıflandırılması</a:t>
            </a:r>
          </a:p>
        </p:txBody>
      </p:sp>
      <p:sp>
        <p:nvSpPr>
          <p:cNvPr id="3" name="Dikdörtgen 2"/>
          <p:cNvSpPr/>
          <p:nvPr/>
        </p:nvSpPr>
        <p:spPr>
          <a:xfrm>
            <a:off x="193360" y="1301200"/>
            <a:ext cx="8831886" cy="3970318"/>
          </a:xfrm>
          <a:prstGeom prst="rect">
            <a:avLst/>
          </a:prstGeom>
        </p:spPr>
        <p:txBody>
          <a:bodyPr wrap="square">
            <a:spAutoFit/>
          </a:bodyPr>
          <a:lstStyle/>
          <a:p>
            <a:r>
              <a:rPr lang="tr-TR" sz="2800" dirty="0"/>
              <a:t>Doğal afetler: İnsanlar ve tüm canlılar üzerinde fiziksel, ekonomik ve sosyal kayıplar doğuran ve insan yaşamını olumsuz etkileyen olaylardır.</a:t>
            </a:r>
          </a:p>
          <a:p>
            <a:endParaRPr lang="tr-TR" sz="2800" dirty="0"/>
          </a:p>
          <a:p>
            <a:r>
              <a:rPr lang="tr-TR" sz="2800" dirty="0"/>
              <a:t>Teknolojik afetler: Küreselleşme ve gelişmeyle yaşanan risk ve tehlikeler neticesinde oluşur. Bu süreçte yaşanan refah kadar bu refahın bedeli de ödenebilmektedir. Endüstriyel kaza ve yangınlar, büyük petrol ve doğal gaz sızıntıları, nükleer kazalar, hava ve su kirlenmesi gibi.</a:t>
            </a:r>
            <a:endParaRPr lang="tr-TR" sz="2800" dirty="0"/>
          </a:p>
        </p:txBody>
      </p:sp>
    </p:spTree>
    <p:extLst>
      <p:ext uri="{BB962C8B-B14F-4D97-AF65-F5344CB8AC3E}">
        <p14:creationId xmlns:p14="http://schemas.microsoft.com/office/powerpoint/2010/main" val="2828918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3756" y="1166843"/>
            <a:ext cx="8930244" cy="3970318"/>
          </a:xfrm>
          <a:prstGeom prst="rect">
            <a:avLst/>
          </a:prstGeom>
        </p:spPr>
        <p:txBody>
          <a:bodyPr wrap="square">
            <a:spAutoFit/>
          </a:bodyPr>
          <a:lstStyle/>
          <a:p>
            <a:pPr marL="342900" indent="-342900">
              <a:buAutoNum type="arabicPeriod"/>
            </a:pPr>
            <a:r>
              <a:rPr lang="tr-TR" dirty="0" smtClean="0">
                <a:solidFill>
                  <a:srgbClr val="3B3835"/>
                </a:solidFill>
                <a:latin typeface="Helvetica Neue"/>
              </a:rPr>
              <a:t>DOĞAL AFETLER</a:t>
            </a:r>
          </a:p>
          <a:p>
            <a:r>
              <a:rPr lang="tr-TR" dirty="0" smtClean="0">
                <a:solidFill>
                  <a:srgbClr val="3B3835"/>
                </a:solidFill>
                <a:latin typeface="Helvetica Neue"/>
              </a:rPr>
              <a:t>• </a:t>
            </a:r>
            <a:r>
              <a:rPr lang="tr-TR" dirty="0">
                <a:solidFill>
                  <a:srgbClr val="3B3835"/>
                </a:solidFill>
                <a:latin typeface="Helvetica Neue"/>
              </a:rPr>
              <a:t>Sel </a:t>
            </a:r>
            <a:endParaRPr lang="tr-TR" dirty="0" smtClean="0">
              <a:solidFill>
                <a:srgbClr val="3B3835"/>
              </a:solidFill>
              <a:latin typeface="Helvetica Neue"/>
            </a:endParaRPr>
          </a:p>
          <a:p>
            <a:r>
              <a:rPr lang="tr-TR" dirty="0" smtClean="0">
                <a:solidFill>
                  <a:srgbClr val="3B3835"/>
                </a:solidFill>
                <a:latin typeface="Helvetica Neue"/>
              </a:rPr>
              <a:t>• </a:t>
            </a:r>
            <a:r>
              <a:rPr lang="tr-TR" dirty="0">
                <a:solidFill>
                  <a:srgbClr val="3B3835"/>
                </a:solidFill>
                <a:latin typeface="Helvetica Neue"/>
              </a:rPr>
              <a:t>Deprem </a:t>
            </a:r>
            <a:endParaRPr lang="tr-TR" dirty="0" smtClean="0">
              <a:solidFill>
                <a:srgbClr val="3B3835"/>
              </a:solidFill>
              <a:latin typeface="Helvetica Neue"/>
            </a:endParaRPr>
          </a:p>
          <a:p>
            <a:r>
              <a:rPr lang="tr-TR" dirty="0" smtClean="0">
                <a:solidFill>
                  <a:srgbClr val="3B3835"/>
                </a:solidFill>
                <a:latin typeface="Helvetica Neue"/>
              </a:rPr>
              <a:t>• </a:t>
            </a:r>
            <a:r>
              <a:rPr lang="tr-TR" dirty="0">
                <a:solidFill>
                  <a:srgbClr val="3B3835"/>
                </a:solidFill>
                <a:latin typeface="Helvetica Neue"/>
              </a:rPr>
              <a:t>Hortum </a:t>
            </a:r>
            <a:endParaRPr lang="tr-TR" dirty="0" smtClean="0">
              <a:solidFill>
                <a:srgbClr val="3B3835"/>
              </a:solidFill>
              <a:latin typeface="Helvetica Neue"/>
            </a:endParaRPr>
          </a:p>
          <a:p>
            <a:r>
              <a:rPr lang="tr-TR" dirty="0" smtClean="0">
                <a:solidFill>
                  <a:srgbClr val="3B3835"/>
                </a:solidFill>
                <a:latin typeface="Helvetica Neue"/>
              </a:rPr>
              <a:t>• </a:t>
            </a:r>
            <a:r>
              <a:rPr lang="tr-TR" dirty="0">
                <a:solidFill>
                  <a:srgbClr val="3B3835"/>
                </a:solidFill>
                <a:latin typeface="Helvetica Neue"/>
              </a:rPr>
              <a:t>Volkanik patlama </a:t>
            </a:r>
            <a:endParaRPr lang="tr-TR" dirty="0" smtClean="0">
              <a:solidFill>
                <a:srgbClr val="3B3835"/>
              </a:solidFill>
              <a:latin typeface="Helvetica Neue"/>
            </a:endParaRPr>
          </a:p>
          <a:p>
            <a:r>
              <a:rPr lang="tr-TR" dirty="0" smtClean="0">
                <a:solidFill>
                  <a:srgbClr val="3B3835"/>
                </a:solidFill>
                <a:latin typeface="Helvetica Neue"/>
              </a:rPr>
              <a:t>• </a:t>
            </a:r>
            <a:r>
              <a:rPr lang="tr-TR" dirty="0" err="1">
                <a:solidFill>
                  <a:srgbClr val="3B3835"/>
                </a:solidFill>
                <a:latin typeface="Helvetica Neue"/>
              </a:rPr>
              <a:t>Tsunami</a:t>
            </a:r>
            <a:r>
              <a:rPr lang="tr-TR" dirty="0">
                <a:solidFill>
                  <a:srgbClr val="3B3835"/>
                </a:solidFill>
                <a:latin typeface="Helvetica Neue"/>
              </a:rPr>
              <a:t> </a:t>
            </a:r>
            <a:endParaRPr lang="tr-TR" dirty="0" smtClean="0">
              <a:solidFill>
                <a:srgbClr val="3B3835"/>
              </a:solidFill>
              <a:latin typeface="Helvetica Neue"/>
            </a:endParaRPr>
          </a:p>
          <a:p>
            <a:r>
              <a:rPr lang="tr-TR" dirty="0" smtClean="0">
                <a:solidFill>
                  <a:srgbClr val="3B3835"/>
                </a:solidFill>
                <a:latin typeface="Helvetica Neue"/>
              </a:rPr>
              <a:t>• </a:t>
            </a:r>
            <a:r>
              <a:rPr lang="tr-TR" dirty="0">
                <a:solidFill>
                  <a:srgbClr val="3B3835"/>
                </a:solidFill>
                <a:latin typeface="Helvetica Neue"/>
              </a:rPr>
              <a:t>Yangın </a:t>
            </a:r>
            <a:endParaRPr lang="tr-TR" dirty="0" smtClean="0">
              <a:solidFill>
                <a:srgbClr val="3B3835"/>
              </a:solidFill>
              <a:latin typeface="Helvetica Neue"/>
            </a:endParaRPr>
          </a:p>
          <a:p>
            <a:r>
              <a:rPr lang="tr-TR" dirty="0" smtClean="0">
                <a:solidFill>
                  <a:srgbClr val="3B3835"/>
                </a:solidFill>
                <a:latin typeface="Helvetica Neue"/>
              </a:rPr>
              <a:t>• </a:t>
            </a:r>
            <a:r>
              <a:rPr lang="tr-TR" dirty="0">
                <a:solidFill>
                  <a:srgbClr val="3B3835"/>
                </a:solidFill>
                <a:latin typeface="Helvetica Neue"/>
              </a:rPr>
              <a:t>Toprak kayması </a:t>
            </a:r>
            <a:endParaRPr lang="tr-TR" dirty="0" smtClean="0">
              <a:solidFill>
                <a:srgbClr val="3B3835"/>
              </a:solidFill>
              <a:latin typeface="Helvetica Neue"/>
            </a:endParaRPr>
          </a:p>
          <a:p>
            <a:r>
              <a:rPr lang="tr-TR" dirty="0" smtClean="0">
                <a:solidFill>
                  <a:srgbClr val="3B3835"/>
                </a:solidFill>
                <a:latin typeface="Helvetica Neue"/>
              </a:rPr>
              <a:t>• </a:t>
            </a:r>
            <a:r>
              <a:rPr lang="tr-TR" dirty="0">
                <a:solidFill>
                  <a:srgbClr val="3B3835"/>
                </a:solidFill>
                <a:latin typeface="Helvetica Neue"/>
              </a:rPr>
              <a:t>Çığ </a:t>
            </a:r>
          </a:p>
          <a:p>
            <a:endParaRPr lang="tr-TR" dirty="0" smtClean="0">
              <a:solidFill>
                <a:srgbClr val="3B3835"/>
              </a:solidFill>
              <a:latin typeface="Helvetica Neue"/>
            </a:endParaRPr>
          </a:p>
          <a:p>
            <a:r>
              <a:rPr lang="tr-TR" dirty="0" smtClean="0">
                <a:solidFill>
                  <a:srgbClr val="3B3835"/>
                </a:solidFill>
                <a:latin typeface="Helvetica Neue"/>
              </a:rPr>
              <a:t>2</a:t>
            </a:r>
            <a:r>
              <a:rPr lang="tr-TR" dirty="0">
                <a:solidFill>
                  <a:srgbClr val="3B3835"/>
                </a:solidFill>
                <a:latin typeface="Helvetica Neue"/>
              </a:rPr>
              <a:t>. KARMAŞIK İNSANİ </a:t>
            </a:r>
            <a:r>
              <a:rPr lang="tr-TR" dirty="0" smtClean="0">
                <a:solidFill>
                  <a:srgbClr val="3B3835"/>
                </a:solidFill>
                <a:latin typeface="Helvetica Neue"/>
              </a:rPr>
              <a:t>ACİLLER</a:t>
            </a:r>
          </a:p>
          <a:p>
            <a:r>
              <a:rPr lang="tr-TR" dirty="0" smtClean="0">
                <a:solidFill>
                  <a:srgbClr val="3B3835"/>
                </a:solidFill>
                <a:latin typeface="Helvetica Neue"/>
              </a:rPr>
              <a:t> </a:t>
            </a:r>
            <a:r>
              <a:rPr lang="tr-TR" dirty="0">
                <a:solidFill>
                  <a:srgbClr val="3B3835"/>
                </a:solidFill>
                <a:latin typeface="Helvetica Neue"/>
              </a:rPr>
              <a:t>(Olağan dışı durumların ardından gıda, sağlık ve diğer sosyal hizmetlerin yavaş kasıtlı ve planlı olmasa da kontrolden çıkması ve etnik sonuçlar (ayrımcılık, soykırım), yoksulluk, işsizlik, anarşi ve benzeri durumların oluşması</a:t>
            </a:r>
            <a:r>
              <a:rPr lang="tr-TR" dirty="0" smtClean="0">
                <a:solidFill>
                  <a:srgbClr val="3B3835"/>
                </a:solidFill>
                <a:latin typeface="Helvetica Neue"/>
              </a:rPr>
              <a:t>)</a:t>
            </a:r>
            <a:endParaRPr lang="tr-TR" dirty="0"/>
          </a:p>
        </p:txBody>
      </p:sp>
    </p:spTree>
    <p:extLst>
      <p:ext uri="{BB962C8B-B14F-4D97-AF65-F5344CB8AC3E}">
        <p14:creationId xmlns:p14="http://schemas.microsoft.com/office/powerpoint/2010/main" val="3351607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5942" y="1281177"/>
            <a:ext cx="8948057" cy="3108543"/>
          </a:xfrm>
          <a:prstGeom prst="rect">
            <a:avLst/>
          </a:prstGeom>
        </p:spPr>
        <p:txBody>
          <a:bodyPr wrap="square">
            <a:spAutoFit/>
          </a:bodyPr>
          <a:lstStyle/>
          <a:p>
            <a:r>
              <a:rPr lang="tr-TR" sz="2800" dirty="0">
                <a:solidFill>
                  <a:srgbClr val="3B3835"/>
                </a:solidFill>
                <a:latin typeface="Helvetica Neue"/>
              </a:rPr>
              <a:t>3. İNSAN ELİYLE OLAN AFETLER </a:t>
            </a:r>
            <a:endParaRPr lang="tr-TR" sz="2800" dirty="0" smtClean="0">
              <a:solidFill>
                <a:srgbClr val="3B3835"/>
              </a:solidFill>
              <a:latin typeface="Helvetica Neue"/>
            </a:endParaRPr>
          </a:p>
          <a:p>
            <a:r>
              <a:rPr lang="tr-TR" sz="2800" dirty="0" smtClean="0">
                <a:solidFill>
                  <a:srgbClr val="3B3835"/>
                </a:solidFill>
                <a:latin typeface="Helvetica Neue"/>
              </a:rPr>
              <a:t>• </a:t>
            </a:r>
            <a:r>
              <a:rPr lang="tr-TR" sz="2800" dirty="0">
                <a:solidFill>
                  <a:srgbClr val="3B3835"/>
                </a:solidFill>
                <a:latin typeface="Helvetica Neue"/>
              </a:rPr>
              <a:t>Kompleks aciller – Toplu göçler – Savaşlar </a:t>
            </a:r>
            <a:endParaRPr lang="tr-TR" sz="2800" dirty="0" smtClean="0">
              <a:solidFill>
                <a:srgbClr val="3B3835"/>
              </a:solidFill>
              <a:latin typeface="Helvetica Neue"/>
            </a:endParaRPr>
          </a:p>
          <a:p>
            <a:endParaRPr lang="tr-TR" sz="2800" dirty="0" smtClean="0">
              <a:solidFill>
                <a:srgbClr val="3B3835"/>
              </a:solidFill>
              <a:latin typeface="Helvetica Neue"/>
            </a:endParaRPr>
          </a:p>
          <a:p>
            <a:r>
              <a:rPr lang="tr-TR" sz="2800" dirty="0" smtClean="0">
                <a:solidFill>
                  <a:srgbClr val="3B3835"/>
                </a:solidFill>
                <a:latin typeface="Helvetica Neue"/>
              </a:rPr>
              <a:t>• </a:t>
            </a:r>
            <a:r>
              <a:rPr lang="tr-TR" sz="2800" dirty="0">
                <a:solidFill>
                  <a:srgbClr val="3B3835"/>
                </a:solidFill>
                <a:latin typeface="Helvetica Neue"/>
              </a:rPr>
              <a:t>Teknolojik afetler – Kimyasal afetler – Nükleer afetler </a:t>
            </a:r>
            <a:endParaRPr lang="tr-TR" sz="2800" dirty="0" smtClean="0">
              <a:solidFill>
                <a:srgbClr val="3B3835"/>
              </a:solidFill>
              <a:latin typeface="Helvetica Neue"/>
            </a:endParaRPr>
          </a:p>
          <a:p>
            <a:endParaRPr lang="tr-TR" sz="2800" dirty="0" smtClean="0">
              <a:solidFill>
                <a:srgbClr val="3B3835"/>
              </a:solidFill>
              <a:latin typeface="Helvetica Neue"/>
            </a:endParaRPr>
          </a:p>
          <a:p>
            <a:r>
              <a:rPr lang="tr-TR" sz="2800" dirty="0" smtClean="0">
                <a:solidFill>
                  <a:srgbClr val="3B3835"/>
                </a:solidFill>
                <a:latin typeface="Helvetica Neue"/>
              </a:rPr>
              <a:t>• </a:t>
            </a:r>
            <a:r>
              <a:rPr lang="tr-TR" sz="2800" dirty="0">
                <a:solidFill>
                  <a:srgbClr val="3B3835"/>
                </a:solidFill>
                <a:latin typeface="Helvetica Neue"/>
              </a:rPr>
              <a:t>Yerleşim birimlerine yakın afetler – Trafik kazaları – Uçak kazaları – Deniz kazaları</a:t>
            </a:r>
            <a:endParaRPr lang="tr-TR" sz="2800" dirty="0"/>
          </a:p>
        </p:txBody>
      </p:sp>
    </p:spTree>
    <p:extLst>
      <p:ext uri="{BB962C8B-B14F-4D97-AF65-F5344CB8AC3E}">
        <p14:creationId xmlns:p14="http://schemas.microsoft.com/office/powerpoint/2010/main" val="2478533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285365" y="294669"/>
            <a:ext cx="2706859" cy="853514"/>
          </a:xfrm>
          <a:prstGeom prst="rect">
            <a:avLst/>
          </a:prstGeom>
        </p:spPr>
      </p:pic>
      <p:sp>
        <p:nvSpPr>
          <p:cNvPr id="4" name="Dikdörtgen 3"/>
          <p:cNvSpPr/>
          <p:nvPr/>
        </p:nvSpPr>
        <p:spPr>
          <a:xfrm>
            <a:off x="356260" y="1765699"/>
            <a:ext cx="8787740" cy="267765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2800" b="0" i="0" u="none" strike="noStrike" kern="0" cap="none" spc="0" normalizeH="0" baseline="0" noProof="0" dirty="0" smtClean="0">
                <a:ln>
                  <a:noFill/>
                </a:ln>
                <a:solidFill>
                  <a:prstClr val="black"/>
                </a:solidFill>
                <a:effectLst/>
                <a:uLnTx/>
                <a:uFillTx/>
              </a:rPr>
              <a:t>Afetlerin önlenmesi ve zararların azaltılması amacıyla bir afet olayının aşamalarında yapılması gereken çalışmaların yönlendirilmesi, koordine edilmesi ve uygulanabilmesi için toplumun tüm kurum ve kuruluşları ile kaynaklarının bu amaç doğrultusunda yönetilmesidir.</a:t>
            </a:r>
          </a:p>
          <a:p>
            <a:pPr marL="0" marR="0" lvl="0" indent="0" defTabSz="914400" eaLnBrk="1" fontAlgn="auto" latinLnBrk="0" hangingPunct="1">
              <a:lnSpc>
                <a:spcPct val="100000"/>
              </a:lnSpc>
              <a:spcBef>
                <a:spcPts val="0"/>
              </a:spcBef>
              <a:spcAft>
                <a:spcPts val="0"/>
              </a:spcAft>
              <a:buClrTx/>
              <a:buSzTx/>
              <a:buFontTx/>
              <a:buNone/>
              <a:tabLst/>
              <a:defRPr/>
            </a:pPr>
            <a:endParaRPr kumimoji="0" lang="tr-TR" sz="2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2220319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64077" y="1598497"/>
            <a:ext cx="8461169" cy="3046988"/>
          </a:xfrm>
          <a:prstGeom prst="rect">
            <a:avLst/>
          </a:prstGeom>
        </p:spPr>
        <p:txBody>
          <a:bodyPr wrap="square">
            <a:spAutoFit/>
          </a:bodyPr>
          <a:lstStyle/>
          <a:p>
            <a:pPr lvl="0">
              <a:defRPr/>
            </a:pPr>
            <a:r>
              <a:rPr lang="tr-TR" sz="2400" kern="0" dirty="0">
                <a:solidFill>
                  <a:prstClr val="black"/>
                </a:solidFill>
              </a:rPr>
              <a:t>Kentsel ve kırsal alanda yaşamakta olan tüm toplumun doğal, insan ürünü veya teknolojik nitelikteki afetlere karşı, koruyucu önlemden başlayarak, afete hazırlık, afete müdahale ve afetle mücadele ile afet sonrası yapılacak tüm ekonomik, sosyal, kültürel ve psikolojik rehabilitasyon çalışmalarının planlanması, yasal ve yönetsel metinlerle düzenlenmesi, uygulanması, mali kaynakların temini, koordine edilmesi ve tüm bu çalışmaların denetlenmesi faaliyetlerinin bütünüdür.</a:t>
            </a:r>
            <a:endParaRPr lang="tr-TR" sz="2400" kern="0" dirty="0">
              <a:solidFill>
                <a:prstClr val="black"/>
              </a:solidFill>
            </a:endParaRPr>
          </a:p>
        </p:txBody>
      </p:sp>
    </p:spTree>
    <p:extLst>
      <p:ext uri="{BB962C8B-B14F-4D97-AF65-F5344CB8AC3E}">
        <p14:creationId xmlns:p14="http://schemas.microsoft.com/office/powerpoint/2010/main" val="474653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26500</TotalTime>
  <Words>570</Words>
  <Application>Microsoft Office PowerPoint</Application>
  <PresentationFormat>Ekran Gösterisi (4:3)</PresentationFormat>
  <Paragraphs>52</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10</vt:i4>
      </vt:variant>
    </vt:vector>
  </HeadingPairs>
  <TitlesOfParts>
    <vt:vector size="20" baseType="lpstr">
      <vt:lpstr>ＭＳ Ｐゴシック</vt:lpstr>
      <vt:lpstr>Arial</vt:lpstr>
      <vt:lpstr>Calibri</vt:lpstr>
      <vt:lpstr>Helvetica Neue</vt:lpstr>
      <vt:lpstr>inherit</vt:lpstr>
      <vt:lpstr>Rajdhani</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1000</cp:revision>
  <cp:lastPrinted>2016-10-24T07:53:35Z</cp:lastPrinted>
  <dcterms:created xsi:type="dcterms:W3CDTF">2016-09-18T09:35:24Z</dcterms:created>
  <dcterms:modified xsi:type="dcterms:W3CDTF">2020-03-31T08:33:24Z</dcterms:modified>
</cp:coreProperties>
</file>