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60" r:id="rId5"/>
    <p:sldId id="261"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21.12.2018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21.12.2018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4</a:t>
            </a:r>
            <a:r>
              <a:rPr lang="tr-TR" sz="4800" dirty="0" smtClean="0">
                <a:latin typeface="Andalus" pitchFamily="18" charset="-78"/>
                <a:cs typeface="Andalus" pitchFamily="18" charset="-78"/>
              </a:rPr>
              <a:t>. </a:t>
            </a:r>
            <a:r>
              <a:rPr lang="tr-TR" sz="4800" dirty="0">
                <a:latin typeface="Andalus" pitchFamily="18" charset="-78"/>
                <a:cs typeface="Andalus" pitchFamily="18" charset="-78"/>
              </a:rPr>
              <a:t>konu</a:t>
            </a:r>
          </a:p>
        </p:txBody>
      </p:sp>
      <p:sp>
        <p:nvSpPr>
          <p:cNvPr id="3" name="2 Alt Başlık"/>
          <p:cNvSpPr>
            <a:spLocks noGrp="1"/>
          </p:cNvSpPr>
          <p:nvPr>
            <p:ph type="subTitle" idx="1"/>
          </p:nvPr>
        </p:nvSpPr>
        <p:spPr/>
        <p:txBody>
          <a:bodyPr>
            <a:normAutofit/>
          </a:bodyPr>
          <a:lstStyle/>
          <a:p>
            <a:r>
              <a:rPr lang="tr-TR" sz="4400" dirty="0" smtClean="0">
                <a:latin typeface="Bell MT" pitchFamily="18" charset="0"/>
                <a:cs typeface="Andalus" pitchFamily="18" charset="-78"/>
              </a:rPr>
              <a:t>Bedenin Ele Geçirilmesi</a:t>
            </a:r>
            <a:endParaRPr lang="tr-TR" sz="4400" dirty="0">
              <a:latin typeface="Bell MT" pitchFamily="18" charset="0"/>
              <a:cs typeface="Andalus" pitchFamily="18" charset="-78"/>
            </a:endParaRP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6</a:t>
            </a:r>
            <a:r>
              <a:rPr lang="tr-TR" dirty="0" smtClean="0">
                <a:latin typeface="Andalus" pitchFamily="18" charset="-78"/>
                <a:cs typeface="Andalus" pitchFamily="18" charset="-78"/>
              </a:rPr>
              <a:t>.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r>
              <a:rPr lang="tr-TR" sz="2400" dirty="0" smtClean="0">
                <a:latin typeface="Bell MT" pitchFamily="18" charset="0"/>
              </a:rPr>
              <a:t>Bu hafta ele alacağımız Bedenin Ele Geçirilmesi konusu ve vizeden sonraki haftanın Dinsel Tecrübe konusu, belki de </a:t>
            </a:r>
            <a:r>
              <a:rPr lang="tr-TR" sz="2400" dirty="0" err="1" smtClean="0">
                <a:latin typeface="Bell MT" pitchFamily="18" charset="0"/>
              </a:rPr>
              <a:t>Levy</a:t>
            </a:r>
            <a:r>
              <a:rPr lang="tr-TR" sz="2400" dirty="0" smtClean="0">
                <a:latin typeface="Bell MT" pitchFamily="18" charset="0"/>
              </a:rPr>
              <a:t>-</a:t>
            </a:r>
            <a:r>
              <a:rPr lang="tr-TR" sz="2400" dirty="0" err="1" smtClean="0">
                <a:latin typeface="Bell MT" pitchFamily="18" charset="0"/>
              </a:rPr>
              <a:t>Bruhl’ün</a:t>
            </a:r>
            <a:r>
              <a:rPr lang="tr-TR" sz="2400" dirty="0" smtClean="0">
                <a:latin typeface="Bell MT" pitchFamily="18" charset="0"/>
              </a:rPr>
              <a:t> din ve büyünün farklı bir anlama biçimine karşılık geldikleri tezinin açıklanmasına temel teşkil ediyor.</a:t>
            </a:r>
          </a:p>
          <a:p>
            <a:r>
              <a:rPr lang="tr-TR" sz="2400" dirty="0" smtClean="0">
                <a:latin typeface="Bell MT" pitchFamily="18" charset="0"/>
              </a:rPr>
              <a:t>Bilimin, verileri akli bir süzgeçle elde etmesi, analiz etmesi ve aslen rasyonel bir izleyiciye sunması, dinin bu tarz bir analizle yakalanması zor duygusal boyutunu gözden kaçırabilir.</a:t>
            </a:r>
          </a:p>
          <a:p>
            <a:r>
              <a:rPr lang="tr-TR" sz="2400" dirty="0" smtClean="0">
                <a:latin typeface="Bell MT" pitchFamily="18" charset="0"/>
              </a:rPr>
              <a:t>Bu iki konu etrafında antropolojinin toplumsal gerçeğin duygusal boyutunun resmedilmesine dair arayışına tanıklık edeceğiz. </a:t>
            </a:r>
            <a:endParaRPr lang="tr-TR" sz="2400" dirty="0" smtClean="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6</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Bedenin ele geçirilmesi, dünyanın birçok yerinden farklı dinsel inanışların ağırlıkta olduğu antropolojik topluluklarda tecrübe edildiği dile getirilen bir dinsel gerçeklik. İçlerine kötü bir ruhani varlığın girdiği kadın ve sınırlı sayıda olsa da erkek, bazı insanları </a:t>
            </a:r>
            <a:r>
              <a:rPr lang="tr-TR" sz="2400" dirty="0" err="1" smtClean="0">
                <a:latin typeface="Bell MT" pitchFamily="18" charset="0"/>
              </a:rPr>
              <a:t>zombileştiren</a:t>
            </a:r>
            <a:r>
              <a:rPr lang="tr-TR" sz="2400" dirty="0" smtClean="0">
                <a:latin typeface="Bell MT" pitchFamily="18" charset="0"/>
              </a:rPr>
              <a:t> ve onları tarlası için işçi tutan çiftlik sahibi gibi anlatılar </a:t>
            </a:r>
            <a:r>
              <a:rPr lang="tr-TR" sz="2400" dirty="0" err="1" smtClean="0">
                <a:latin typeface="Bell MT" pitchFamily="18" charset="0"/>
              </a:rPr>
              <a:t>etnografik</a:t>
            </a:r>
            <a:r>
              <a:rPr lang="tr-TR" sz="2400" dirty="0" smtClean="0">
                <a:latin typeface="Bell MT" pitchFamily="18" charset="0"/>
              </a:rPr>
              <a:t> metinlerde azımsanmayacak miktarda karşımıza çıkmaktadır (</a:t>
            </a:r>
            <a:r>
              <a:rPr lang="tr-TR" sz="2400" dirty="0" err="1" smtClean="0">
                <a:latin typeface="Bell MT" pitchFamily="18" charset="0"/>
              </a:rPr>
              <a:t>Boody</a:t>
            </a:r>
            <a:r>
              <a:rPr lang="tr-TR" sz="2400" dirty="0" smtClean="0">
                <a:latin typeface="Bell MT" pitchFamily="18" charset="0"/>
              </a:rPr>
              <a:t> ve </a:t>
            </a:r>
            <a:r>
              <a:rPr lang="tr-TR" sz="2400" dirty="0" err="1" smtClean="0">
                <a:latin typeface="Bell MT" pitchFamily="18" charset="0"/>
              </a:rPr>
              <a:t>zhar</a:t>
            </a:r>
            <a:r>
              <a:rPr lang="tr-TR" sz="2400" dirty="0" smtClean="0">
                <a:latin typeface="Bell MT" pitchFamily="18" charset="0"/>
              </a:rPr>
              <a:t>; </a:t>
            </a:r>
            <a:r>
              <a:rPr lang="tr-TR" sz="2400" dirty="0" err="1" smtClean="0">
                <a:latin typeface="Bell MT" pitchFamily="18" charset="0"/>
              </a:rPr>
              <a:t>Comarofflar</a:t>
            </a:r>
            <a:r>
              <a:rPr lang="tr-TR" sz="2400" dirty="0" smtClean="0">
                <a:latin typeface="Bell MT" pitchFamily="18" charset="0"/>
              </a:rPr>
              <a:t>; vs.). Bu durum başka disiplinlerde bir tür bedensel veya ruhsal hastalığa işaret olarak yorumlansa da antropolojik literatür bedenin ele geçirilmesi vakaları etrafında toplumsal organizasyona ve benliğin sunuluşuna dair şemalar üretiyor.</a:t>
            </a:r>
            <a:endParaRPr lang="tr-TR" sz="2400" dirty="0" smtClean="0">
              <a:latin typeface="Bell MT"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6</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lnSpcReduction="10000"/>
          </a:bodyPr>
          <a:lstStyle/>
          <a:p>
            <a:r>
              <a:rPr lang="tr-TR" sz="2400" dirty="0" smtClean="0">
                <a:latin typeface="Bell MT" pitchFamily="18" charset="0"/>
              </a:rPr>
              <a:t>A</a:t>
            </a:r>
            <a:r>
              <a:rPr lang="tr-TR" sz="2400" dirty="0" smtClean="0">
                <a:latin typeface="Bell MT" pitchFamily="18" charset="0"/>
              </a:rPr>
              <a:t>ynı zamanda popüler metinlerin konusudur bedenin ele geçirilmesi. Amerikan sinemasında, yaşanmış bir gerçeğe dayandığı ibaresi ile her sene onlarca film dolaşıma girmektedir. Son dönem Türkiye korku sinemasında üretilen </a:t>
            </a:r>
            <a:r>
              <a:rPr lang="tr-TR" sz="2400" dirty="0" smtClean="0">
                <a:latin typeface="Bell MT" pitchFamily="18" charset="0"/>
              </a:rPr>
              <a:t>ö</a:t>
            </a:r>
            <a:r>
              <a:rPr lang="tr-TR" sz="2400" dirty="0" smtClean="0">
                <a:latin typeface="Bell MT" pitchFamily="18" charset="0"/>
              </a:rPr>
              <a:t>rnekleri de azımsanmayacak kadar çoktur.</a:t>
            </a:r>
          </a:p>
          <a:p>
            <a:r>
              <a:rPr lang="tr-TR" sz="2400" dirty="0" smtClean="0">
                <a:latin typeface="Bell MT" pitchFamily="18" charset="0"/>
              </a:rPr>
              <a:t>Fakat enteresan bir farklılık göze çarpar bu iki </a:t>
            </a:r>
            <a:r>
              <a:rPr lang="tr-TR" sz="2400" dirty="0" err="1" smtClean="0">
                <a:latin typeface="Bell MT" pitchFamily="18" charset="0"/>
              </a:rPr>
              <a:t>formülasyonda</a:t>
            </a:r>
            <a:r>
              <a:rPr lang="tr-TR" sz="2400" dirty="0" smtClean="0">
                <a:latin typeface="Bell MT" pitchFamily="18" charset="0"/>
              </a:rPr>
              <a:t>. Hıristiyan kötü ruhların ele geçirdiği bedenler, bilimsel gerekçelendirmenin her alana uygulanamayacağı fikri etrafında bir dinsel mevzi kurarken İslami korku filmleri, bedeni ele geçirilenlerin veya bunu çıkarmak için uğraşan din adamlarının doğru yoldan, özellikle maddi ihtiraslar temelinde sapmış oldukları kurgusunu işler.</a:t>
            </a:r>
            <a:r>
              <a:rPr lang="tr-TR" sz="2400" dirty="0" smtClean="0">
                <a:latin typeface="Bell MT" pitchFamily="18" charset="0"/>
              </a:rPr>
              <a:t> </a:t>
            </a:r>
            <a:endParaRPr lang="tr-TR" sz="2400" dirty="0">
              <a:latin typeface="Bell MT"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6</a:t>
            </a:r>
            <a:r>
              <a:rPr lang="tr-TR" dirty="0"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Bu hafta aynı zamanda, bedenin ele geçirilmesi konusunda çekilmiş üç film üzerine konuşacağız.</a:t>
            </a:r>
          </a:p>
          <a:p>
            <a:r>
              <a:rPr lang="tr-TR" sz="2400" dirty="0" err="1" smtClean="0">
                <a:latin typeface="Bell MT" pitchFamily="18" charset="0"/>
              </a:rPr>
              <a:t>The</a:t>
            </a:r>
            <a:r>
              <a:rPr lang="tr-TR" sz="2400" dirty="0" smtClean="0">
                <a:latin typeface="Bell MT" pitchFamily="18" charset="0"/>
              </a:rPr>
              <a:t> </a:t>
            </a:r>
            <a:r>
              <a:rPr lang="tr-TR" sz="2400" dirty="0" err="1" smtClean="0">
                <a:latin typeface="Bell MT" pitchFamily="18" charset="0"/>
              </a:rPr>
              <a:t>Exorcist</a:t>
            </a:r>
            <a:r>
              <a:rPr lang="tr-TR" sz="2400" dirty="0" smtClean="0">
                <a:latin typeface="Bell MT" pitchFamily="18" charset="0"/>
              </a:rPr>
              <a:t> (1973): Özellikle bilim ve din karşıtlığının nasıl kurulduğu.</a:t>
            </a:r>
          </a:p>
          <a:p>
            <a:r>
              <a:rPr lang="tr-TR" sz="2400" dirty="0" err="1" smtClean="0">
                <a:latin typeface="Bell MT" pitchFamily="18" charset="0"/>
              </a:rPr>
              <a:t>The</a:t>
            </a:r>
            <a:r>
              <a:rPr lang="tr-TR" sz="2400" dirty="0" smtClean="0">
                <a:latin typeface="Bell MT" pitchFamily="18" charset="0"/>
              </a:rPr>
              <a:t> </a:t>
            </a:r>
            <a:r>
              <a:rPr lang="tr-TR" sz="2400" dirty="0" err="1" smtClean="0">
                <a:latin typeface="Bell MT" pitchFamily="18" charset="0"/>
              </a:rPr>
              <a:t>Exorcism</a:t>
            </a:r>
            <a:r>
              <a:rPr lang="tr-TR" sz="2400" dirty="0" smtClean="0">
                <a:latin typeface="Bell MT" pitchFamily="18" charset="0"/>
              </a:rPr>
              <a:t> of </a:t>
            </a:r>
            <a:r>
              <a:rPr lang="tr-TR" sz="2400" dirty="0" err="1" smtClean="0">
                <a:latin typeface="Bell MT" pitchFamily="18" charset="0"/>
              </a:rPr>
              <a:t>Emily</a:t>
            </a:r>
            <a:r>
              <a:rPr lang="tr-TR" sz="2400" dirty="0" smtClean="0">
                <a:latin typeface="Bell MT" pitchFamily="18" charset="0"/>
              </a:rPr>
              <a:t> </a:t>
            </a:r>
            <a:r>
              <a:rPr lang="tr-TR" sz="2400" dirty="0" err="1" smtClean="0">
                <a:latin typeface="Bell MT" pitchFamily="18" charset="0"/>
              </a:rPr>
              <a:t>Rose</a:t>
            </a:r>
            <a:r>
              <a:rPr lang="tr-TR" sz="2400" dirty="0" smtClean="0">
                <a:latin typeface="Bell MT" pitchFamily="18" charset="0"/>
              </a:rPr>
              <a:t> (2005). Antropolog bilirkişinin davaya yaklaşımı.</a:t>
            </a:r>
          </a:p>
          <a:p>
            <a:r>
              <a:rPr lang="tr-TR" sz="2400" dirty="0" smtClean="0">
                <a:latin typeface="Bell MT" pitchFamily="18" charset="0"/>
              </a:rPr>
              <a:t>Üç Harfliler: </a:t>
            </a:r>
            <a:r>
              <a:rPr lang="tr-TR" sz="2400" dirty="0" err="1" smtClean="0">
                <a:latin typeface="Bell MT" pitchFamily="18" charset="0"/>
              </a:rPr>
              <a:t>Marid</a:t>
            </a:r>
            <a:r>
              <a:rPr lang="tr-TR" sz="2400" dirty="0" smtClean="0">
                <a:latin typeface="Bell MT" pitchFamily="18" charset="0"/>
              </a:rPr>
              <a:t> (2010). Maddiyatın, paranın ve bunlarla ilişkinin kurgulanışı.</a:t>
            </a:r>
            <a:endParaRPr lang="tr-TR" sz="2400" dirty="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228</TotalTime>
  <Words>339</Words>
  <Application>Microsoft Office PowerPoint</Application>
  <PresentationFormat>Ekran Gösterisi (4:3)</PresentationFormat>
  <Paragraphs>17</Paragraphs>
  <Slides>5</Slides>
  <Notes>1</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4. konu</vt:lpstr>
      <vt:lpstr>6. hafta</vt:lpstr>
      <vt:lpstr>6. hafta</vt:lpstr>
      <vt:lpstr>6. hafta</vt:lpstr>
      <vt:lpstr>6.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39</cp:revision>
  <dcterms:created xsi:type="dcterms:W3CDTF">2018-05-08T13:48:36Z</dcterms:created>
  <dcterms:modified xsi:type="dcterms:W3CDTF">2018-12-21T17:16:11Z</dcterms:modified>
</cp:coreProperties>
</file>