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FDFE4-C820-45BA-BBF1-DE2844ADC799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CFB6B-FCF4-4744-942D-6E17257FD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FB6B-FCF4-4744-942D-6E17257FD647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434169-A7A2-4984-AB85-63C51BDDE16E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9DAD76-A689-4406-8FDD-EAAB02EAFB8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571612"/>
            <a:ext cx="7851648" cy="2471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ZTM 316 </a:t>
            </a:r>
            <a:r>
              <a:rPr lang="en-US" dirty="0" err="1" smtClean="0"/>
              <a:t>Mekanizmalar</a:t>
            </a:r>
            <a:r>
              <a:rPr lang="en-US" dirty="0" smtClean="0"/>
              <a:t> </a:t>
            </a:r>
            <a:r>
              <a:rPr lang="tr-TR" smtClean="0"/>
              <a:t/>
            </a:r>
            <a:br>
              <a:rPr lang="tr-TR" smtClean="0"/>
            </a:b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2.Hafta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4714884"/>
            <a:ext cx="6400800" cy="1271587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bg1"/>
                </a:solidFill>
              </a:rPr>
              <a:t>Prof. Dr. Ramazan ÖZTÜRK</a:t>
            </a:r>
          </a:p>
        </p:txBody>
      </p:sp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A039F8-46BD-4F7C-9FD6-31A8E8024D9C}" type="slidenum">
              <a:rPr lang="tr-TR" smtClean="0">
                <a:solidFill>
                  <a:srgbClr val="FFFFFF"/>
                </a:solidFill>
              </a:rPr>
              <a:pPr eaLnBrk="1" hangingPunct="1"/>
              <a:t>1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zh-TW" sz="2400" smtClean="0"/>
              <a:t>P3:</a:t>
            </a:r>
            <a:r>
              <a:rPr lang="tr-TR" altLang="zh-TW" sz="2400" smtClean="0">
                <a:solidFill>
                  <a:schemeClr val="tx1"/>
                </a:solidFill>
              </a:rPr>
              <a:t> Bir küre başka bir kürenin içine yerleştirilirse, kürenin 3 öteleme hareketi olur. Sadece 3 eksende dönme hareketi yapabilir.</a:t>
            </a:r>
            <a:endParaRPr lang="tr-TR" sz="2400" smtClean="0">
              <a:solidFill>
                <a:schemeClr val="tx1"/>
              </a:solidFill>
            </a:endParaRPr>
          </a:p>
        </p:txBody>
      </p:sp>
      <p:pic>
        <p:nvPicPr>
          <p:cNvPr id="1946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85926"/>
            <a:ext cx="5616575" cy="3641725"/>
          </a:xfrm>
          <a:noFill/>
        </p:spPr>
      </p:pic>
      <p:sp>
        <p:nvSpPr>
          <p:cNvPr id="1945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9F326-8805-49D2-98C4-4537865B19AB}" type="slidenum">
              <a:rPr lang="tr-TR" smtClean="0"/>
              <a:pPr eaLnBrk="1" hangingPunct="1"/>
              <a:t>10</a:t>
            </a:fld>
            <a:endParaRPr lang="tr-TR" smtClean="0"/>
          </a:p>
        </p:txBody>
      </p:sp>
      <p:pic>
        <p:nvPicPr>
          <p:cNvPr id="5" name="4 Resim" descr="küresel mafsal ile ilgili görsel sonucu"/>
          <p:cNvPicPr/>
          <p:nvPr/>
        </p:nvPicPr>
        <p:blipFill>
          <a:blip r:embed="rId3"/>
          <a:srcRect b="15960"/>
          <a:stretch>
            <a:fillRect/>
          </a:stretch>
        </p:blipFill>
        <p:spPr bwMode="auto">
          <a:xfrm>
            <a:off x="5572132" y="2071678"/>
            <a:ext cx="2739542" cy="229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357686" y="464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https://www.turksanayimarket.com/hrdavat/mafsallar/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382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zh-TW" sz="2400" smtClean="0"/>
              <a:t>P4:</a:t>
            </a:r>
            <a:r>
              <a:rPr lang="tr-TR" altLang="zh-TW" sz="2400" smtClean="0">
                <a:solidFill>
                  <a:schemeClr val="tx1"/>
                </a:solidFill>
              </a:rPr>
              <a:t> Silindir içine yerleştirilen bir milin 4 serbestlik derecesi sınırlanır. Sadece x ekseni doğrultusunda öteleme ve dönme hareketi yapabilir.</a:t>
            </a:r>
            <a:endParaRPr lang="tr-TR" sz="2400" smtClean="0">
              <a:solidFill>
                <a:schemeClr val="tx1"/>
              </a:solidFill>
            </a:endParaRP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34" y="2214554"/>
            <a:ext cx="4194735" cy="2786082"/>
          </a:xfrm>
          <a:noFill/>
        </p:spPr>
      </p:pic>
      <p:sp>
        <p:nvSpPr>
          <p:cNvPr id="2048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28022-9A22-4600-8F63-79769F2BE7F3}" type="slidenum">
              <a:rPr lang="tr-TR" smtClean="0"/>
              <a:pPr eaLnBrk="1" hangingPunct="1"/>
              <a:t>11</a:t>
            </a:fld>
            <a:endParaRPr lang="tr-TR" smtClean="0"/>
          </a:p>
        </p:txBody>
      </p:sp>
      <p:pic>
        <p:nvPicPr>
          <p:cNvPr id="5" name="4 Resim" descr="silindirik kayar çift ile ilgili görsel sonuc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357554" y="4714884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https://www.permaglide.com/tr/ks-permaglider/uygulama-oernekleri/pnoematik-silindir/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5874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zh-TW" sz="2400" smtClean="0"/>
              <a:t>P5:</a:t>
            </a:r>
            <a:r>
              <a:rPr lang="tr-TR" altLang="zh-TW" sz="2400" smtClean="0">
                <a:solidFill>
                  <a:schemeClr val="tx1"/>
                </a:solidFill>
              </a:rPr>
              <a:t> Dikdörtgen bir kanal içine yerleştirilen dikdörtgen bir çubukta 5 serbestlik derecesi kısıtlanır.</a:t>
            </a:r>
            <a:endParaRPr lang="tr-TR" sz="2400" smtClean="0">
              <a:solidFill>
                <a:schemeClr val="tx1"/>
              </a:solidFill>
            </a:endParaRP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080"/>
          <a:stretch>
            <a:fillRect/>
          </a:stretch>
        </p:blipFill>
        <p:spPr>
          <a:xfrm>
            <a:off x="900113" y="2109788"/>
            <a:ext cx="6337300" cy="3462352"/>
          </a:xfrm>
          <a:noFill/>
        </p:spPr>
      </p:pic>
      <p:sp>
        <p:nvSpPr>
          <p:cNvPr id="2150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A4A11-F151-4633-B811-4C4F5D4B0F32}" type="slidenum">
              <a:rPr lang="tr-TR" smtClean="0"/>
              <a:pPr eaLnBrk="1" hangingPunct="1"/>
              <a:t>12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79475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İlgili resim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66"/>
            <a:ext cx="2857520" cy="518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357290" y="5715016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https://commons.wikimedia.org/wiki/File:Modele_cinematique_corps_humain.svg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29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b="1" dirty="0" smtClean="0">
                <a:solidFill>
                  <a:schemeClr val="tx2"/>
                </a:solidFill>
              </a:rPr>
              <a:t>    </a:t>
            </a:r>
            <a:r>
              <a:rPr lang="tr-TR" altLang="zh-TW" sz="2400" b="1" dirty="0" smtClean="0">
                <a:solidFill>
                  <a:srgbClr val="FF0000"/>
                </a:solidFill>
              </a:rPr>
              <a:t>Mekanizmaların Yapısı</a:t>
            </a:r>
            <a:r>
              <a:rPr lang="tr-TR" altLang="zh-TW" sz="2400" dirty="0" smtClean="0">
                <a:solidFill>
                  <a:srgbClr val="FF000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zh-TW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dirty="0" smtClean="0"/>
              <a:t>    Bir mekanizmayı oluşturan ve hareketleri, kuvvetleri bir yerden başka yere istenilen koşullarda ileten katı cisimlere </a:t>
            </a:r>
            <a:r>
              <a:rPr lang="tr-TR" altLang="zh-TW" sz="2400" b="1" dirty="0" smtClean="0"/>
              <a:t>uzuv </a:t>
            </a:r>
            <a:r>
              <a:rPr lang="tr-TR" altLang="zh-TW" sz="2400" dirty="0" smtClean="0"/>
              <a:t>adı verilmektedir</a:t>
            </a:r>
            <a:r>
              <a:rPr lang="tr-TR" altLang="zh-TW" sz="2400" b="1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dirty="0" smtClean="0"/>
              <a:t>    Bir uzvu başka bir uzva bağlamaya yarayan uzuv parçasına </a:t>
            </a:r>
            <a:r>
              <a:rPr lang="tr-TR" altLang="zh-TW" sz="2400" b="1" dirty="0" smtClean="0"/>
              <a:t>eleman;</a:t>
            </a:r>
            <a:r>
              <a:rPr lang="tr-TR" altLang="zh-TW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dirty="0" smtClean="0"/>
              <a:t>    Farklı iki uzva ait olup da birlikte çalışan iki elemana </a:t>
            </a:r>
            <a:r>
              <a:rPr lang="tr-TR" altLang="zh-TW" sz="2400" b="1" dirty="0" smtClean="0"/>
              <a:t>mafsal (eleman çifti, kinematik çift)</a:t>
            </a:r>
            <a:r>
              <a:rPr lang="tr-TR" altLang="zh-TW" sz="2400" dirty="0" smtClean="0"/>
              <a:t> adı verilmektedir.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dirty="0" smtClean="0"/>
              <a:t>    Muylu ve yatağı, somun ve cıvata, bir dişli çark çiftinin herhangi bir anda temasta bulunan iki dişi, piston ve silindir, eleman çiftine </a:t>
            </a:r>
            <a:r>
              <a:rPr lang="tr-TR" altLang="zh-TW" sz="2400" dirty="0" err="1" smtClean="0"/>
              <a:t>örnekdir</a:t>
            </a:r>
            <a:r>
              <a:rPr lang="tr-TR" altLang="zh-TW" sz="2400" dirty="0" smtClean="0"/>
              <a:t>.</a:t>
            </a:r>
            <a:endParaRPr lang="tr-TR" sz="2400" dirty="0" smtClean="0"/>
          </a:p>
        </p:txBody>
      </p:sp>
      <p:sp>
        <p:nvSpPr>
          <p:cNvPr id="1229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FDD784-F682-412F-A9FA-97607F24036E}" type="slidenum">
              <a:rPr lang="tr-TR" smtClean="0"/>
              <a:pPr eaLnBrk="1" hangingPunct="1"/>
              <a:t>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223441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428604"/>
            <a:ext cx="8229600" cy="5786478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220000"/>
              </a:lnSpc>
              <a:buFontTx/>
              <a:buNone/>
            </a:pPr>
            <a:r>
              <a:rPr lang="tr-TR" altLang="zh-TW" sz="1900" dirty="0" smtClean="0"/>
              <a:t>    </a:t>
            </a:r>
            <a:r>
              <a:rPr lang="tr-TR" altLang="zh-TW" sz="5000" dirty="0" smtClean="0"/>
              <a:t>Uzuvlar mekanizmada görevleri açısından; </a:t>
            </a:r>
          </a:p>
          <a:p>
            <a:pPr eaLnBrk="1" hangingPunct="1">
              <a:lnSpc>
                <a:spcPct val="220000"/>
              </a:lnSpc>
              <a:buFontTx/>
              <a:buNone/>
            </a:pPr>
            <a:r>
              <a:rPr lang="tr-TR" altLang="zh-TW" sz="5000" dirty="0" smtClean="0"/>
              <a:t>     sabit uzuv,</a:t>
            </a:r>
          </a:p>
          <a:p>
            <a:pPr eaLnBrk="1" hangingPunct="1">
              <a:lnSpc>
                <a:spcPct val="220000"/>
              </a:lnSpc>
              <a:buFontTx/>
              <a:buNone/>
            </a:pPr>
            <a:r>
              <a:rPr lang="tr-TR" altLang="zh-TW" sz="5000" dirty="0" smtClean="0"/>
              <a:t>      giriş uzvu, </a:t>
            </a:r>
          </a:p>
          <a:p>
            <a:pPr eaLnBrk="1" hangingPunct="1">
              <a:lnSpc>
                <a:spcPct val="220000"/>
              </a:lnSpc>
              <a:buFontTx/>
              <a:buNone/>
            </a:pPr>
            <a:r>
              <a:rPr lang="tr-TR" altLang="zh-TW" sz="5000" dirty="0" smtClean="0"/>
              <a:t>      çıkış uzvu ve </a:t>
            </a:r>
          </a:p>
          <a:p>
            <a:pPr eaLnBrk="1" hangingPunct="1">
              <a:lnSpc>
                <a:spcPct val="220000"/>
              </a:lnSpc>
              <a:buFontTx/>
              <a:buNone/>
            </a:pPr>
            <a:r>
              <a:rPr lang="tr-TR" altLang="zh-TW" sz="5000" dirty="0" smtClean="0"/>
              <a:t>      bağlama (iletim) uzvu olarak sınıflandırılırlar. </a:t>
            </a:r>
          </a:p>
          <a:p>
            <a:pPr eaLnBrk="1" hangingPunct="1">
              <a:lnSpc>
                <a:spcPct val="220000"/>
              </a:lnSpc>
              <a:buFontTx/>
              <a:buNone/>
            </a:pPr>
            <a:r>
              <a:rPr lang="tr-TR" altLang="zh-TW" sz="5000" dirty="0" smtClean="0"/>
              <a:t>     Bunlardan giriş uzvunun diğer adı tahrik  uzvudur ve bu, mekanizmanın enerji kaynağına bağlanmış olan hareketli uzvunu tanımlamaktadır</a:t>
            </a:r>
            <a:r>
              <a:rPr lang="tr-TR" altLang="zh-TW" sz="1900" dirty="0" smtClean="0"/>
              <a:t>.</a:t>
            </a:r>
          </a:p>
          <a:p>
            <a:pPr eaLnBrk="1" hangingPunct="1">
              <a:buFontTx/>
              <a:buNone/>
            </a:pPr>
            <a:endParaRPr lang="tr-TR" altLang="zh-TW" sz="2400" dirty="0" smtClean="0"/>
          </a:p>
          <a:p>
            <a:pPr eaLnBrk="1" hangingPunct="1">
              <a:buFontTx/>
              <a:buNone/>
            </a:pPr>
            <a:r>
              <a:rPr lang="tr-TR" altLang="zh-TW" sz="2400" dirty="0" smtClean="0"/>
              <a:t> </a:t>
            </a:r>
            <a:endParaRPr lang="tr-TR" sz="2400" dirty="0" smtClean="0"/>
          </a:p>
        </p:txBody>
      </p:sp>
      <p:sp>
        <p:nvSpPr>
          <p:cNvPr id="1331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D2DBB3-BCF7-4373-AB81-EA59C46F3AE2}" type="slidenum">
              <a:rPr lang="tr-TR" smtClean="0"/>
              <a:pPr eaLnBrk="1" hangingPunct="1"/>
              <a:t>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204483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b="1" dirty="0" smtClean="0">
                <a:solidFill>
                  <a:schemeClr val="tx2"/>
                </a:solidFill>
              </a:rPr>
              <a:t>    </a:t>
            </a:r>
            <a:r>
              <a:rPr lang="tr-TR" altLang="zh-TW" sz="2400" b="1" dirty="0" smtClean="0">
                <a:solidFill>
                  <a:srgbClr val="FF0000"/>
                </a:solidFill>
              </a:rPr>
              <a:t>Mafsalların Sınıflandırılması</a:t>
            </a:r>
            <a:r>
              <a:rPr lang="tr-TR" altLang="zh-TW" sz="2400" dirty="0" smtClean="0">
                <a:solidFill>
                  <a:srgbClr val="FF0000"/>
                </a:solidFill>
              </a:rPr>
              <a:t> </a:t>
            </a:r>
            <a:r>
              <a:rPr lang="tr-TR" altLang="zh-TW" sz="2400" dirty="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zh-TW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dirty="0" smtClean="0"/>
              <a:t>    Mafsallar, özelliklerine göre aşağıdaki gibi sınıflandırılırlar: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zh-TW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b="1" dirty="0" smtClean="0">
                <a:solidFill>
                  <a:schemeClr val="tx2"/>
                </a:solidFill>
              </a:rPr>
              <a:t>    a) </a:t>
            </a:r>
            <a:r>
              <a:rPr lang="tr-TR" altLang="zh-TW" sz="2400" b="1" dirty="0" smtClean="0">
                <a:solidFill>
                  <a:srgbClr val="FF0000"/>
                </a:solidFill>
              </a:rPr>
              <a:t>Serbestlik Derecesi Sayısına göre Sınıflandırma :</a:t>
            </a:r>
            <a:r>
              <a:rPr lang="tr-TR" altLang="zh-TW" sz="2400" dirty="0" smtClean="0">
                <a:solidFill>
                  <a:srgbClr val="FF0000"/>
                </a:solidFill>
              </a:rPr>
              <a:t> </a:t>
            </a:r>
            <a:r>
              <a:rPr lang="tr-TR" altLang="zh-TW" sz="2400" dirty="0" smtClean="0"/>
              <a:t>Serbest bir cisim uzayda 6 farklı hareket imkanına  sahiptir. Bir mafsal (eleman, çifti) oluşturulduğunda bunlardan bir ya da daha fazlası ortadan kalkar.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dirty="0" smtClean="0"/>
              <a:t>     Böylece, mafsal 5, 4, 3, 2, ya da 1 serbestlik derecesine      sahip olmaktadır. </a:t>
            </a:r>
            <a:endParaRPr lang="tr-TR" altLang="zh-TW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>
              <a:solidFill>
                <a:schemeClr val="tx2"/>
              </a:solidFill>
            </a:endParaRPr>
          </a:p>
        </p:txBody>
      </p:sp>
      <p:sp>
        <p:nvSpPr>
          <p:cNvPr id="1433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F222E-AFB8-4FA6-A55E-74B6F9BFD62D}" type="slidenum">
              <a:rPr lang="tr-TR" smtClean="0"/>
              <a:pPr eaLnBrk="1" hangingPunct="1"/>
              <a:t>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179551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İlgili resi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902118" cy="432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42976" y="535782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https://www.pond5.com/stock-footage/3102606/astronaut-spacewalk-working-international-space-station.html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65BB71-58D1-4647-9723-11EC380FC992}" type="slidenum">
              <a:rPr lang="tr-TR" smtClean="0"/>
              <a:pPr eaLnBrk="1" hangingPunct="1"/>
              <a:t>6</a:t>
            </a:fld>
            <a:endParaRPr lang="tr-TR" smtClean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23850" y="715963"/>
            <a:ext cx="86407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tr-TR" altLang="zh-TW" sz="2400" dirty="0">
                <a:ea typeface="Times New Roman" pitchFamily="18" charset="0"/>
                <a:cs typeface="Arial" charset="0"/>
              </a:rPr>
              <a:t>Üç boyutlu uzayda, bir cismin yapabileceği </a:t>
            </a:r>
            <a:r>
              <a:rPr lang="tr-TR" altLang="zh-TW" sz="2400" dirty="0" err="1">
                <a:ea typeface="Times New Roman" pitchFamily="18" charset="0"/>
                <a:cs typeface="Arial" charset="0"/>
              </a:rPr>
              <a:t>elemanter</a:t>
            </a:r>
            <a:r>
              <a:rPr lang="tr-TR" altLang="zh-TW" sz="2400" dirty="0">
                <a:ea typeface="Times New Roman" pitchFamily="18" charset="0"/>
                <a:cs typeface="Arial" charset="0"/>
              </a:rPr>
              <a:t> hareketlerin sayısı o cismin serbestlik derecesidir. </a:t>
            </a:r>
            <a:endParaRPr lang="tr-TR" altLang="zh-TW" sz="2400" dirty="0" smtClean="0">
              <a:ea typeface="Times New Roman" pitchFamily="18" charset="0"/>
              <a:cs typeface="Arial" charset="0"/>
            </a:endParaRPr>
          </a:p>
          <a:p>
            <a:r>
              <a:rPr lang="tr-TR" altLang="zh-TW" sz="2400" dirty="0" smtClean="0">
                <a:ea typeface="Times New Roman" pitchFamily="18" charset="0"/>
                <a:cs typeface="Arial" charset="0"/>
              </a:rPr>
              <a:t>Şekildeki küp </a:t>
            </a:r>
            <a:r>
              <a:rPr lang="tr-TR" altLang="zh-TW" sz="2400" dirty="0">
                <a:ea typeface="Times New Roman" pitchFamily="18" charset="0"/>
                <a:cs typeface="Arial" charset="0"/>
              </a:rPr>
              <a:t>6 serbestlik derecesine </a:t>
            </a:r>
            <a:r>
              <a:rPr lang="tr-TR" altLang="zh-TW" sz="2400" dirty="0" smtClean="0">
                <a:ea typeface="Times New Roman" pitchFamily="18" charset="0"/>
                <a:cs typeface="Arial" charset="0"/>
              </a:rPr>
              <a:t>sahiptir</a:t>
            </a:r>
            <a:endParaRPr lang="tr-TR" altLang="zh-TW" sz="2400" dirty="0">
              <a:ea typeface="Times New Roman" pitchFamily="18" charset="0"/>
              <a:cs typeface="Arial" charset="0"/>
            </a:endParaRPr>
          </a:p>
          <a:p>
            <a:pPr eaLnBrk="0" hangingPunct="0"/>
            <a:endParaRPr lang="tr-TR" altLang="zh-TW" sz="2400" dirty="0">
              <a:ea typeface="Times New Roman" pitchFamily="18" charset="0"/>
              <a:cs typeface="Arial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5" y="2060574"/>
            <a:ext cx="4945084" cy="31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68313" y="5045075"/>
            <a:ext cx="8424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53988" algn="l"/>
              </a:tabLst>
            </a:pPr>
            <a:r>
              <a:rPr lang="tr-TR" altLang="zh-TW" sz="2400" dirty="0">
                <a:ea typeface="Times New Roman" pitchFamily="18" charset="0"/>
                <a:cs typeface="Arial" charset="0"/>
              </a:rPr>
              <a:t>Şekil </a:t>
            </a:r>
            <a:r>
              <a:rPr lang="tr-TR" altLang="zh-TW" sz="2400" dirty="0" smtClean="0">
                <a:ea typeface="Times New Roman" pitchFamily="18" charset="0"/>
                <a:cs typeface="Arial" charset="0"/>
              </a:rPr>
              <a:t> 1</a:t>
            </a:r>
            <a:r>
              <a:rPr lang="tr-TR" altLang="zh-TW" sz="2400" dirty="0">
                <a:ea typeface="Times New Roman" pitchFamily="18" charset="0"/>
                <a:cs typeface="Arial" charset="0"/>
              </a:rPr>
              <a:t>: </a:t>
            </a:r>
            <a:r>
              <a:rPr lang="tr-TR" altLang="zh-TW" sz="2400" dirty="0" smtClean="0">
                <a:ea typeface="Times New Roman" pitchFamily="18" charset="0"/>
                <a:cs typeface="Arial" charset="0"/>
              </a:rPr>
              <a:t>Her üç eksende öteleme ve dönme olmak üzere 6 farklı hareket</a:t>
            </a:r>
            <a:endParaRPr lang="tr-TR" altLang="zh-TW" sz="2400" dirty="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97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975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dirty="0" smtClean="0"/>
              <a:t>    Uzuvların serbestlik dereceleri istenilen sayıda sınırlandırılabilir. Uzaysal sistemde kinematik çiftlerin serbestlik dereceleri gösterilirken sembol olarak P harfi kullanılırsa, sınırlandırılan serbestlik derecesi P' ye alt indis olarak yazılmaktadır. </a:t>
            </a:r>
          </a:p>
          <a:p>
            <a:pPr eaLnBrk="1" hangingPunct="1">
              <a:lnSpc>
                <a:spcPct val="80000"/>
              </a:lnSpc>
            </a:pPr>
            <a:endParaRPr lang="tr-TR" altLang="zh-TW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TW" sz="2400" dirty="0" smtClean="0"/>
              <a:t>    Buna göre:</a:t>
            </a:r>
          </a:p>
          <a:p>
            <a:pPr eaLnBrk="1" hangingPunct="1">
              <a:lnSpc>
                <a:spcPct val="80000"/>
              </a:lnSpc>
            </a:pPr>
            <a:endParaRPr lang="tr-TR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zh-TW" sz="2400" dirty="0" smtClean="0">
                <a:solidFill>
                  <a:srgbClr val="FF0000"/>
                </a:solidFill>
              </a:rPr>
              <a:t>P1</a:t>
            </a:r>
            <a:r>
              <a:rPr lang="tr-TR" altLang="zh-TW" sz="2400" dirty="0" smtClean="0">
                <a:solidFill>
                  <a:schemeClr val="tx2"/>
                </a:solidFill>
              </a:rPr>
              <a:t>:</a:t>
            </a:r>
            <a:r>
              <a:rPr lang="tr-TR" altLang="zh-TW" sz="2400" dirty="0" smtClean="0"/>
              <a:t> 1 serbestlik derecesi sınırlandırılmış kinematik çift sayısı,</a:t>
            </a:r>
          </a:p>
          <a:p>
            <a:pPr eaLnBrk="1" hangingPunct="1">
              <a:lnSpc>
                <a:spcPct val="80000"/>
              </a:lnSpc>
            </a:pPr>
            <a:r>
              <a:rPr lang="tr-TR" altLang="zh-TW" sz="2400" dirty="0" smtClean="0">
                <a:solidFill>
                  <a:srgbClr val="FF0000"/>
                </a:solidFill>
              </a:rPr>
              <a:t>P2</a:t>
            </a:r>
            <a:r>
              <a:rPr lang="tr-TR" altLang="zh-TW" sz="2400" dirty="0" smtClean="0">
                <a:solidFill>
                  <a:schemeClr val="tx2"/>
                </a:solidFill>
              </a:rPr>
              <a:t>:</a:t>
            </a:r>
            <a:r>
              <a:rPr lang="tr-TR" altLang="zh-TW" sz="2400" dirty="0" smtClean="0"/>
              <a:t> 2 serbestlik derecesi sınırlandırılmış kinematik çift sayısı,</a:t>
            </a:r>
          </a:p>
          <a:p>
            <a:pPr eaLnBrk="1" hangingPunct="1">
              <a:lnSpc>
                <a:spcPct val="80000"/>
              </a:lnSpc>
            </a:pPr>
            <a:r>
              <a:rPr lang="tr-TR" altLang="zh-TW" sz="2400" dirty="0" smtClean="0">
                <a:solidFill>
                  <a:srgbClr val="FF0000"/>
                </a:solidFill>
              </a:rPr>
              <a:t>P3</a:t>
            </a:r>
            <a:r>
              <a:rPr lang="tr-TR" altLang="zh-TW" sz="2400" dirty="0" smtClean="0">
                <a:solidFill>
                  <a:schemeClr val="tx2"/>
                </a:solidFill>
              </a:rPr>
              <a:t>:</a:t>
            </a:r>
            <a:r>
              <a:rPr lang="tr-TR" altLang="zh-TW" sz="2400" dirty="0" smtClean="0"/>
              <a:t> 3 serbestlik derecesi sınırlandırılmış kinematik çift sayısı,</a:t>
            </a:r>
          </a:p>
          <a:p>
            <a:pPr eaLnBrk="1" hangingPunct="1">
              <a:lnSpc>
                <a:spcPct val="80000"/>
              </a:lnSpc>
            </a:pPr>
            <a:r>
              <a:rPr lang="tr-TR" altLang="zh-TW" sz="2400" dirty="0" smtClean="0">
                <a:solidFill>
                  <a:srgbClr val="FF0000"/>
                </a:solidFill>
              </a:rPr>
              <a:t>P4</a:t>
            </a:r>
            <a:r>
              <a:rPr lang="tr-TR" altLang="zh-TW" sz="2400" dirty="0" smtClean="0">
                <a:solidFill>
                  <a:schemeClr val="tx2"/>
                </a:solidFill>
              </a:rPr>
              <a:t>:</a:t>
            </a:r>
            <a:r>
              <a:rPr lang="tr-TR" altLang="zh-TW" sz="2400" dirty="0" smtClean="0"/>
              <a:t> 4 serbestlik derecesi sınırlandırılmış kinematik çift sayısı,</a:t>
            </a:r>
          </a:p>
          <a:p>
            <a:pPr eaLnBrk="1" hangingPunct="1">
              <a:lnSpc>
                <a:spcPct val="80000"/>
              </a:lnSpc>
            </a:pPr>
            <a:r>
              <a:rPr lang="tr-TR" altLang="zh-TW" sz="2400" dirty="0" smtClean="0">
                <a:solidFill>
                  <a:srgbClr val="FF0000"/>
                </a:solidFill>
              </a:rPr>
              <a:t>P5</a:t>
            </a:r>
            <a:r>
              <a:rPr lang="tr-TR" altLang="zh-TW" sz="2400" dirty="0" smtClean="0">
                <a:solidFill>
                  <a:schemeClr val="tx2"/>
                </a:solidFill>
              </a:rPr>
              <a:t>:</a:t>
            </a:r>
            <a:r>
              <a:rPr lang="tr-TR" altLang="zh-TW" sz="2400" dirty="0" smtClean="0"/>
              <a:t> 5 serbestlik derecesi sınırlandırılmış kinematik çift sayısını göstermektedir</a:t>
            </a:r>
            <a:endParaRPr lang="tr-TR" sz="2400" dirty="0" smtClean="0"/>
          </a:p>
        </p:txBody>
      </p:sp>
      <p:sp>
        <p:nvSpPr>
          <p:cNvPr id="1638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EFA933-403F-4803-89BD-C62AED58387B}" type="slidenum">
              <a:rPr lang="tr-TR" smtClean="0"/>
              <a:pPr eaLnBrk="1" hangingPunct="1"/>
              <a:t>7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277119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r-TR" altLang="zh-TW" sz="2400" dirty="0" smtClean="0"/>
              <a:t>P1:</a:t>
            </a:r>
            <a:r>
              <a:rPr lang="tr-TR" altLang="zh-TW" sz="2400" dirty="0" smtClean="0">
                <a:solidFill>
                  <a:schemeClr val="tx1"/>
                </a:solidFill>
              </a:rPr>
              <a:t> Bir küre masa üzerine konulursa, kürenin 6 serbestlik derecesinden biri, masa tarafından sınırlandırılmış olur (z eksenindeki öteleme hareketi). Bu şekilde ortaya P1 kinematik çifti çıkar.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pic>
        <p:nvPicPr>
          <p:cNvPr id="1741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49" y="1928802"/>
            <a:ext cx="3714776" cy="2643205"/>
          </a:xfrm>
          <a:noFill/>
        </p:spPr>
      </p:pic>
      <p:sp>
        <p:nvSpPr>
          <p:cNvPr id="1741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A66FC-0F2A-4E11-82EB-361A341D6E0D}" type="slidenum">
              <a:rPr lang="tr-TR" smtClean="0"/>
              <a:pPr eaLnBrk="1" hangingPunct="1"/>
              <a:t>8</a:t>
            </a:fld>
            <a:endParaRPr lang="tr-TR" smtClean="0"/>
          </a:p>
        </p:txBody>
      </p:sp>
      <p:pic>
        <p:nvPicPr>
          <p:cNvPr id="5" name="4 Resim" descr="İlgili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643438" y="4143380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bilimseloyuncaklar</a:t>
            </a:r>
            <a:r>
              <a:rPr lang="tr-TR" dirty="0" smtClean="0"/>
              <a:t>.com/U417,34,</a:t>
            </a:r>
            <a:r>
              <a:rPr lang="tr-TR" dirty="0" err="1" smtClean="0"/>
              <a:t>ahsap</a:t>
            </a:r>
            <a:r>
              <a:rPr lang="tr-TR" dirty="0" smtClean="0"/>
              <a:t>-</a:t>
            </a:r>
            <a:r>
              <a:rPr lang="tr-TR" dirty="0" err="1" smtClean="0"/>
              <a:t>kure</a:t>
            </a:r>
            <a:r>
              <a:rPr lang="tr-TR" dirty="0" smtClean="0"/>
              <a:t>-mekanik.</a:t>
            </a:r>
            <a:r>
              <a:rPr lang="tr-TR" dirty="0" err="1" smtClean="0"/>
              <a:t>htm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4167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r-TR" altLang="zh-TW" sz="2400" dirty="0" smtClean="0">
                <a:solidFill>
                  <a:schemeClr val="tx1"/>
                </a:solidFill>
              </a:rPr>
              <a:t/>
            </a:r>
            <a:br>
              <a:rPr lang="tr-TR" altLang="zh-TW" sz="2400" dirty="0" smtClean="0">
                <a:solidFill>
                  <a:schemeClr val="tx1"/>
                </a:solidFill>
              </a:rPr>
            </a:br>
            <a:r>
              <a:rPr lang="tr-TR" altLang="zh-TW" sz="2400" dirty="0" smtClean="0">
                <a:solidFill>
                  <a:schemeClr val="tx1"/>
                </a:solidFill>
              </a:rPr>
              <a:t/>
            </a:r>
            <a:br>
              <a:rPr lang="tr-TR" altLang="zh-TW" sz="2400" dirty="0" smtClean="0">
                <a:solidFill>
                  <a:schemeClr val="tx1"/>
                </a:solidFill>
              </a:rPr>
            </a:br>
            <a:r>
              <a:rPr lang="tr-TR" altLang="zh-TW" sz="2400" dirty="0" smtClean="0"/>
              <a:t>P2:</a:t>
            </a:r>
            <a:r>
              <a:rPr lang="tr-TR" altLang="zh-TW" sz="2400" dirty="0" smtClean="0">
                <a:solidFill>
                  <a:schemeClr val="tx1"/>
                </a:solidFill>
              </a:rPr>
              <a:t> Bir silindir masa üzerine konulursa, 2 serbestlik derecesi kısıtlanır (z eksenindeki öteleme hareketi ve y eksenindeki dönme hareketi).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2910" y="1857364"/>
            <a:ext cx="3929090" cy="3004682"/>
          </a:xfrm>
          <a:noFill/>
        </p:spPr>
      </p:pic>
      <p:sp>
        <p:nvSpPr>
          <p:cNvPr id="1843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878B7E-A18E-4847-934E-C7E10A545BA0}" type="slidenum">
              <a:rPr lang="tr-TR" smtClean="0"/>
              <a:pPr eaLnBrk="1" hangingPunct="1"/>
              <a:t>9</a:t>
            </a:fld>
            <a:endParaRPr lang="tr-TR" smtClean="0"/>
          </a:p>
        </p:txBody>
      </p:sp>
      <p:pic>
        <p:nvPicPr>
          <p:cNvPr id="5" name="4 Resim" descr="İlgili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643182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286248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opserltd</a:t>
            </a:r>
            <a:r>
              <a:rPr lang="tr-TR" dirty="0" smtClean="0"/>
              <a:t>.com/</a:t>
            </a:r>
            <a:r>
              <a:rPr lang="tr-TR" dirty="0" err="1" smtClean="0"/>
              <a:t>category</a:t>
            </a:r>
            <a:r>
              <a:rPr lang="tr-TR" dirty="0" smtClean="0"/>
              <a:t>/</a:t>
            </a:r>
            <a:r>
              <a:rPr lang="tr-TR" dirty="0" err="1" smtClean="0"/>
              <a:t>uncategorized</a:t>
            </a:r>
            <a:r>
              <a:rPr lang="tr-TR" dirty="0" smtClean="0"/>
              <a:t>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39256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460</Words>
  <Application>Microsoft Office PowerPoint</Application>
  <PresentationFormat>Ekran Gösterisi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Akış</vt:lpstr>
      <vt:lpstr>ZTM 316 Mekanizmalar   2.Hafta</vt:lpstr>
      <vt:lpstr>Slayt 2</vt:lpstr>
      <vt:lpstr>Slayt 3</vt:lpstr>
      <vt:lpstr>Slayt 4</vt:lpstr>
      <vt:lpstr>Slayt 5</vt:lpstr>
      <vt:lpstr>Slayt 6</vt:lpstr>
      <vt:lpstr>Slayt 7</vt:lpstr>
      <vt:lpstr>P1: Bir küre masa üzerine konulursa, kürenin 6 serbestlik derecesinden biri, masa tarafından sınırlandırılmış olur (z eksenindeki öteleme hareketi). Bu şekilde ortaya P1 kinematik çifti çıkar.</vt:lpstr>
      <vt:lpstr>  P2: Bir silindir masa üzerine konulursa, 2 serbestlik derecesi kısıtlanır (z eksenindeki öteleme hareketi ve y eksenindeki dönme hareketi).</vt:lpstr>
      <vt:lpstr>P3: Bir küre başka bir kürenin içine yerleştirilirse, kürenin 3 öteleme hareketi olur. Sadece 3 eksende dönme hareketi yapabilir.</vt:lpstr>
      <vt:lpstr>P4: Silindir içine yerleştirilen bir milin 4 serbestlik derecesi sınırlanır. Sadece x ekseni doğrultusunda öteleme ve dönme hareketi yapabilir.</vt:lpstr>
      <vt:lpstr>P5: Dikdörtgen bir kanal içine yerleştirilen dikdörtgen bir çubukta 5 serbestlik derecesi kısıtlanır.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ACAR</dc:creator>
  <cp:lastModifiedBy>Ramazan ÖZTÜRK</cp:lastModifiedBy>
  <cp:revision>9</cp:revision>
  <dcterms:created xsi:type="dcterms:W3CDTF">2017-11-21T18:01:33Z</dcterms:created>
  <dcterms:modified xsi:type="dcterms:W3CDTF">2018-05-14T14:36:30Z</dcterms:modified>
</cp:coreProperties>
</file>