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5" r:id="rId3"/>
    <p:sldId id="285" r:id="rId4"/>
    <p:sldId id="281" r:id="rId5"/>
    <p:sldId id="318" r:id="rId6"/>
    <p:sldId id="319" r:id="rId7"/>
    <p:sldId id="283" r:id="rId8"/>
    <p:sldId id="290" r:id="rId9"/>
    <p:sldId id="291" r:id="rId10"/>
    <p:sldId id="284" r:id="rId11"/>
    <p:sldId id="320" r:id="rId12"/>
    <p:sldId id="287" r:id="rId13"/>
    <p:sldId id="288" r:id="rId14"/>
    <p:sldId id="289" r:id="rId15"/>
    <p:sldId id="292" r:id="rId16"/>
    <p:sldId id="321" r:id="rId17"/>
    <p:sldId id="322" r:id="rId18"/>
    <p:sldId id="323" r:id="rId19"/>
    <p:sldId id="324" r:id="rId20"/>
    <p:sldId id="31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KARAHANLILAR VE GAZNELİLER DÖNEMİ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259C3BD-D4B6-1048-C422-CD74986B2123}"/>
              </a:ext>
            </a:extLst>
          </p:cNvPr>
          <p:cNvPicPr>
            <a:picLocks noChangeAspect="1"/>
          </p:cNvPicPr>
          <p:nvPr/>
        </p:nvPicPr>
        <p:blipFill>
          <a:blip r:embed="rId2"/>
          <a:stretch>
            <a:fillRect/>
          </a:stretch>
        </p:blipFill>
        <p:spPr>
          <a:xfrm>
            <a:off x="8567050" y="100266"/>
            <a:ext cx="3541674" cy="6757734"/>
          </a:xfrm>
          <a:prstGeom prst="rect">
            <a:avLst/>
          </a:prstGeom>
        </p:spPr>
      </p:pic>
      <p:sp>
        <p:nvSpPr>
          <p:cNvPr id="7" name="Metin kutusu 6">
            <a:extLst>
              <a:ext uri="{FF2B5EF4-FFF2-40B4-BE49-F238E27FC236}">
                <a16:creationId xmlns:a16="http://schemas.microsoft.com/office/drawing/2014/main" id="{82D2B9FA-B830-9A78-CE52-3829B7231FE7}"/>
              </a:ext>
            </a:extLst>
          </p:cNvPr>
          <p:cNvSpPr txBox="1"/>
          <p:nvPr/>
        </p:nvSpPr>
        <p:spPr>
          <a:xfrm>
            <a:off x="462337" y="1047963"/>
            <a:ext cx="8684231" cy="5909310"/>
          </a:xfrm>
          <a:prstGeom prst="rect">
            <a:avLst/>
          </a:prstGeom>
          <a:noFill/>
        </p:spPr>
        <p:txBody>
          <a:bodyPr wrap="square">
            <a:spAutoFit/>
          </a:bodyPr>
          <a:lstStyle/>
          <a:p>
            <a:pPr algn="l"/>
            <a:r>
              <a:rPr lang="tr-TR" sz="1800" b="0" i="0" u="none" strike="noStrike" baseline="0" dirty="0">
                <a:latin typeface="Fd1258791-Identity-H"/>
              </a:rPr>
              <a:t>Cam'daki kule, </a:t>
            </a:r>
            <a:r>
              <a:rPr lang="tr-TR" sz="1800" b="0" i="0" u="none" strike="noStrike" baseline="0" dirty="0">
                <a:latin typeface="Fd1366323-Identity-H"/>
              </a:rPr>
              <a:t>12. yüzyıl sonları</a:t>
            </a:r>
          </a:p>
          <a:p>
            <a:pPr algn="l"/>
            <a:r>
              <a:rPr lang="tr-TR" sz="1800" b="0" i="0" u="none" strike="noStrike" baseline="0" dirty="0">
                <a:latin typeface="Fd1366323-Identity-H"/>
              </a:rPr>
              <a:t>Bu kule İran, Afganistan ve Orta Asya' da 11 .-</a:t>
            </a:r>
          </a:p>
          <a:p>
            <a:pPr algn="l"/>
            <a:r>
              <a:rPr lang="tr-TR" sz="1800" b="0" i="0" u="none" strike="noStrike" baseline="0" dirty="0">
                <a:latin typeface="Fd1366323-Identity-H"/>
              </a:rPr>
              <a:t>13. yüzyıllar arasında dikilmiş olan 40 kadar</a:t>
            </a:r>
          </a:p>
          <a:p>
            <a:pPr algn="l"/>
            <a:r>
              <a:rPr lang="tr-TR" sz="1800" b="0" i="0" u="none" strike="noStrike" baseline="0" dirty="0">
                <a:latin typeface="Fd1366323-Identity-H"/>
              </a:rPr>
              <a:t>kulenin en çarpıcı olanıdır. Afganistan'ın orta</a:t>
            </a:r>
          </a:p>
          <a:p>
            <a:pPr algn="l"/>
            <a:r>
              <a:rPr lang="tr-TR" sz="1800" b="0" i="0" u="none" strike="noStrike" baseline="0" dirty="0">
                <a:latin typeface="Fd1366323-Identity-H"/>
              </a:rPr>
              <a:t>kesimindeki ücra bir dağ vadisinin tabanından</a:t>
            </a:r>
          </a:p>
          <a:p>
            <a:pPr algn="l"/>
            <a:r>
              <a:rPr lang="tr-TR" sz="1800" b="0" i="0" u="none" strike="noStrike" baseline="0" dirty="0">
                <a:latin typeface="Fd1366323-Identity-H"/>
              </a:rPr>
              <a:t>60 m yukarıya haşmetle yükselir. Yörenin</a:t>
            </a:r>
          </a:p>
          <a:p>
            <a:pPr algn="l"/>
            <a:r>
              <a:rPr lang="tr-TR" sz="1800" b="0" i="0" u="none" strike="noStrike" baseline="0" dirty="0">
                <a:latin typeface="Fd1366323-Identity-H"/>
              </a:rPr>
              <a:t>kuytuluğu nedeniyle varlığı uzmanlarca</a:t>
            </a:r>
          </a:p>
          <a:p>
            <a:pPr algn="l"/>
            <a:r>
              <a:rPr lang="tr-TR" sz="1800" b="0" i="0" u="none" strike="noStrike" baseline="0" dirty="0">
                <a:latin typeface="Fd1366323-Identity-H"/>
              </a:rPr>
              <a:t>ancak l 950'1erde saptanmış ve böylece buranın</a:t>
            </a:r>
          </a:p>
          <a:p>
            <a:pPr algn="l"/>
            <a:r>
              <a:rPr lang="tr-TR" sz="1800" b="0" i="0" u="none" strike="noStrike" baseline="0" dirty="0" err="1">
                <a:latin typeface="Fd1366323-Identity-H"/>
              </a:rPr>
              <a:t>Guri</a:t>
            </a:r>
            <a:r>
              <a:rPr lang="tr-TR" sz="1800" b="0" i="0" u="none" strike="noStrike" baseline="0" dirty="0">
                <a:latin typeface="Fd1366323-Identity-H"/>
              </a:rPr>
              <a:t> yazlık başkenti işlevini gören ve Moğol Hanı </a:t>
            </a:r>
            <a:r>
              <a:rPr lang="tr-TR" sz="1800" b="0" i="0" u="none" strike="noStrike" baseline="0" dirty="0" err="1">
                <a:latin typeface="Fd1366323-Identity-H"/>
              </a:rPr>
              <a:t>Ögedey'in</a:t>
            </a:r>
            <a:r>
              <a:rPr lang="tr-TR" sz="1800" b="0" i="0" u="none" strike="noStrike" baseline="0" dirty="0">
                <a:latin typeface="Fd1366323-Identity-H"/>
              </a:rPr>
              <a:t> emriyle 1222/23 yıkılan</a:t>
            </a:r>
          </a:p>
          <a:p>
            <a:pPr algn="l"/>
            <a:r>
              <a:rPr lang="tr-TR" sz="1800" b="0" i="0" u="none" strike="noStrike" baseline="0" dirty="0">
                <a:latin typeface="Fd1366323-Identity-H"/>
              </a:rPr>
              <a:t>ortaçağ şehri </a:t>
            </a:r>
            <a:r>
              <a:rPr lang="tr-TR" sz="1800" b="0" i="0" u="none" strike="noStrike" baseline="0" dirty="0" err="1">
                <a:latin typeface="Fd1366323-Identity-H"/>
              </a:rPr>
              <a:t>Firuzkuh</a:t>
            </a:r>
            <a:r>
              <a:rPr lang="tr-TR" sz="1800" b="0" i="0" u="none" strike="noStrike" baseline="0" dirty="0">
                <a:latin typeface="Fd1366323-Identity-H"/>
              </a:rPr>
              <a:t> olduğu anlaşılmıştır.</a:t>
            </a:r>
          </a:p>
          <a:p>
            <a:pPr algn="l"/>
            <a:r>
              <a:rPr lang="tr-TR" sz="1800" b="0" i="0" u="none" strike="noStrike" baseline="0" dirty="0">
                <a:latin typeface="Fd1366323-Identity-H"/>
              </a:rPr>
              <a:t>Pişmiş tuğlayla inşa edilen kule, üst üste</a:t>
            </a:r>
          </a:p>
          <a:p>
            <a:pPr algn="l"/>
            <a:r>
              <a:rPr lang="tr-TR" sz="1800" b="0" i="0" u="none" strike="noStrike" baseline="0" dirty="0">
                <a:latin typeface="Fd1366323-Identity-H"/>
              </a:rPr>
              <a:t>oturtulmuş silindir biçimli üç gövdeden oluşur;</a:t>
            </a:r>
          </a:p>
          <a:p>
            <a:pPr algn="l"/>
            <a:r>
              <a:rPr lang="tr-TR" sz="1800" b="0" i="0" u="none" strike="noStrike" baseline="0" dirty="0">
                <a:latin typeface="Fd1366323-Identity-H"/>
              </a:rPr>
              <a:t>yukarıya doğru gittikçe daralan ve </a:t>
            </a:r>
            <a:r>
              <a:rPr lang="tr-TR" sz="1800" b="0" i="0" u="none" strike="noStrike" baseline="0" dirty="0" err="1">
                <a:latin typeface="Fd1366323-Identity-H"/>
              </a:rPr>
              <a:t>mukarnas</a:t>
            </a:r>
            <a:endParaRPr lang="tr-TR" sz="1800" b="0" i="0" u="none" strike="noStrike" baseline="0" dirty="0">
              <a:latin typeface="Fd1366323-Identity-H"/>
            </a:endParaRPr>
          </a:p>
          <a:p>
            <a:pPr algn="l"/>
            <a:r>
              <a:rPr lang="tr-TR" sz="1800" b="0" i="0" u="none" strike="noStrike" baseline="0" dirty="0">
                <a:latin typeface="Fd1366323-Identity-H"/>
              </a:rPr>
              <a:t>saçaklık silmeleriyle birbirlerinden</a:t>
            </a:r>
          </a:p>
          <a:p>
            <a:pPr algn="l"/>
            <a:r>
              <a:rPr lang="tr-TR" sz="1800" b="0" i="0" u="none" strike="noStrike" baseline="0" dirty="0">
                <a:latin typeface="Fd1366323-Identity-H"/>
              </a:rPr>
              <a:t>ayrılan silindirlerin tepesinde bir fanus yer</a:t>
            </a:r>
          </a:p>
          <a:p>
            <a:pPr algn="l"/>
            <a:r>
              <a:rPr lang="tr-TR" sz="1800" b="0" i="0" u="none" strike="noStrike" baseline="0" dirty="0">
                <a:latin typeface="Fd1366323-Identity-H"/>
              </a:rPr>
              <a:t>alır.</a:t>
            </a:r>
          </a:p>
          <a:p>
            <a:pPr algn="l"/>
            <a:r>
              <a:rPr lang="tr-TR" sz="1800" b="0" i="0" u="none" strike="noStrike" baseline="0" dirty="0">
                <a:latin typeface="Fd1366323-Identity-H"/>
              </a:rPr>
              <a:t>Bu kule bazıları tuğlayla, bazıları sırlı seramikle</a:t>
            </a:r>
          </a:p>
          <a:p>
            <a:pPr algn="l"/>
            <a:r>
              <a:rPr lang="tr-TR" sz="1800" b="0" i="0" u="none" strike="noStrike" baseline="0" dirty="0">
                <a:latin typeface="Fd1366323-Identity-H"/>
              </a:rPr>
              <a:t>işlenen birçok yazıtla bezenmiştir. </a:t>
            </a:r>
            <a:r>
              <a:rPr lang="tr-TR" sz="1800" b="0" i="0" u="none" strike="noStrike" baseline="0" dirty="0" err="1">
                <a:latin typeface="Fd1366323-Identity-H"/>
              </a:rPr>
              <a:t>Altgövdede</a:t>
            </a:r>
            <a:r>
              <a:rPr lang="tr-TR" sz="1800" b="0" i="0" u="none" strike="noStrike" baseline="0" dirty="0">
                <a:latin typeface="Fd1366323-Identity-H"/>
              </a:rPr>
              <a:t> Kuran'ın "Meryem" adlı 19. suresinin</a:t>
            </a:r>
          </a:p>
          <a:p>
            <a:pPr algn="l"/>
            <a:r>
              <a:rPr lang="tr-TR" sz="1800" b="0" i="0" u="none" strike="noStrike" baseline="0" dirty="0">
                <a:latin typeface="Fd1366323-Identity-H"/>
              </a:rPr>
              <a:t>tamamı, ayrıca </a:t>
            </a:r>
            <a:r>
              <a:rPr lang="tr-TR" sz="1800" b="0" i="0" u="none" strike="noStrike" baseline="0" dirty="0" err="1">
                <a:latin typeface="Fd1366323-Identity-H"/>
              </a:rPr>
              <a:t>Guri</a:t>
            </a:r>
            <a:r>
              <a:rPr lang="tr-TR" sz="1800" b="0" i="0" u="none" strike="noStrike" baseline="0" dirty="0">
                <a:latin typeface="Fd1366323-Identity-H"/>
              </a:rPr>
              <a:t> hükümdarı Gıyaseddin</a:t>
            </a:r>
          </a:p>
          <a:p>
            <a:pPr algn="l"/>
            <a:r>
              <a:rPr lang="tr-TR" sz="1800" b="0" i="0" u="none" strike="noStrike" baseline="0" dirty="0">
                <a:latin typeface="Fd1366323-Identity-H"/>
              </a:rPr>
              <a:t>Muhammed'in ( 1163- 1203) adı ve unvanları</a:t>
            </a:r>
          </a:p>
          <a:p>
            <a:pPr algn="l"/>
            <a:r>
              <a:rPr lang="tr-TR" sz="1800" b="0" i="0" u="none" strike="noStrike" baseline="0" dirty="0">
                <a:latin typeface="Fd1366323-Identity-H"/>
              </a:rPr>
              <a:t>yer alır.</a:t>
            </a:r>
            <a:endParaRPr lang="tr-TR" dirty="0"/>
          </a:p>
        </p:txBody>
      </p:sp>
      <p:pic>
        <p:nvPicPr>
          <p:cNvPr id="9" name="Resim 8">
            <a:extLst>
              <a:ext uri="{FF2B5EF4-FFF2-40B4-BE49-F238E27FC236}">
                <a16:creationId xmlns:a16="http://schemas.microsoft.com/office/drawing/2014/main" id="{70F95E11-B03E-7BB8-009A-BE6D36D64F79}"/>
              </a:ext>
            </a:extLst>
          </p:cNvPr>
          <p:cNvPicPr>
            <a:picLocks noChangeAspect="1"/>
          </p:cNvPicPr>
          <p:nvPr/>
        </p:nvPicPr>
        <p:blipFill>
          <a:blip r:embed="rId3"/>
          <a:stretch>
            <a:fillRect/>
          </a:stretch>
        </p:blipFill>
        <p:spPr>
          <a:xfrm>
            <a:off x="5464724" y="83017"/>
            <a:ext cx="2824223" cy="2294626"/>
          </a:xfrm>
          <a:prstGeom prst="rect">
            <a:avLst/>
          </a:prstGeom>
        </p:spPr>
      </p:pic>
    </p:spTree>
    <p:extLst>
      <p:ext uri="{BB962C8B-B14F-4D97-AF65-F5344CB8AC3E}">
        <p14:creationId xmlns:p14="http://schemas.microsoft.com/office/powerpoint/2010/main" val="899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54F15D-3A7A-B906-D27F-BC8D0BB00EDD}"/>
              </a:ext>
            </a:extLst>
          </p:cNvPr>
          <p:cNvSpPr>
            <a:spLocks noGrp="1"/>
          </p:cNvSpPr>
          <p:nvPr>
            <p:ph type="title"/>
          </p:nvPr>
        </p:nvSpPr>
        <p:spPr/>
        <p:txBody>
          <a:bodyPr/>
          <a:lstStyle/>
          <a:p>
            <a:endParaRPr lang="tr-TR" dirty="0"/>
          </a:p>
        </p:txBody>
      </p:sp>
      <p:pic>
        <p:nvPicPr>
          <p:cNvPr id="7" name="İçerik Yer Tutucusu 6">
            <a:extLst>
              <a:ext uri="{FF2B5EF4-FFF2-40B4-BE49-F238E27FC236}">
                <a16:creationId xmlns:a16="http://schemas.microsoft.com/office/drawing/2014/main" id="{D85ED7C3-F7BB-35E8-3167-0769C3675C02}"/>
              </a:ext>
            </a:extLst>
          </p:cNvPr>
          <p:cNvPicPr>
            <a:picLocks noGrp="1" noChangeAspect="1"/>
          </p:cNvPicPr>
          <p:nvPr>
            <p:ph idx="1"/>
          </p:nvPr>
        </p:nvPicPr>
        <p:blipFill rotWithShape="1">
          <a:blip r:embed="rId2"/>
          <a:srcRect l="9182" t="40685" r="59872" b="18939"/>
          <a:stretch/>
        </p:blipFill>
        <p:spPr>
          <a:xfrm>
            <a:off x="0" y="365125"/>
            <a:ext cx="8055911" cy="5912274"/>
          </a:xfrm>
        </p:spPr>
      </p:pic>
      <p:sp>
        <p:nvSpPr>
          <p:cNvPr id="9" name="Metin kutusu 8">
            <a:extLst>
              <a:ext uri="{FF2B5EF4-FFF2-40B4-BE49-F238E27FC236}">
                <a16:creationId xmlns:a16="http://schemas.microsoft.com/office/drawing/2014/main" id="{F49B078B-8F20-715D-1333-0845686C2F29}"/>
              </a:ext>
            </a:extLst>
          </p:cNvPr>
          <p:cNvSpPr txBox="1"/>
          <p:nvPr/>
        </p:nvSpPr>
        <p:spPr>
          <a:xfrm>
            <a:off x="8055912" y="365126"/>
            <a:ext cx="3810740" cy="5355312"/>
          </a:xfrm>
          <a:prstGeom prst="rect">
            <a:avLst/>
          </a:prstGeom>
          <a:noFill/>
        </p:spPr>
        <p:txBody>
          <a:bodyPr wrap="square">
            <a:spAutoFit/>
          </a:bodyPr>
          <a:lstStyle/>
          <a:p>
            <a:pPr algn="l"/>
            <a:r>
              <a:rPr lang="tr-TR" sz="1800" b="0" i="0" u="none" strike="noStrike" baseline="0" dirty="0" err="1">
                <a:latin typeface="Fd1258791-Identity-H"/>
              </a:rPr>
              <a:t>Kuvvetü'l</a:t>
            </a:r>
            <a:r>
              <a:rPr lang="tr-TR" sz="1800" b="0" i="0" u="none" strike="noStrike" baseline="0" dirty="0">
                <a:latin typeface="Fd1258791-Identity-H"/>
              </a:rPr>
              <a:t>-İslam Camisi'nin zemin</a:t>
            </a:r>
          </a:p>
          <a:p>
            <a:pPr algn="l"/>
            <a:r>
              <a:rPr lang="tr-TR" sz="1800" b="0" i="0" u="none" strike="noStrike" baseline="0" dirty="0">
                <a:latin typeface="Fd1258791-Identity-H"/>
              </a:rPr>
              <a:t>planı</a:t>
            </a:r>
          </a:p>
          <a:p>
            <a:pPr algn="l"/>
            <a:r>
              <a:rPr lang="pt-BR" sz="1800" b="0" i="0" u="none" strike="noStrike" baseline="0" dirty="0">
                <a:latin typeface="Fd1366323-Identity-H"/>
              </a:rPr>
              <a:t>Delhi, 1</a:t>
            </a:r>
            <a:r>
              <a:rPr lang="tr-TR" dirty="0">
                <a:latin typeface="Fd1366323-Identity-H"/>
              </a:rPr>
              <a:t>1</a:t>
            </a:r>
            <a:r>
              <a:rPr lang="pt-BR" sz="1800" b="0" i="0" u="none" strike="noStrike" baseline="0" dirty="0">
                <a:latin typeface="Fd1366323-Identity-H"/>
              </a:rPr>
              <a:t>90'1ar ve sonrası</a:t>
            </a:r>
          </a:p>
          <a:p>
            <a:pPr algn="l"/>
            <a:r>
              <a:rPr lang="sv-SE" sz="1800" b="0" i="0" u="none" strike="noStrike" baseline="0" dirty="0">
                <a:latin typeface="Fd1366323-Identity-H"/>
              </a:rPr>
              <a:t>Hindistan'a yönelik lslam fethinden sonra</a:t>
            </a:r>
          </a:p>
          <a:p>
            <a:pPr algn="l"/>
            <a:r>
              <a:rPr lang="tr-TR" sz="1800" b="0" i="0" u="none" strike="noStrike" baseline="0" dirty="0">
                <a:latin typeface="Fd1366323-Identity-H"/>
              </a:rPr>
              <a:t>Delhi'de kurulan bu ilk cami besbelli ki yeterli</a:t>
            </a:r>
          </a:p>
          <a:p>
            <a:pPr algn="l"/>
            <a:r>
              <a:rPr lang="tr-TR" sz="1800" b="0" i="0" u="none" strike="noStrike" baseline="0" dirty="0">
                <a:latin typeface="Fd1366323-Identity-H"/>
              </a:rPr>
              <a:t>değildi. Çok geçmeden namaz bölmesinin</a:t>
            </a:r>
          </a:p>
          <a:p>
            <a:pPr algn="l"/>
            <a:r>
              <a:rPr lang="tr-TR" sz="1800" b="0" i="0" u="none" strike="noStrike" baseline="0" dirty="0">
                <a:latin typeface="Fd1366323-Identity-H"/>
              </a:rPr>
              <a:t>önüne bir kemerli paravan eklendi ve avluya</a:t>
            </a:r>
          </a:p>
          <a:p>
            <a:pPr algn="l"/>
            <a:r>
              <a:rPr lang="tr-TR" sz="1800" b="0" i="0" u="none" strike="noStrike" baseline="0" dirty="0">
                <a:latin typeface="Fd1366323-Identity-H"/>
              </a:rPr>
              <a:t>devasa bir yapı olan Kutup Minare dikildi.</a:t>
            </a:r>
          </a:p>
          <a:p>
            <a:pPr algn="l"/>
            <a:r>
              <a:rPr lang="tr-TR" sz="1800" b="0" i="0" u="none" strike="noStrike" baseline="0" dirty="0">
                <a:latin typeface="Fd1366323-Identity-H"/>
              </a:rPr>
              <a:t>13. yüzyılda </a:t>
            </a:r>
            <a:r>
              <a:rPr lang="tr-TR" sz="1800" b="0" i="0" u="none" strike="noStrike" baseline="0" dirty="0" err="1">
                <a:latin typeface="Fd1366323-Identity-H"/>
              </a:rPr>
              <a:t>İltutmuş'un</a:t>
            </a:r>
            <a:r>
              <a:rPr lang="tr-TR" sz="1800" b="0" i="0" u="none" strike="noStrike" baseline="0" dirty="0">
                <a:latin typeface="Fd1366323-Identity-H"/>
              </a:rPr>
              <a:t> döneminde caminin</a:t>
            </a:r>
          </a:p>
          <a:p>
            <a:pPr algn="l"/>
            <a:r>
              <a:rPr lang="tr-TR" sz="1800" b="0" i="0" u="none" strike="noStrike" baseline="0" dirty="0">
                <a:latin typeface="Fd1366323-Identity-H"/>
              </a:rPr>
              <a:t>büyüklüğü üç katına çıkarıldı; daha</a:t>
            </a:r>
          </a:p>
          <a:p>
            <a:pPr algn="l"/>
            <a:r>
              <a:rPr lang="tr-TR" sz="1800" b="0" i="0" u="none" strike="noStrike" baseline="0" dirty="0">
                <a:latin typeface="Fd1366323-Identity-H"/>
              </a:rPr>
              <a:t>sonraları üç katlık yeni bir genişletmeye gidildi</a:t>
            </a:r>
          </a:p>
          <a:p>
            <a:pPr algn="l"/>
            <a:r>
              <a:rPr lang="tr-TR" sz="1800" b="0" i="0" u="none" strike="noStrike" baseline="0" dirty="0">
                <a:latin typeface="Fd1366323-Identity-H"/>
              </a:rPr>
              <a:t>ve ikinci bir büyük minare inşa edildi.</a:t>
            </a:r>
            <a:endParaRPr lang="tr-TR" dirty="0"/>
          </a:p>
        </p:txBody>
      </p:sp>
    </p:spTree>
    <p:extLst>
      <p:ext uri="{BB962C8B-B14F-4D97-AF65-F5344CB8AC3E}">
        <p14:creationId xmlns:p14="http://schemas.microsoft.com/office/powerpoint/2010/main" val="156669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37959F-90B9-41B9-D061-33F178594EFE}"/>
              </a:ext>
            </a:extLst>
          </p:cNvPr>
          <p:cNvSpPr>
            <a:spLocks noGrp="1"/>
          </p:cNvSpPr>
          <p:nvPr>
            <p:ph type="title"/>
          </p:nvPr>
        </p:nvSpPr>
        <p:spPr/>
        <p:txBody>
          <a:bodyPr/>
          <a:lstStyle/>
          <a:p>
            <a:endParaRPr lang="tr-TR" dirty="0"/>
          </a:p>
        </p:txBody>
      </p:sp>
      <p:sp>
        <p:nvSpPr>
          <p:cNvPr id="7" name="Metin kutusu 6">
            <a:extLst>
              <a:ext uri="{FF2B5EF4-FFF2-40B4-BE49-F238E27FC236}">
                <a16:creationId xmlns:a16="http://schemas.microsoft.com/office/drawing/2014/main" id="{308DB305-1BC6-1E20-06DF-9430FB79DC10}"/>
              </a:ext>
            </a:extLst>
          </p:cNvPr>
          <p:cNvSpPr txBox="1"/>
          <p:nvPr/>
        </p:nvSpPr>
        <p:spPr>
          <a:xfrm>
            <a:off x="1068779" y="1816925"/>
            <a:ext cx="4592281" cy="4247317"/>
          </a:xfrm>
          <a:prstGeom prst="rect">
            <a:avLst/>
          </a:prstGeom>
          <a:noFill/>
        </p:spPr>
        <p:txBody>
          <a:bodyPr wrap="square">
            <a:spAutoFit/>
          </a:bodyPr>
          <a:lstStyle/>
          <a:p>
            <a:pPr algn="l"/>
            <a:r>
              <a:rPr lang="tr-TR" sz="1800" b="0" i="0" u="none" strike="noStrike" baseline="0" dirty="0" err="1">
                <a:latin typeface="Fd1258791-Identity-H"/>
              </a:rPr>
              <a:t>Kuvvetü'l</a:t>
            </a:r>
            <a:r>
              <a:rPr lang="tr-TR" sz="1800" b="0" i="0" u="none" strike="noStrike" baseline="0" dirty="0">
                <a:latin typeface="Fd1258791-Identity-H"/>
              </a:rPr>
              <a:t>-İslam Camisi'ndeki Kutup</a:t>
            </a:r>
          </a:p>
          <a:p>
            <a:pPr algn="l"/>
            <a:r>
              <a:rPr lang="it-IT" sz="1800" b="0" i="0" u="none" strike="noStrike" baseline="0" dirty="0">
                <a:latin typeface="Fd1258791-Identity-H"/>
              </a:rPr>
              <a:t>Minare, </a:t>
            </a:r>
            <a:r>
              <a:rPr lang="it-IT" sz="1800" b="0" i="0" u="none" strike="noStrike" baseline="0" dirty="0">
                <a:latin typeface="Fd1366323-Identity-H"/>
              </a:rPr>
              <a:t>Delhi, 1199 ve sonrası</a:t>
            </a:r>
          </a:p>
          <a:p>
            <a:pPr algn="l"/>
            <a:r>
              <a:rPr lang="tr-TR" sz="1800" b="0" i="0" u="none" strike="noStrike" baseline="0" dirty="0">
                <a:latin typeface="Fd1366323-Identity-H"/>
              </a:rPr>
              <a:t>Bu olağanüstü minarenin inşasını 1199'da</a:t>
            </a:r>
          </a:p>
          <a:p>
            <a:pPr algn="l"/>
            <a:r>
              <a:rPr lang="tr-TR" sz="1800" b="0" i="0" u="none" strike="noStrike" baseline="0" dirty="0">
                <a:latin typeface="Fd1366323-Identity-H"/>
              </a:rPr>
              <a:t>bölgenin </a:t>
            </a:r>
            <a:r>
              <a:rPr lang="tr-TR" sz="1800" b="0" i="0" u="none" strike="noStrike" baseline="0" dirty="0" err="1">
                <a:latin typeface="Fd1366323-Identity-H"/>
              </a:rPr>
              <a:t>Gurilere</a:t>
            </a:r>
            <a:r>
              <a:rPr lang="tr-TR" sz="1800" b="0" i="0" u="none" strike="noStrike" baseline="0" dirty="0">
                <a:latin typeface="Fd1366323-Identity-H"/>
              </a:rPr>
              <a:t> bağlı Türk Valisi </a:t>
            </a:r>
            <a:r>
              <a:rPr lang="tr-TR" sz="1800" b="0" i="0" u="none" strike="noStrike" baseline="0" dirty="0" err="1">
                <a:latin typeface="Fd1366323-Identity-H"/>
              </a:rPr>
              <a:t>Kutbeddin</a:t>
            </a:r>
            <a:endParaRPr lang="tr-TR" sz="1800" b="0" i="0" u="none" strike="noStrike" baseline="0" dirty="0">
              <a:latin typeface="Fd1366323-Identity-H"/>
            </a:endParaRPr>
          </a:p>
          <a:p>
            <a:pPr algn="l"/>
            <a:r>
              <a:rPr lang="tr-TR" sz="1800" b="0" i="0" u="none" strike="noStrike" baseline="0" dirty="0" err="1">
                <a:latin typeface="Fd1366323-Identity-H"/>
              </a:rPr>
              <a:t>Aybeg</a:t>
            </a:r>
            <a:r>
              <a:rPr lang="tr-TR" sz="1800" b="0" i="0" u="none" strike="noStrike" baseline="0" dirty="0">
                <a:latin typeface="Fd1366323-Identity-H"/>
              </a:rPr>
              <a:t> başlattı. Özgün caminin güneydoğu</a:t>
            </a:r>
          </a:p>
          <a:p>
            <a:pPr algn="l"/>
            <a:r>
              <a:rPr lang="tr-TR" sz="1800" b="0" i="0" u="none" strike="noStrike" baseline="0" dirty="0">
                <a:latin typeface="Fd1366323-Identity-H"/>
              </a:rPr>
              <a:t>köşesinin dışında yer alan ve yüksekliği </a:t>
            </a:r>
            <a:r>
              <a:rPr lang="tr-TR" sz="1800" b="0" i="0" u="none" strike="noStrike" baseline="0" dirty="0">
                <a:latin typeface="Fd1258791-Identity-H"/>
              </a:rPr>
              <a:t>72</a:t>
            </a:r>
          </a:p>
          <a:p>
            <a:pPr algn="l"/>
            <a:r>
              <a:rPr lang="tr-TR" sz="1800" b="0" i="0" u="none" strike="noStrike" baseline="0" dirty="0">
                <a:latin typeface="Fd1366323-Identity-H"/>
              </a:rPr>
              <a:t>m'ye ulaşan bu yapıda, Gazne ve Cam' da inşa</a:t>
            </a:r>
          </a:p>
          <a:p>
            <a:pPr algn="l"/>
            <a:r>
              <a:rPr lang="tr-TR" sz="1800" b="0" i="0" u="none" strike="noStrike" baseline="0" dirty="0">
                <a:latin typeface="Fd1366323-Identity-H"/>
              </a:rPr>
              <a:t>edilmiş önceki </a:t>
            </a:r>
            <a:r>
              <a:rPr lang="tr-TR" sz="1800" b="0" i="0" u="none" strike="noStrike" baseline="0" dirty="0" err="1">
                <a:latin typeface="Fd1366323-Identity-H"/>
              </a:rPr>
              <a:t>Gazneli</a:t>
            </a:r>
            <a:r>
              <a:rPr lang="tr-TR" sz="1800" b="0" i="0" u="none" strike="noStrike" baseline="0" dirty="0">
                <a:latin typeface="Fd1366323-Identity-H"/>
              </a:rPr>
              <a:t> ve </a:t>
            </a:r>
            <a:r>
              <a:rPr lang="tr-TR" sz="1800" b="0" i="0" u="none" strike="noStrike" baseline="0" dirty="0" err="1">
                <a:latin typeface="Fd1366323-Identity-H"/>
              </a:rPr>
              <a:t>Guri</a:t>
            </a:r>
            <a:r>
              <a:rPr lang="tr-TR" sz="1800" b="0" i="0" u="none" strike="noStrike" baseline="0" dirty="0">
                <a:latin typeface="Fd1366323-Identity-H"/>
              </a:rPr>
              <a:t> kulelerinin örnek alındığı açıktır. Onlar gibi, üst üste duran</a:t>
            </a:r>
          </a:p>
          <a:p>
            <a:pPr algn="l"/>
            <a:r>
              <a:rPr lang="tr-TR" sz="1800" b="0" i="0" u="none" strike="noStrike" baseline="0" dirty="0">
                <a:latin typeface="Fd1366323-Identity-H"/>
              </a:rPr>
              <a:t>ve </a:t>
            </a:r>
            <a:r>
              <a:rPr lang="tr-TR" sz="1800" b="0" i="0" u="none" strike="noStrike" baseline="0" dirty="0" err="1">
                <a:latin typeface="Fd1366323-Identity-H"/>
              </a:rPr>
              <a:t>mukarnas</a:t>
            </a:r>
            <a:r>
              <a:rPr lang="tr-TR" sz="1800" b="0" i="0" u="none" strike="noStrike" baseline="0" dirty="0">
                <a:latin typeface="Fd1366323-Identity-H"/>
              </a:rPr>
              <a:t> saçaklık silmeleriyle ayrılan</a:t>
            </a:r>
          </a:p>
          <a:p>
            <a:pPr algn="l"/>
            <a:r>
              <a:rPr lang="tr-TR" sz="1800" b="0" i="0" u="none" strike="noStrike" baseline="0" dirty="0">
                <a:latin typeface="Fd1366323-Identity-H"/>
              </a:rPr>
              <a:t>katlardan oluşur; farklı yanı ise kırmızı kumtaşıyla</a:t>
            </a:r>
          </a:p>
          <a:p>
            <a:pPr algn="l"/>
            <a:r>
              <a:rPr lang="tr-TR" sz="1800" b="0" i="0" u="none" strike="noStrike" baseline="0" dirty="0">
                <a:latin typeface="Fd1366323-Identity-H"/>
              </a:rPr>
              <a:t>sıvanmış yığma taş örgülü olmasıdır.</a:t>
            </a:r>
          </a:p>
          <a:p>
            <a:pPr algn="l"/>
            <a:r>
              <a:rPr lang="tr-TR" sz="1800" b="0" i="0" u="none" strike="noStrike" baseline="0" dirty="0">
                <a:latin typeface="Fd1366323-Identity-H"/>
              </a:rPr>
              <a:t>Daha sonra eklenen üst katlar beyaz mermer</a:t>
            </a:r>
          </a:p>
          <a:p>
            <a:pPr algn="l"/>
            <a:r>
              <a:rPr lang="tr-TR" sz="1800" b="0" i="0" u="none" strike="noStrike" baseline="0" dirty="0">
                <a:latin typeface="Fd1366323-Identity-H"/>
              </a:rPr>
              <a:t>kaplamalıdır.</a:t>
            </a:r>
            <a:endParaRPr lang="tr-TR" sz="2000" b="0" i="0" u="none" strike="noStrike" baseline="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19174793-5763-582E-0E03-DE2394988394}"/>
              </a:ext>
            </a:extLst>
          </p:cNvPr>
          <p:cNvPicPr>
            <a:picLocks noChangeAspect="1"/>
          </p:cNvPicPr>
          <p:nvPr/>
        </p:nvPicPr>
        <p:blipFill>
          <a:blip r:embed="rId2"/>
          <a:stretch>
            <a:fillRect/>
          </a:stretch>
        </p:blipFill>
        <p:spPr>
          <a:xfrm>
            <a:off x="6256963" y="38441"/>
            <a:ext cx="5833814" cy="6819560"/>
          </a:xfrm>
          <a:prstGeom prst="rect">
            <a:avLst/>
          </a:prstGeom>
        </p:spPr>
      </p:pic>
    </p:spTree>
    <p:extLst>
      <p:ext uri="{BB962C8B-B14F-4D97-AF65-F5344CB8AC3E}">
        <p14:creationId xmlns:p14="http://schemas.microsoft.com/office/powerpoint/2010/main" val="163116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BE6F990-B388-0FCD-C616-3A63E83A8102}"/>
              </a:ext>
            </a:extLst>
          </p:cNvPr>
          <p:cNvPicPr>
            <a:picLocks noChangeAspect="1"/>
          </p:cNvPicPr>
          <p:nvPr/>
        </p:nvPicPr>
        <p:blipFill>
          <a:blip r:embed="rId2"/>
          <a:stretch>
            <a:fillRect/>
          </a:stretch>
        </p:blipFill>
        <p:spPr>
          <a:xfrm>
            <a:off x="4599284" y="2890609"/>
            <a:ext cx="7438603" cy="3816429"/>
          </a:xfrm>
          <a:prstGeom prst="rect">
            <a:avLst/>
          </a:prstGeom>
        </p:spPr>
      </p:pic>
      <p:sp>
        <p:nvSpPr>
          <p:cNvPr id="6" name="Metin kutusu 5">
            <a:extLst>
              <a:ext uri="{FF2B5EF4-FFF2-40B4-BE49-F238E27FC236}">
                <a16:creationId xmlns:a16="http://schemas.microsoft.com/office/drawing/2014/main" id="{3392AACA-2E2B-5478-4044-42845305B29D}"/>
              </a:ext>
            </a:extLst>
          </p:cNvPr>
          <p:cNvSpPr txBox="1"/>
          <p:nvPr/>
        </p:nvSpPr>
        <p:spPr>
          <a:xfrm>
            <a:off x="154113" y="1"/>
            <a:ext cx="5383658" cy="4524315"/>
          </a:xfrm>
          <a:prstGeom prst="rect">
            <a:avLst/>
          </a:prstGeom>
          <a:noFill/>
        </p:spPr>
        <p:txBody>
          <a:bodyPr wrap="square">
            <a:spAutoFit/>
          </a:bodyPr>
          <a:lstStyle/>
          <a:p>
            <a:pPr algn="l"/>
            <a:endParaRPr lang="tr-TR" sz="1800" b="0" i="0" u="none" strike="noStrike" baseline="0" dirty="0">
              <a:latin typeface="Fd1258791-Identity-H"/>
            </a:endParaRPr>
          </a:p>
          <a:p>
            <a:pPr algn="l"/>
            <a:r>
              <a:rPr lang="tr-TR" sz="1800" b="0" i="0" u="none" strike="noStrike" baseline="0" dirty="0">
                <a:latin typeface="Fd1258791-Identity-H"/>
              </a:rPr>
              <a:t>Delhi'deki </a:t>
            </a:r>
            <a:r>
              <a:rPr lang="tr-TR" sz="1800" b="0" i="0" u="none" strike="noStrike" baseline="0" dirty="0" err="1">
                <a:latin typeface="Fd1258791-Identity-H"/>
              </a:rPr>
              <a:t>Kuvvetü'l</a:t>
            </a:r>
            <a:r>
              <a:rPr lang="tr-TR" sz="1800" b="0" i="0" u="none" strike="noStrike" baseline="0" dirty="0">
                <a:latin typeface="Fd1258791-Identity-H"/>
              </a:rPr>
              <a:t>-İslam</a:t>
            </a:r>
          </a:p>
          <a:p>
            <a:pPr algn="l"/>
            <a:r>
              <a:rPr lang="tr-TR" sz="1800" b="0" i="0" u="none" strike="noStrike" baseline="0" dirty="0">
                <a:latin typeface="Fd1258791-Identity-H"/>
              </a:rPr>
              <a:t>Camisi'nin avlusunun güneybatı</a:t>
            </a:r>
          </a:p>
          <a:p>
            <a:pPr algn="l"/>
            <a:r>
              <a:rPr lang="es-ES" sz="1800" b="0" i="0" u="none" strike="noStrike" baseline="0" dirty="0">
                <a:latin typeface="Fd1258791-Identity-H"/>
              </a:rPr>
              <a:t>kenarı, 1</a:t>
            </a:r>
            <a:r>
              <a:rPr lang="es-ES" sz="1800" b="0" i="0" u="none" strike="noStrike" baseline="0" dirty="0">
                <a:latin typeface="Fd1366323-Identity-H"/>
              </a:rPr>
              <a:t>193 ve sonrası</a:t>
            </a:r>
          </a:p>
          <a:p>
            <a:pPr algn="l"/>
            <a:endParaRPr lang="tr-TR" sz="1800" b="0" i="0" u="none" strike="noStrike" baseline="0" dirty="0">
              <a:latin typeface="Fd1366323-Identity-H"/>
            </a:endParaRPr>
          </a:p>
          <a:p>
            <a:pPr algn="l"/>
            <a:endParaRPr lang="tr-TR" dirty="0">
              <a:latin typeface="Fd1366323-Identity-H"/>
            </a:endParaRPr>
          </a:p>
          <a:p>
            <a:pPr algn="l"/>
            <a:r>
              <a:rPr lang="tr-TR" sz="1800" b="0" i="0" u="none" strike="noStrike" baseline="0" dirty="0">
                <a:latin typeface="Fd1366323-Identity-H"/>
              </a:rPr>
              <a:t>Sütunlu bölmelerle çevrili büyük bir avluya</a:t>
            </a:r>
          </a:p>
          <a:p>
            <a:pPr algn="l"/>
            <a:r>
              <a:rPr lang="tr-TR" sz="1800" b="0" i="0" u="none" strike="noStrike" baseline="0" dirty="0">
                <a:latin typeface="Fd1366323-Identity-H"/>
              </a:rPr>
              <a:t>dayalı planında Afganistan'daki </a:t>
            </a:r>
            <a:r>
              <a:rPr lang="tr-TR" sz="1800" b="0" i="0" u="none" strike="noStrike" baseline="0" dirty="0" err="1">
                <a:latin typeface="Fd1366323-Identity-H"/>
              </a:rPr>
              <a:t>Guri</a:t>
            </a:r>
            <a:r>
              <a:rPr lang="tr-TR" sz="1800" b="0" i="0" u="none" strike="noStrike" baseline="0" dirty="0">
                <a:latin typeface="Fd1366323-Identity-H"/>
              </a:rPr>
              <a:t> tuğla camilerin</a:t>
            </a:r>
          </a:p>
          <a:p>
            <a:pPr algn="l"/>
            <a:r>
              <a:rPr lang="tr-TR" sz="1800" b="0" i="0" u="none" strike="noStrike" baseline="0" dirty="0">
                <a:latin typeface="Fd1366323-Identity-H"/>
              </a:rPr>
              <a:t>örnek alınmasına karşın, bu yapı yerel</a:t>
            </a:r>
          </a:p>
          <a:p>
            <a:pPr algn="l"/>
            <a:r>
              <a:rPr lang="tr-TR" sz="1800" b="0" i="0" u="none" strike="noStrike" baseline="0" dirty="0">
                <a:latin typeface="Fd1366323-Identity-H"/>
              </a:rPr>
              <a:t>tapınaklardan alınan taş kolonlarla inşa</a:t>
            </a:r>
          </a:p>
          <a:p>
            <a:pPr algn="l"/>
            <a:r>
              <a:rPr lang="tr-TR" sz="1800" b="0" i="0" u="none" strike="noStrike" baseline="0" dirty="0">
                <a:latin typeface="Fd1366323-Identity-H"/>
              </a:rPr>
              <a:t>edilmiş ve yerel kemer çatkı sistemleri kullanılmıştı.</a:t>
            </a:r>
          </a:p>
          <a:p>
            <a:pPr algn="l"/>
            <a:r>
              <a:rPr lang="tr-TR" sz="1800" b="0" i="0" u="none" strike="noStrike" baseline="0" dirty="0" err="1">
                <a:latin typeface="Fd1366323-Identity-H"/>
              </a:rPr>
              <a:t>Kutbeddin</a:t>
            </a:r>
            <a:r>
              <a:rPr lang="tr-TR" sz="1800" b="0" i="0" u="none" strike="noStrike" baseline="0" dirty="0">
                <a:latin typeface="Fd1366323-Identity-H"/>
              </a:rPr>
              <a:t> </a:t>
            </a:r>
            <a:r>
              <a:rPr lang="tr-TR" sz="1800" b="0" i="0" u="none" strike="noStrike" baseline="0" dirty="0" err="1">
                <a:latin typeface="Fd1366323-Identity-H"/>
              </a:rPr>
              <a:t>Aybeg'in</a:t>
            </a:r>
            <a:r>
              <a:rPr lang="tr-TR" sz="1800" b="0" i="0" u="none" strike="noStrike" baseline="0" dirty="0">
                <a:latin typeface="Fd1366323-Identity-H"/>
              </a:rPr>
              <a:t> </a:t>
            </a:r>
            <a:r>
              <a:rPr lang="tr-TR" sz="1800" b="0" i="0" u="none" strike="noStrike" baseline="0" dirty="0">
                <a:latin typeface="Fd1258791-Identity-H"/>
              </a:rPr>
              <a:t>1 </a:t>
            </a:r>
            <a:r>
              <a:rPr lang="tr-TR" sz="1800" b="0" i="0" u="none" strike="noStrike" baseline="0" dirty="0">
                <a:latin typeface="Fd1366323-Identity-H"/>
              </a:rPr>
              <a:t>l 99'da camiye</a:t>
            </a:r>
          </a:p>
          <a:p>
            <a:pPr algn="l"/>
            <a:r>
              <a:rPr lang="tr-TR" sz="1800" b="0" i="0" u="none" strike="noStrike" baseline="0" dirty="0">
                <a:latin typeface="Fd1366323-Identity-H"/>
              </a:rPr>
              <a:t>"İslami" bir görünüm vermek amacıyla</a:t>
            </a:r>
          </a:p>
          <a:p>
            <a:pPr algn="l"/>
            <a:r>
              <a:rPr lang="sv-SE" sz="1800" b="0" i="0" u="none" strike="noStrike" baseline="0" dirty="0">
                <a:latin typeface="Fd1366323-Identity-H"/>
              </a:rPr>
              <a:t>eklediği kemerli taş paravan gerçek kemerlere</a:t>
            </a:r>
          </a:p>
          <a:p>
            <a:pPr algn="l"/>
            <a:r>
              <a:rPr lang="tr-TR" sz="1800" b="0" i="0" u="none" strike="noStrike" baseline="0" dirty="0">
                <a:latin typeface="Fd1366323-Identity-H"/>
              </a:rPr>
              <a:t>dayanmaz; ağırlık taşıyamayan dirsekli</a:t>
            </a:r>
          </a:p>
          <a:p>
            <a:pPr algn="l"/>
            <a:r>
              <a:rPr lang="tr-TR" sz="1800" b="0" i="0" u="none" strike="noStrike" baseline="0" dirty="0">
                <a:latin typeface="Fd1366323-Identity-H"/>
              </a:rPr>
              <a:t>bir yapısı vardır.</a:t>
            </a:r>
            <a:endParaRPr lang="tr-TR" dirty="0"/>
          </a:p>
        </p:txBody>
      </p:sp>
    </p:spTree>
    <p:extLst>
      <p:ext uri="{BB962C8B-B14F-4D97-AF65-F5344CB8AC3E}">
        <p14:creationId xmlns:p14="http://schemas.microsoft.com/office/powerpoint/2010/main" val="1371476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398FF56-7E96-4A05-C7D8-13B3392D8586}"/>
              </a:ext>
            </a:extLst>
          </p:cNvPr>
          <p:cNvPicPr>
            <a:picLocks noChangeAspect="1"/>
          </p:cNvPicPr>
          <p:nvPr/>
        </p:nvPicPr>
        <p:blipFill>
          <a:blip r:embed="rId2"/>
          <a:stretch>
            <a:fillRect/>
          </a:stretch>
        </p:blipFill>
        <p:spPr>
          <a:xfrm>
            <a:off x="366445" y="884292"/>
            <a:ext cx="6701702" cy="5089415"/>
          </a:xfrm>
          <a:prstGeom prst="rect">
            <a:avLst/>
          </a:prstGeom>
        </p:spPr>
      </p:pic>
      <p:sp>
        <p:nvSpPr>
          <p:cNvPr id="9" name="Metin kutusu 8">
            <a:extLst>
              <a:ext uri="{FF2B5EF4-FFF2-40B4-BE49-F238E27FC236}">
                <a16:creationId xmlns:a16="http://schemas.microsoft.com/office/drawing/2014/main" id="{C2606F1F-0260-A7C8-8B27-D8F142B7EAFE}"/>
              </a:ext>
            </a:extLst>
          </p:cNvPr>
          <p:cNvSpPr txBox="1"/>
          <p:nvPr/>
        </p:nvSpPr>
        <p:spPr>
          <a:xfrm>
            <a:off x="7274102" y="1387011"/>
            <a:ext cx="4551453" cy="3970318"/>
          </a:xfrm>
          <a:prstGeom prst="rect">
            <a:avLst/>
          </a:prstGeom>
          <a:noFill/>
        </p:spPr>
        <p:txBody>
          <a:bodyPr wrap="square">
            <a:spAutoFit/>
          </a:bodyPr>
          <a:lstStyle/>
          <a:p>
            <a:pPr algn="l"/>
            <a:r>
              <a:rPr lang="tr-TR" sz="1800" b="0" i="0" u="none" strike="noStrike" baseline="0" dirty="0">
                <a:latin typeface="Fd1258791-Identity-H"/>
              </a:rPr>
              <a:t>Kutup </a:t>
            </a:r>
            <a:r>
              <a:rPr lang="tr-TR" sz="1800" b="0" i="0" u="none" strike="noStrike" baseline="0" dirty="0" err="1">
                <a:latin typeface="Fd1258791-Identity-H"/>
              </a:rPr>
              <a:t>Minare'nin</a:t>
            </a:r>
            <a:r>
              <a:rPr lang="tr-TR" sz="1800" b="0" i="0" u="none" strike="noStrike" baseline="0" dirty="0">
                <a:latin typeface="Fd1258791-Identity-H"/>
              </a:rPr>
              <a:t> alt katındaki</a:t>
            </a:r>
          </a:p>
          <a:p>
            <a:pPr algn="l"/>
            <a:r>
              <a:rPr lang="tr-TR" sz="1800" b="0" i="0" u="none" strike="noStrike" baseline="0" dirty="0">
                <a:latin typeface="Fd1258791-Identity-H"/>
              </a:rPr>
              <a:t>bir yazıt, </a:t>
            </a:r>
            <a:r>
              <a:rPr lang="tr-TR" sz="1800" b="0" i="0" u="none" strike="noStrike" baseline="0" dirty="0">
                <a:latin typeface="Fd1366323-Identity-H"/>
              </a:rPr>
              <a:t>Delhi</a:t>
            </a:r>
          </a:p>
          <a:p>
            <a:pPr algn="l"/>
            <a:r>
              <a:rPr lang="tr-TR" sz="1800" b="0" i="0" u="none" strike="noStrike" baseline="0" dirty="0">
                <a:latin typeface="Fd1366323-Identity-H"/>
              </a:rPr>
              <a:t>Kutup </a:t>
            </a:r>
            <a:r>
              <a:rPr lang="tr-TR" sz="1800" b="0" i="0" u="none" strike="noStrike" baseline="0" dirty="0" err="1">
                <a:latin typeface="Fd1366323-Identity-H"/>
              </a:rPr>
              <a:t>Minare'nin</a:t>
            </a:r>
            <a:r>
              <a:rPr lang="tr-TR" sz="1800" b="0" i="0" u="none" strike="noStrike" baseline="0" dirty="0">
                <a:latin typeface="Fd1366323-Identity-H"/>
              </a:rPr>
              <a:t> alt katında dönüşümlü olarak</a:t>
            </a:r>
          </a:p>
          <a:p>
            <a:pPr algn="l"/>
            <a:r>
              <a:rPr lang="tr-TR" sz="1800" b="0" i="0" u="none" strike="noStrike" baseline="0" dirty="0">
                <a:latin typeface="Fd1366323-Identity-H"/>
              </a:rPr>
              <a:t>sıralanan yarı silindir biçimli ve köşeli 24</a:t>
            </a:r>
          </a:p>
          <a:p>
            <a:pPr algn="l"/>
            <a:r>
              <a:rPr lang="tr-TR" sz="1800" b="0" i="0" u="none" strike="noStrike" baseline="0" dirty="0">
                <a:latin typeface="Fd1366323-Identity-H"/>
              </a:rPr>
              <a:t>çıkma vardır ve girişik arabesk kenar süsleri</a:t>
            </a:r>
          </a:p>
          <a:p>
            <a:pPr algn="l"/>
            <a:r>
              <a:rPr lang="tr-TR" sz="1800" b="0" i="0" u="none" strike="noStrike" baseline="0" dirty="0">
                <a:latin typeface="Fd1366323-Identity-H"/>
              </a:rPr>
              <a:t>içine oturtulmuş birkaç muhteşem yazıt çepeçevre</a:t>
            </a:r>
          </a:p>
          <a:p>
            <a:pPr algn="l"/>
            <a:r>
              <a:rPr lang="tr-TR" sz="1800" b="0" i="0" u="none" strike="noStrike" baseline="0" dirty="0">
                <a:latin typeface="Fd1366323-Identity-H"/>
              </a:rPr>
              <a:t>kuşatır. Dolgun dikey gövdelere dayanan</a:t>
            </a:r>
          </a:p>
          <a:p>
            <a:pPr algn="l"/>
            <a:r>
              <a:rPr lang="tr-TR" sz="1800" b="0" i="0" u="none" strike="noStrike" baseline="0" dirty="0">
                <a:latin typeface="Fd1366323-Identity-H"/>
              </a:rPr>
              <a:t>bu kıvrık yazı üslubu, Afganistan'daki</a:t>
            </a:r>
          </a:p>
          <a:p>
            <a:pPr algn="l"/>
            <a:r>
              <a:rPr lang="tr-TR" sz="1800" b="0" i="0" u="none" strike="noStrike" baseline="0" dirty="0" err="1">
                <a:latin typeface="Fd1366323-Identity-H"/>
              </a:rPr>
              <a:t>Guri</a:t>
            </a:r>
            <a:r>
              <a:rPr lang="tr-TR" sz="1800" b="0" i="0" u="none" strike="noStrike" baseline="0" dirty="0">
                <a:latin typeface="Fd1366323-Identity-H"/>
              </a:rPr>
              <a:t> yazıtlarında tercih edilen köşeli </a:t>
            </a:r>
            <a:r>
              <a:rPr lang="tr-TR" sz="1800" b="0" i="0" u="none" strike="noStrike" baseline="0" dirty="0" err="1">
                <a:latin typeface="Fd1366323-Identity-H"/>
              </a:rPr>
              <a:t>Küfı</a:t>
            </a:r>
            <a:r>
              <a:rPr lang="tr-TR" sz="1800" b="0" i="0" u="none" strike="noStrike" baseline="0" dirty="0">
                <a:latin typeface="Fd1366323-Identity-H"/>
              </a:rPr>
              <a:t> yazı</a:t>
            </a:r>
          </a:p>
          <a:p>
            <a:pPr algn="l"/>
            <a:r>
              <a:rPr lang="tr-TR" sz="1800" b="0" i="0" u="none" strike="noStrike" baseline="0" dirty="0">
                <a:latin typeface="Fd1366323-Identity-H"/>
              </a:rPr>
              <a:t>stiliyle keskin bir tezat oluşturur ve Arapça</a:t>
            </a:r>
          </a:p>
          <a:p>
            <a:pPr algn="l"/>
            <a:r>
              <a:rPr lang="tr-TR" sz="1800" b="0" i="0" u="none" strike="noStrike" baseline="0" dirty="0" err="1">
                <a:latin typeface="Fd1366323-Identity-H"/>
              </a:rPr>
              <a:t>epigrafıde</a:t>
            </a:r>
            <a:r>
              <a:rPr lang="tr-TR" sz="1800" b="0" i="0" u="none" strike="noStrike" baseline="0" dirty="0">
                <a:latin typeface="Fd1366323-Identity-H"/>
              </a:rPr>
              <a:t> özgün bir Hint üslubunun ortaya</a:t>
            </a:r>
          </a:p>
          <a:p>
            <a:pPr algn="l"/>
            <a:r>
              <a:rPr lang="tr-TR" sz="1800" b="0" i="0" u="none" strike="noStrike" baseline="0" dirty="0">
                <a:latin typeface="Fd1366323-Identity-H"/>
              </a:rPr>
              <a:t>çıktığını gösterir.</a:t>
            </a:r>
            <a:endParaRPr lang="tr-TR" dirty="0"/>
          </a:p>
        </p:txBody>
      </p:sp>
    </p:spTree>
    <p:extLst>
      <p:ext uri="{BB962C8B-B14F-4D97-AF65-F5344CB8AC3E}">
        <p14:creationId xmlns:p14="http://schemas.microsoft.com/office/powerpoint/2010/main" val="157199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73A13607-7679-5973-6703-734CEF505D72}"/>
              </a:ext>
            </a:extLst>
          </p:cNvPr>
          <p:cNvSpPr txBox="1"/>
          <p:nvPr/>
        </p:nvSpPr>
        <p:spPr>
          <a:xfrm>
            <a:off x="178130" y="961901"/>
            <a:ext cx="5248893" cy="3693319"/>
          </a:xfrm>
          <a:prstGeom prst="rect">
            <a:avLst/>
          </a:prstGeom>
          <a:noFill/>
        </p:spPr>
        <p:txBody>
          <a:bodyPr wrap="square">
            <a:spAutoFit/>
          </a:bodyPr>
          <a:lstStyle/>
          <a:p>
            <a:pPr algn="l"/>
            <a:r>
              <a:rPr lang="tr-TR" sz="1800" b="0" i="0" u="none" strike="noStrike" baseline="0" dirty="0">
                <a:latin typeface="Fd1258791-Identity-H"/>
              </a:rPr>
              <a:t>Kuran yazması, </a:t>
            </a:r>
            <a:r>
              <a:rPr lang="tr-TR" sz="1800" b="0" i="0" u="none" strike="noStrike" baseline="0" dirty="0">
                <a:latin typeface="Fd1366323-Identity-H"/>
              </a:rPr>
              <a:t>hattat Osman bin</a:t>
            </a:r>
          </a:p>
          <a:p>
            <a:pPr algn="l"/>
            <a:r>
              <a:rPr lang="tr-TR" sz="1800" b="0" i="0" u="none" strike="noStrike" baseline="0" dirty="0">
                <a:latin typeface="Fd1366323-Identity-H"/>
              </a:rPr>
              <a:t>Muhammed, Büst, </a:t>
            </a:r>
            <a:r>
              <a:rPr lang="tr-TR" sz="1800" b="0" i="0" u="none" strike="noStrike" baseline="0" dirty="0">
                <a:latin typeface="Fd1258791-Identity-H"/>
              </a:rPr>
              <a:t>1111 / 12, </a:t>
            </a:r>
            <a:r>
              <a:rPr lang="tr-TR" sz="1800" b="0" i="0" u="none" strike="noStrike" baseline="0" dirty="0">
                <a:latin typeface="Fd1366323-Identity-H"/>
              </a:rPr>
              <a:t>Paris, Ulusal</a:t>
            </a:r>
          </a:p>
          <a:p>
            <a:pPr algn="l"/>
            <a:r>
              <a:rPr lang="tr-TR" sz="1800" b="0" i="0" u="none" strike="noStrike" baseline="0" dirty="0">
                <a:latin typeface="Fd1366323-Identity-H"/>
              </a:rPr>
              <a:t>Kütüphane</a:t>
            </a:r>
          </a:p>
          <a:p>
            <a:pPr algn="l"/>
            <a:r>
              <a:rPr lang="tr-TR" sz="1800" b="0" i="0" u="none" strike="noStrike" baseline="0" dirty="0">
                <a:latin typeface="Fd1366323-Identity-H"/>
              </a:rPr>
              <a:t>Bu sayfaların ait olduğu Kuran yazması günümüze</a:t>
            </a:r>
          </a:p>
          <a:p>
            <a:pPr algn="l"/>
            <a:r>
              <a:rPr lang="tr-TR" sz="1800" b="0" i="0" u="none" strike="noStrike" baseline="0" dirty="0">
                <a:latin typeface="Fd1366323-Identity-H"/>
              </a:rPr>
              <a:t>sadece biri ulaşan yedi kısımlı büyük</a:t>
            </a:r>
          </a:p>
          <a:p>
            <a:pPr algn="l"/>
            <a:r>
              <a:rPr lang="tr-TR" sz="1800" b="0" i="0" u="none" strike="noStrike" baseline="0" dirty="0">
                <a:latin typeface="Fd1366323-Identity-H"/>
              </a:rPr>
              <a:t>bir armağan nüshasıydı. Uzun ve yayvan</a:t>
            </a:r>
          </a:p>
          <a:p>
            <a:pPr algn="l"/>
            <a:r>
              <a:rPr lang="tr-TR" sz="1800" b="0" i="0" u="none" strike="noStrike" baseline="0" dirty="0">
                <a:latin typeface="Fd1366323-Identity-H"/>
              </a:rPr>
              <a:t>kuyruklu harflerin olağandışı </a:t>
            </a:r>
            <a:r>
              <a:rPr lang="tr-TR" sz="1800" b="0" i="0" u="none" strike="noStrike" baseline="0" dirty="0" err="1">
                <a:latin typeface="Fd1366323-Identity-H"/>
              </a:rPr>
              <a:t>kıvrıklığı</a:t>
            </a:r>
            <a:r>
              <a:rPr lang="tr-TR" sz="1800" b="0" i="0" u="none" strike="noStrike" baseline="0" dirty="0">
                <a:latin typeface="Fd1366323-Identity-H"/>
              </a:rPr>
              <a:t> ve</a:t>
            </a:r>
          </a:p>
          <a:p>
            <a:pPr algn="l"/>
            <a:r>
              <a:rPr lang="tr-TR" sz="1800" b="0" i="0" u="none" strike="noStrike" baseline="0" dirty="0">
                <a:latin typeface="Fd1366323-Identity-H"/>
              </a:rPr>
              <a:t>ara sıra alışılmamış birleşik harflerin varlığı,</a:t>
            </a:r>
          </a:p>
          <a:p>
            <a:pPr algn="l"/>
            <a:r>
              <a:rPr lang="tr-TR" sz="1800" b="0" i="0" u="none" strike="noStrike" baseline="0" dirty="0">
                <a:latin typeface="Fd1366323-Identity-H"/>
              </a:rPr>
              <a:t>hat üsluplarının yazı geleneği üzerindeki etkisini</a:t>
            </a:r>
          </a:p>
          <a:p>
            <a:pPr algn="l"/>
            <a:r>
              <a:rPr lang="tr-TR" sz="1800" b="0" i="0" u="none" strike="noStrike" baseline="0" dirty="0">
                <a:latin typeface="Fd1366323-Identity-H"/>
              </a:rPr>
              <a:t>yansıtır. Sure başlıkları ve ayet ayrımları</a:t>
            </a:r>
          </a:p>
          <a:p>
            <a:pPr algn="l"/>
            <a:r>
              <a:rPr lang="tr-TR" sz="1800" b="0" i="0" u="none" strike="noStrike" baseline="0" dirty="0">
                <a:latin typeface="Fd1366323-Identity-H"/>
              </a:rPr>
              <a:t>için kullanılan ince tezhipler, bu yazmanın</a:t>
            </a:r>
          </a:p>
          <a:p>
            <a:pPr algn="l"/>
            <a:r>
              <a:rPr lang="tr-TR" sz="1800" b="0" i="0" u="none" strike="noStrike" baseline="0" dirty="0">
                <a:latin typeface="Fd1366323-Identity-H"/>
              </a:rPr>
              <a:t>muhtemelen saray için hazırlandığına</a:t>
            </a:r>
          </a:p>
          <a:p>
            <a:pPr algn="l"/>
            <a:r>
              <a:rPr lang="tr-TR" sz="1800" b="0" i="0" u="none" strike="noStrike" baseline="0" dirty="0">
                <a:latin typeface="Fd1366323-Identity-H"/>
              </a:rPr>
              <a:t>işaret eder.</a:t>
            </a:r>
            <a:endParaRPr lang="tr-TR" dirty="0"/>
          </a:p>
        </p:txBody>
      </p:sp>
      <p:pic>
        <p:nvPicPr>
          <p:cNvPr id="4" name="Resim 3">
            <a:extLst>
              <a:ext uri="{FF2B5EF4-FFF2-40B4-BE49-F238E27FC236}">
                <a16:creationId xmlns:a16="http://schemas.microsoft.com/office/drawing/2014/main" id="{CA32D3E1-03CF-8928-63D2-EC1E0C6074CD}"/>
              </a:ext>
            </a:extLst>
          </p:cNvPr>
          <p:cNvPicPr>
            <a:picLocks noChangeAspect="1"/>
          </p:cNvPicPr>
          <p:nvPr/>
        </p:nvPicPr>
        <p:blipFill>
          <a:blip r:embed="rId2"/>
          <a:stretch>
            <a:fillRect/>
          </a:stretch>
        </p:blipFill>
        <p:spPr>
          <a:xfrm>
            <a:off x="4859678" y="1119337"/>
            <a:ext cx="7021064" cy="4619326"/>
          </a:xfrm>
          <a:prstGeom prst="rect">
            <a:avLst/>
          </a:prstGeom>
        </p:spPr>
      </p:pic>
    </p:spTree>
    <p:extLst>
      <p:ext uri="{BB962C8B-B14F-4D97-AF65-F5344CB8AC3E}">
        <p14:creationId xmlns:p14="http://schemas.microsoft.com/office/powerpoint/2010/main" val="6182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A5D366-5233-65E6-3DFE-E5A195C08B11}"/>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A20EE6F1-D160-AABA-F78A-8C83F07F4433}"/>
              </a:ext>
            </a:extLst>
          </p:cNvPr>
          <p:cNvPicPr>
            <a:picLocks noChangeAspect="1"/>
          </p:cNvPicPr>
          <p:nvPr/>
        </p:nvPicPr>
        <p:blipFill>
          <a:blip r:embed="rId2"/>
          <a:stretch>
            <a:fillRect/>
          </a:stretch>
        </p:blipFill>
        <p:spPr>
          <a:xfrm>
            <a:off x="4844841" y="82193"/>
            <a:ext cx="4755098" cy="6585736"/>
          </a:xfrm>
          <a:prstGeom prst="rect">
            <a:avLst/>
          </a:prstGeom>
        </p:spPr>
      </p:pic>
      <p:sp>
        <p:nvSpPr>
          <p:cNvPr id="9" name="Metin kutusu 8">
            <a:extLst>
              <a:ext uri="{FF2B5EF4-FFF2-40B4-BE49-F238E27FC236}">
                <a16:creationId xmlns:a16="http://schemas.microsoft.com/office/drawing/2014/main" id="{CEC423A2-613B-17C2-3EDB-47B2E488D20F}"/>
              </a:ext>
            </a:extLst>
          </p:cNvPr>
          <p:cNvSpPr txBox="1"/>
          <p:nvPr/>
        </p:nvSpPr>
        <p:spPr>
          <a:xfrm>
            <a:off x="154112" y="1690688"/>
            <a:ext cx="5034338" cy="3693319"/>
          </a:xfrm>
          <a:prstGeom prst="rect">
            <a:avLst/>
          </a:prstGeom>
          <a:noFill/>
        </p:spPr>
        <p:txBody>
          <a:bodyPr wrap="square">
            <a:spAutoFit/>
          </a:bodyPr>
          <a:lstStyle/>
          <a:p>
            <a:pPr algn="l"/>
            <a:r>
              <a:rPr lang="tr-TR" sz="1800" b="0" i="0" u="none" strike="noStrike" baseline="0" dirty="0">
                <a:latin typeface="Fd1258791-Identity-H"/>
              </a:rPr>
              <a:t>Ebubekir Muhammed </a:t>
            </a:r>
            <a:r>
              <a:rPr lang="tr-TR" sz="1800" b="0" i="0" u="none" strike="noStrike" baseline="0" dirty="0" err="1">
                <a:latin typeface="Fd1258791-Identity-H"/>
              </a:rPr>
              <a:t>ibn</a:t>
            </a:r>
            <a:r>
              <a:rPr lang="tr-TR" sz="1800" b="0" i="0" u="none" strike="noStrike" baseline="0" dirty="0">
                <a:latin typeface="Fd1258791-Identity-H"/>
              </a:rPr>
              <a:t> Abdullah'ın</a:t>
            </a:r>
          </a:p>
          <a:p>
            <a:pPr algn="l"/>
            <a:r>
              <a:rPr lang="tr-TR" sz="1800" b="0" i="0" u="none" strike="noStrike" baseline="0" dirty="0" err="1">
                <a:latin typeface="Fd1258791-Identity-H"/>
              </a:rPr>
              <a:t>Kitab</a:t>
            </a:r>
            <a:r>
              <a:rPr lang="tr-TR" sz="1800" b="0" i="0" u="none" strike="noStrike" baseline="0" dirty="0">
                <a:latin typeface="Fd1258791-Identity-H"/>
              </a:rPr>
              <a:t> </a:t>
            </a:r>
            <a:r>
              <a:rPr lang="tr-TR" sz="1800" b="0" i="0" u="none" strike="noStrike" baseline="0" dirty="0" err="1">
                <a:latin typeface="Fd1258791-Identity-H"/>
              </a:rPr>
              <a:t>halkü'l</a:t>
            </a:r>
            <a:r>
              <a:rPr lang="tr-TR" sz="1800" b="0" i="0" u="none" strike="noStrike" baseline="0" dirty="0">
                <a:latin typeface="Fd1258791-Identity-H"/>
              </a:rPr>
              <a:t>-nebi </a:t>
            </a:r>
            <a:r>
              <a:rPr lang="tr-TR" sz="1800" b="0" i="0" u="none" strike="noStrike" baseline="0" dirty="0" err="1">
                <a:latin typeface="Fd1258791-Identity-H"/>
              </a:rPr>
              <a:t>ve’l</a:t>
            </a:r>
            <a:r>
              <a:rPr lang="tr-TR" sz="1800" b="0" i="0" u="none" strike="noStrike" baseline="0" dirty="0">
                <a:latin typeface="Fd1258791-Identity-H"/>
              </a:rPr>
              <a:t>-halik yazmasının</a:t>
            </a:r>
          </a:p>
          <a:p>
            <a:pPr algn="l"/>
            <a:r>
              <a:rPr lang="tr-TR" sz="1800" b="0" i="0" u="none" strike="noStrike" baseline="0" dirty="0">
                <a:latin typeface="Fd1258791-Identity-H"/>
              </a:rPr>
              <a:t>başlık sayfası</a:t>
            </a:r>
          </a:p>
          <a:p>
            <a:pPr algn="l"/>
            <a:r>
              <a:rPr lang="tr-TR" sz="1800" b="0" i="0" u="none" strike="noStrike" baseline="0" dirty="0">
                <a:latin typeface="Fd1366323-Identity-H"/>
              </a:rPr>
              <a:t>hattat Ebubekir Muhammed bin Refi, Gazne,</a:t>
            </a:r>
          </a:p>
          <a:p>
            <a:pPr algn="l"/>
            <a:r>
              <a:rPr lang="de-DE" sz="1800" b="0" i="0" u="none" strike="noStrike" baseline="0" dirty="0">
                <a:latin typeface="Fd1366323-Identity-H"/>
              </a:rPr>
              <a:t>y. </a:t>
            </a:r>
            <a:r>
              <a:rPr lang="de-DE" sz="1800" b="0" i="0" u="none" strike="noStrike" baseline="0" dirty="0">
                <a:latin typeface="Fd1258791-Identity-H"/>
              </a:rPr>
              <a:t>1050, </a:t>
            </a:r>
            <a:r>
              <a:rPr lang="de-DE" sz="1800" b="0" i="0" u="none" strike="noStrike" baseline="0" dirty="0">
                <a:latin typeface="Fd1366323-Identity-H"/>
              </a:rPr>
              <a:t>Leiden, </a:t>
            </a:r>
            <a:r>
              <a:rPr lang="de-DE" sz="1800" b="0" i="0" u="none" strike="noStrike" baseline="0" dirty="0" err="1">
                <a:latin typeface="Fd1366323-Identity-H"/>
              </a:rPr>
              <a:t>Üniversite</a:t>
            </a:r>
            <a:r>
              <a:rPr lang="de-DE" sz="1800" b="0" i="0" u="none" strike="noStrike" baseline="0" dirty="0">
                <a:latin typeface="Fd1366323-Identity-H"/>
              </a:rPr>
              <a:t> </a:t>
            </a:r>
            <a:r>
              <a:rPr lang="de-DE" sz="1800" b="0" i="0" u="none" strike="noStrike" baseline="0" dirty="0" err="1">
                <a:latin typeface="Fd1366323-Identity-H"/>
              </a:rPr>
              <a:t>Kütüphanesi</a:t>
            </a:r>
            <a:endParaRPr lang="de-DE" sz="1800" b="0" i="0" u="none" strike="noStrike" baseline="0" dirty="0">
              <a:latin typeface="Fd1366323-Identity-H"/>
            </a:endParaRPr>
          </a:p>
          <a:p>
            <a:pPr algn="l"/>
            <a:r>
              <a:rPr lang="tr-TR" sz="1800" b="0" i="0" u="none" strike="noStrike" baseline="0" dirty="0">
                <a:latin typeface="Fd1366323-Identity-H"/>
              </a:rPr>
              <a:t>Peygamber Muhammed'in bedensel ve ahlaki</a:t>
            </a:r>
          </a:p>
          <a:p>
            <a:pPr algn="l"/>
            <a:r>
              <a:rPr lang="tr-TR" sz="1800" b="0" i="0" u="none" strike="noStrike" baseline="0" dirty="0">
                <a:latin typeface="Fd1366323-Identity-H"/>
              </a:rPr>
              <a:t>özelliklerini anlatan bu kitap, Doğu İslam</a:t>
            </a:r>
          </a:p>
          <a:p>
            <a:pPr algn="l"/>
            <a:r>
              <a:rPr lang="tr-TR" sz="1800" b="0" i="0" u="none" strike="noStrike" baseline="0" dirty="0">
                <a:latin typeface="Fd1366323-Identity-H"/>
              </a:rPr>
              <a:t>dünyasının günümüze ulaşan en eski yazmalarından biridir. Yazmada yaldızlı süslerin cömertçe</a:t>
            </a:r>
          </a:p>
          <a:p>
            <a:pPr algn="l"/>
            <a:r>
              <a:rPr lang="tr-TR" sz="1800" b="0" i="0" u="none" strike="noStrike" baseline="0" dirty="0">
                <a:latin typeface="Fd1366323-Identity-H"/>
              </a:rPr>
              <a:t>kullanılması, edebi sanatları himaye</a:t>
            </a:r>
          </a:p>
          <a:p>
            <a:pPr algn="l"/>
            <a:r>
              <a:rPr lang="tr-TR" sz="1800" b="0" i="0" u="none" strike="noStrike" baseline="0" dirty="0">
                <a:latin typeface="Fd1366323-Identity-H"/>
              </a:rPr>
              <a:t>etme açısından özellikle seçkin bir yere sahip</a:t>
            </a:r>
          </a:p>
          <a:p>
            <a:pPr algn="l"/>
            <a:r>
              <a:rPr lang="tr-TR" sz="1800" b="0" i="0" u="none" strike="noStrike" baseline="0" dirty="0">
                <a:latin typeface="Fd1366323-Identity-H"/>
              </a:rPr>
              <a:t>olan </a:t>
            </a:r>
            <a:r>
              <a:rPr lang="tr-TR" sz="1800" b="0" i="0" u="none" strike="noStrike" baseline="0" dirty="0" err="1">
                <a:latin typeface="Fd1366323-Identity-H"/>
              </a:rPr>
              <a:t>Gazneli</a:t>
            </a:r>
            <a:r>
              <a:rPr lang="tr-TR" sz="1800" b="0" i="0" u="none" strike="noStrike" baseline="0" dirty="0">
                <a:latin typeface="Fd1366323-Identity-H"/>
              </a:rPr>
              <a:t> hükümdarları için hazırlanmış</a:t>
            </a:r>
          </a:p>
          <a:p>
            <a:pPr algn="l"/>
            <a:r>
              <a:rPr lang="tr-TR" sz="1800" b="0" i="0" u="none" strike="noStrike" baseline="0" dirty="0">
                <a:latin typeface="Fd1366323-Identity-H"/>
              </a:rPr>
              <a:t>olan kitapların yüksek kalitesini gösterir.</a:t>
            </a:r>
            <a:endParaRPr lang="tr-TR" dirty="0"/>
          </a:p>
        </p:txBody>
      </p:sp>
      <p:sp>
        <p:nvSpPr>
          <p:cNvPr id="11" name="İçerik Yer Tutucusu 10">
            <a:extLst>
              <a:ext uri="{FF2B5EF4-FFF2-40B4-BE49-F238E27FC236}">
                <a16:creationId xmlns:a16="http://schemas.microsoft.com/office/drawing/2014/main" id="{07D4E84B-BD52-F1DF-DF3A-F5A99B5B580F}"/>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252523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546001-6E9C-5B82-1FD0-DF8BEACBCEEF}"/>
              </a:ext>
            </a:extLst>
          </p:cNvPr>
          <p:cNvSpPr>
            <a:spLocks noGrp="1"/>
          </p:cNvSpPr>
          <p:nvPr>
            <p:ph type="title"/>
          </p:nvPr>
        </p:nvSpPr>
        <p:spPr/>
        <p:txBody>
          <a:bodyPr/>
          <a:lstStyle/>
          <a:p>
            <a:endParaRPr lang="tr-TR"/>
          </a:p>
        </p:txBody>
      </p:sp>
      <p:pic>
        <p:nvPicPr>
          <p:cNvPr id="4" name="İçerik Yer Tutucusu 6">
            <a:extLst>
              <a:ext uri="{FF2B5EF4-FFF2-40B4-BE49-F238E27FC236}">
                <a16:creationId xmlns:a16="http://schemas.microsoft.com/office/drawing/2014/main" id="{885AD81E-331A-C7E9-472E-DC14DE4EB833}"/>
              </a:ext>
            </a:extLst>
          </p:cNvPr>
          <p:cNvPicPr>
            <a:picLocks noGrp="1" noChangeAspect="1"/>
          </p:cNvPicPr>
          <p:nvPr>
            <p:ph idx="1"/>
          </p:nvPr>
        </p:nvPicPr>
        <p:blipFill>
          <a:blip r:embed="rId2"/>
          <a:stretch>
            <a:fillRect/>
          </a:stretch>
        </p:blipFill>
        <p:spPr>
          <a:xfrm>
            <a:off x="6842590" y="106395"/>
            <a:ext cx="5147656" cy="6837561"/>
          </a:xfrm>
        </p:spPr>
      </p:pic>
      <p:sp>
        <p:nvSpPr>
          <p:cNvPr id="6" name="Metin kutusu 5">
            <a:extLst>
              <a:ext uri="{FF2B5EF4-FFF2-40B4-BE49-F238E27FC236}">
                <a16:creationId xmlns:a16="http://schemas.microsoft.com/office/drawing/2014/main" id="{33E056D7-5FE8-A0C2-FFD7-B0A642F9EF05}"/>
              </a:ext>
            </a:extLst>
          </p:cNvPr>
          <p:cNvSpPr txBox="1"/>
          <p:nvPr/>
        </p:nvSpPr>
        <p:spPr>
          <a:xfrm>
            <a:off x="719192" y="1613042"/>
            <a:ext cx="5486400" cy="4247317"/>
          </a:xfrm>
          <a:prstGeom prst="rect">
            <a:avLst/>
          </a:prstGeom>
          <a:noFill/>
        </p:spPr>
        <p:txBody>
          <a:bodyPr wrap="square">
            <a:spAutoFit/>
          </a:bodyPr>
          <a:lstStyle/>
          <a:p>
            <a:pPr algn="l"/>
            <a:r>
              <a:rPr lang="tr-TR" sz="1800" b="0" i="0" u="none" strike="noStrike" baseline="0" dirty="0">
                <a:latin typeface="Fd1258791-Identity-H"/>
              </a:rPr>
              <a:t>Bir Kuran yazmasına ait sayfa</a:t>
            </a:r>
          </a:p>
          <a:p>
            <a:pPr algn="l"/>
            <a:r>
              <a:rPr lang="tr-TR" sz="1800" b="0" i="0" u="none" strike="noStrike" baseline="0" dirty="0">
                <a:latin typeface="Fd1258791-Identity-H"/>
              </a:rPr>
              <a:t>11 . </a:t>
            </a:r>
            <a:r>
              <a:rPr lang="tr-TR" sz="1800" b="0" i="0" u="none" strike="noStrike" baseline="0" dirty="0">
                <a:latin typeface="Fd1366323-Identity-H"/>
              </a:rPr>
              <a:t>ya da </a:t>
            </a:r>
            <a:r>
              <a:rPr lang="tr-TR" sz="1800" b="0" i="0" u="none" strike="noStrike" baseline="0" dirty="0">
                <a:latin typeface="Fd1258791-Identity-H"/>
              </a:rPr>
              <a:t>12. </a:t>
            </a:r>
            <a:r>
              <a:rPr lang="tr-TR" sz="1800" b="0" i="0" u="none" strike="noStrike" baseline="0" dirty="0">
                <a:latin typeface="Fd1366323-Identity-H"/>
              </a:rPr>
              <a:t>yüzyıl, Münih, Bavyera Devlet</a:t>
            </a:r>
          </a:p>
          <a:p>
            <a:pPr algn="l"/>
            <a:r>
              <a:rPr lang="tr-TR" sz="1800" b="0" i="0" u="none" strike="noStrike" baseline="0" dirty="0">
                <a:latin typeface="Fd1366323-Identity-H"/>
              </a:rPr>
              <a:t>Kütüphanesi</a:t>
            </a:r>
          </a:p>
          <a:p>
            <a:pPr algn="l"/>
            <a:endParaRPr lang="tr-TR" sz="1800" b="0" i="0" u="none" strike="noStrike" baseline="0" dirty="0">
              <a:latin typeface="Fd1366323-Identity-H"/>
            </a:endParaRPr>
          </a:p>
          <a:p>
            <a:pPr algn="l"/>
            <a:r>
              <a:rPr lang="tr-TR" sz="1800" b="0" i="0" u="none" strike="noStrike" baseline="0" dirty="0">
                <a:latin typeface="Fd1366323-Identity-H"/>
              </a:rPr>
              <a:t>Doğu İran' da </a:t>
            </a:r>
            <a:r>
              <a:rPr lang="tr-TR" sz="1800" b="0" i="0" u="none" strike="noStrike" baseline="0" dirty="0" err="1">
                <a:latin typeface="Fd1366323-Identity-H"/>
              </a:rPr>
              <a:t>Gazneli</a:t>
            </a:r>
            <a:r>
              <a:rPr lang="tr-TR" sz="1800" b="0" i="0" u="none" strike="noStrike" baseline="0" dirty="0">
                <a:latin typeface="Fd1366323-Identity-H"/>
              </a:rPr>
              <a:t> ve </a:t>
            </a:r>
            <a:r>
              <a:rPr lang="tr-TR" sz="1800" b="0" i="0" u="none" strike="noStrike" baseline="0" dirty="0" err="1">
                <a:latin typeface="Fd1366323-Identity-H"/>
              </a:rPr>
              <a:t>Guri</a:t>
            </a:r>
            <a:r>
              <a:rPr lang="tr-TR" sz="1800" b="0" i="0" u="none" strike="noStrike" baseline="0" dirty="0">
                <a:latin typeface="Fd1366323-Identity-H"/>
              </a:rPr>
              <a:t> yönetimleri altında</a:t>
            </a:r>
          </a:p>
          <a:p>
            <a:pPr algn="l"/>
            <a:r>
              <a:rPr lang="tr-TR" sz="1800" b="0" i="0" u="none" strike="noStrike" baseline="0" dirty="0">
                <a:latin typeface="Fd1366323-Identity-H"/>
              </a:rPr>
              <a:t>özgün bir köşeli yazı stili gelişti. Bu "Şarki"</a:t>
            </a:r>
          </a:p>
          <a:p>
            <a:pPr algn="l"/>
            <a:r>
              <a:rPr lang="tr-TR" sz="1800" b="0" i="0" u="none" strike="noStrike" baseline="0" dirty="0">
                <a:latin typeface="Fd1366323-Identity-H"/>
              </a:rPr>
              <a:t>ya da "kıvrık </a:t>
            </a:r>
            <a:r>
              <a:rPr lang="tr-TR" sz="1800" b="0" i="0" u="none" strike="noStrike" baseline="0" dirty="0" err="1">
                <a:latin typeface="Fd1366323-Identity-H"/>
              </a:rPr>
              <a:t>Küfı</a:t>
            </a:r>
            <a:r>
              <a:rPr lang="tr-TR" sz="1800" b="0" i="0" u="none" strike="noStrike" baseline="0" dirty="0">
                <a:latin typeface="Fd1366323-Identity-H"/>
              </a:rPr>
              <a:t>" yazısının erken İslam</a:t>
            </a:r>
          </a:p>
          <a:p>
            <a:pPr algn="l"/>
            <a:r>
              <a:rPr lang="tr-TR" sz="1800" b="0" i="0" u="none" strike="noStrike" baseline="0" dirty="0">
                <a:latin typeface="Fd1366323-Identity-H"/>
              </a:rPr>
              <a:t>döneminde kullanılan köşeli yazıyla çok az ilgisi</a:t>
            </a:r>
          </a:p>
          <a:p>
            <a:pPr algn="l"/>
            <a:r>
              <a:rPr lang="tr-TR" sz="1800" b="0" i="0" u="none" strike="noStrike" baseline="0" dirty="0">
                <a:latin typeface="Fd1366323-Identity-H"/>
              </a:rPr>
              <a:t>vardır. Daha ziyade, alışılmış kıvrık el yazılarını Allah </a:t>
            </a:r>
            <a:r>
              <a:rPr lang="tr-TR" sz="1800" b="0" i="0" u="none" strike="noStrike" baseline="0" dirty="0" err="1">
                <a:latin typeface="Fd1366323-Identity-H"/>
              </a:rPr>
              <a:t>Kelamı'nı</a:t>
            </a:r>
            <a:r>
              <a:rPr lang="tr-TR" sz="1800" b="0" i="0" u="none" strike="noStrike" baseline="0" dirty="0">
                <a:latin typeface="Fd1366323-Identity-H"/>
              </a:rPr>
              <a:t> yazıya geçirmeye uygun</a:t>
            </a:r>
          </a:p>
          <a:p>
            <a:pPr algn="l"/>
            <a:r>
              <a:rPr lang="tr-TR" sz="1800" b="0" i="0" u="none" strike="noStrike" baseline="0" dirty="0">
                <a:latin typeface="Fd1366323-Identity-H"/>
              </a:rPr>
              <a:t>hale getirmeye çalışan hattatların geliştirdiği</a:t>
            </a:r>
          </a:p>
          <a:p>
            <a:pPr algn="l"/>
            <a:r>
              <a:rPr lang="tr-TR" sz="1800" b="0" i="0" u="none" strike="noStrike" baseline="0" dirty="0">
                <a:latin typeface="Fd1366323-Identity-H"/>
              </a:rPr>
              <a:t>zarif bir stil sayılır. Bu yazmada, harfler</a:t>
            </a:r>
          </a:p>
          <a:p>
            <a:pPr algn="l"/>
            <a:r>
              <a:rPr lang="tr-TR" sz="1800" b="0" i="0" u="none" strike="noStrike" baseline="0" dirty="0">
                <a:latin typeface="Fd1366323-Identity-H"/>
              </a:rPr>
              <a:t>boşluk paylarıyla çevrilidir ve zemin aynı dönemin</a:t>
            </a:r>
          </a:p>
          <a:p>
            <a:pPr algn="l"/>
            <a:r>
              <a:rPr lang="tr-TR" sz="1800" b="0" i="0" u="none" strike="noStrike" baseline="0" dirty="0">
                <a:latin typeface="Fd1366323-Identity-H"/>
              </a:rPr>
              <a:t>seramiklerinde rastlanan bir bezeme</a:t>
            </a:r>
          </a:p>
          <a:p>
            <a:pPr algn="l"/>
            <a:r>
              <a:rPr lang="tr-TR" sz="1800" b="0" i="0" u="none" strike="noStrike" baseline="0" dirty="0">
                <a:latin typeface="Fd1366323-Identity-H"/>
              </a:rPr>
              <a:t>unsuru olan küçük sarmallarla doldurulmuştur.</a:t>
            </a:r>
            <a:endParaRPr lang="tr-TR" dirty="0"/>
          </a:p>
        </p:txBody>
      </p:sp>
    </p:spTree>
    <p:extLst>
      <p:ext uri="{BB962C8B-B14F-4D97-AF65-F5344CB8AC3E}">
        <p14:creationId xmlns:p14="http://schemas.microsoft.com/office/powerpoint/2010/main" val="1318242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799A13-1813-DDCF-FBC0-87D3E7EBCC42}"/>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1A85C9D7-1224-E13C-3A59-F3DFA8CEC5D0}"/>
              </a:ext>
            </a:extLst>
          </p:cNvPr>
          <p:cNvPicPr>
            <a:picLocks noChangeAspect="1"/>
          </p:cNvPicPr>
          <p:nvPr/>
        </p:nvPicPr>
        <p:blipFill>
          <a:blip r:embed="rId2"/>
          <a:stretch>
            <a:fillRect/>
          </a:stretch>
        </p:blipFill>
        <p:spPr>
          <a:xfrm>
            <a:off x="6096000" y="1397929"/>
            <a:ext cx="4791919" cy="4779034"/>
          </a:xfrm>
          <a:prstGeom prst="rect">
            <a:avLst/>
          </a:prstGeom>
        </p:spPr>
      </p:pic>
      <p:sp>
        <p:nvSpPr>
          <p:cNvPr id="7" name="Metin kutusu 6">
            <a:extLst>
              <a:ext uri="{FF2B5EF4-FFF2-40B4-BE49-F238E27FC236}">
                <a16:creationId xmlns:a16="http://schemas.microsoft.com/office/drawing/2014/main" id="{4FA2D583-D4BD-69EB-E4EA-8FD055FE44A8}"/>
              </a:ext>
            </a:extLst>
          </p:cNvPr>
          <p:cNvSpPr txBox="1"/>
          <p:nvPr/>
        </p:nvSpPr>
        <p:spPr>
          <a:xfrm>
            <a:off x="838200" y="1931542"/>
            <a:ext cx="5089989" cy="3139321"/>
          </a:xfrm>
          <a:prstGeom prst="rect">
            <a:avLst/>
          </a:prstGeom>
          <a:noFill/>
        </p:spPr>
        <p:txBody>
          <a:bodyPr wrap="square">
            <a:spAutoFit/>
          </a:bodyPr>
          <a:lstStyle/>
          <a:p>
            <a:pPr algn="l"/>
            <a:r>
              <a:rPr lang="tr-TR" sz="1800" b="0" i="0" u="none" strike="noStrike" baseline="0" dirty="0">
                <a:latin typeface="Fd1258791-Identity-H"/>
              </a:rPr>
              <a:t>"</a:t>
            </a:r>
            <a:r>
              <a:rPr lang="tr-TR" sz="1800" b="0" i="0" u="none" strike="noStrike" baseline="0" dirty="0" err="1">
                <a:latin typeface="Fd1258791-Identity-H"/>
              </a:rPr>
              <a:t>Bobrinski</a:t>
            </a:r>
            <a:r>
              <a:rPr lang="tr-TR" sz="1800" b="0" i="0" u="none" strike="noStrike" baseline="0" dirty="0">
                <a:latin typeface="Fd1258791-Identity-H"/>
              </a:rPr>
              <a:t> kovası'', </a:t>
            </a:r>
            <a:r>
              <a:rPr lang="tr-TR" sz="1800" b="0" i="0" u="none" strike="noStrike" baseline="0" dirty="0">
                <a:latin typeface="Fd1366323-Identity-H"/>
              </a:rPr>
              <a:t>Muhammed bin</a:t>
            </a:r>
          </a:p>
          <a:p>
            <a:pPr algn="l"/>
            <a:r>
              <a:rPr lang="tr-TR" sz="1800" b="0" i="0" u="none" strike="noStrike" baseline="0" dirty="0" err="1">
                <a:latin typeface="Fd1366323-Identity-H"/>
              </a:rPr>
              <a:t>Abdülvahid</a:t>
            </a:r>
            <a:r>
              <a:rPr lang="tr-TR" sz="1800" b="0" i="0" u="none" strike="noStrike" baseline="0" dirty="0">
                <a:latin typeface="Fd1366323-Identity-H"/>
              </a:rPr>
              <a:t> ve Mesud bin Ahmed, </a:t>
            </a:r>
            <a:r>
              <a:rPr lang="tr-TR" sz="1800" b="0" i="0" u="none" strike="noStrike" baseline="0" dirty="0" err="1">
                <a:latin typeface="Fd1366323-Identity-H"/>
              </a:rPr>
              <a:t>Herat</a:t>
            </a:r>
            <a:r>
              <a:rPr lang="tr-TR" sz="1800" b="0" i="0" u="none" strike="noStrike" baseline="0" dirty="0">
                <a:latin typeface="Fd1366323-Identity-H"/>
              </a:rPr>
              <a:t>,</a:t>
            </a:r>
          </a:p>
          <a:p>
            <a:pPr algn="l"/>
            <a:r>
              <a:rPr lang="tr-TR" sz="1800" b="0" i="0" u="none" strike="noStrike" baseline="0" dirty="0">
                <a:latin typeface="Fd1258791-Identity-H"/>
              </a:rPr>
              <a:t>1163, </a:t>
            </a:r>
            <a:r>
              <a:rPr lang="tr-TR" sz="1800" b="0" i="0" u="none" strike="noStrike" baseline="0" dirty="0">
                <a:latin typeface="Fd1366323-Identity-H"/>
              </a:rPr>
              <a:t>gümüş ve bakır kakmalı pirinç,</a:t>
            </a:r>
          </a:p>
          <a:p>
            <a:pPr algn="l"/>
            <a:r>
              <a:rPr lang="de-DE" sz="1800" b="0" i="0" u="none" strike="noStrike" baseline="0" dirty="0" err="1">
                <a:latin typeface="Fd1366323-Identity-H"/>
              </a:rPr>
              <a:t>yükseklik</a:t>
            </a:r>
            <a:r>
              <a:rPr lang="de-DE" sz="1800" b="0" i="0" u="none" strike="noStrike" baseline="0" dirty="0">
                <a:latin typeface="Fd1366323-Identity-H"/>
              </a:rPr>
              <a:t> </a:t>
            </a:r>
            <a:r>
              <a:rPr lang="de-DE" sz="1800" b="0" i="0" u="none" strike="noStrike" baseline="0" dirty="0">
                <a:latin typeface="Fd1258791-Identity-H"/>
              </a:rPr>
              <a:t>18,5 </a:t>
            </a:r>
            <a:r>
              <a:rPr lang="de-DE" sz="1800" b="0" i="0" u="none" strike="noStrike" baseline="0" dirty="0">
                <a:latin typeface="Fd1366323-Identity-H"/>
              </a:rPr>
              <a:t>cm, St. Petersburg, </a:t>
            </a:r>
            <a:r>
              <a:rPr lang="de-DE" sz="1800" b="0" i="0" u="none" strike="noStrike" baseline="0" dirty="0" err="1">
                <a:latin typeface="Fd1366323-Identity-H"/>
              </a:rPr>
              <a:t>Ermitaj</a:t>
            </a:r>
            <a:endParaRPr lang="de-DE" sz="1800" b="0" i="0" u="none" strike="noStrike" baseline="0" dirty="0">
              <a:latin typeface="Fd1366323-Identity-H"/>
            </a:endParaRPr>
          </a:p>
          <a:p>
            <a:pPr algn="l"/>
            <a:r>
              <a:rPr lang="tr-TR" sz="1800" b="0" i="0" u="none" strike="noStrike" baseline="0" dirty="0">
                <a:latin typeface="Fd1366323-Identity-H"/>
              </a:rPr>
              <a:t>Adını Kont </a:t>
            </a:r>
            <a:r>
              <a:rPr lang="tr-TR" sz="1800" b="0" i="0" u="none" strike="noStrike" baseline="0" dirty="0" err="1">
                <a:latin typeface="Fd1366323-Identity-H"/>
              </a:rPr>
              <a:t>Bobrinski</a:t>
            </a:r>
            <a:r>
              <a:rPr lang="tr-TR" sz="1800" b="0" i="0" u="none" strike="noStrike" baseline="0" dirty="0">
                <a:latin typeface="Fd1366323-Identity-H"/>
              </a:rPr>
              <a:t> adlı eski sahibinden</a:t>
            </a:r>
          </a:p>
          <a:p>
            <a:pPr algn="l"/>
            <a:r>
              <a:rPr lang="tr-TR" sz="1800" b="0" i="0" u="none" strike="noStrike" baseline="0" dirty="0">
                <a:latin typeface="Fd1366323-Identity-H"/>
              </a:rPr>
              <a:t>alan bu kova, aslında </a:t>
            </a:r>
            <a:r>
              <a:rPr lang="tr-TR" sz="1800" b="0" i="0" u="none" strike="noStrike" baseline="0" dirty="0" err="1">
                <a:latin typeface="Fd1366323-Identity-H"/>
              </a:rPr>
              <a:t>Guri</a:t>
            </a:r>
            <a:r>
              <a:rPr lang="tr-TR" sz="1800" b="0" i="0" u="none" strike="noStrike" baseline="0" dirty="0">
                <a:latin typeface="Fd1366323-Identity-H"/>
              </a:rPr>
              <a:t> yönetimindeki</a:t>
            </a:r>
          </a:p>
          <a:p>
            <a:pPr algn="l"/>
            <a:r>
              <a:rPr lang="tr-TR" sz="1800" b="0" i="0" u="none" strike="noStrike" baseline="0" dirty="0" err="1">
                <a:latin typeface="Fd1366323-Identity-H"/>
              </a:rPr>
              <a:t>Herat'ta</a:t>
            </a:r>
            <a:r>
              <a:rPr lang="tr-TR" sz="1800" b="0" i="0" u="none" strike="noStrike" baseline="0" dirty="0">
                <a:latin typeface="Fd1366323-Identity-H"/>
              </a:rPr>
              <a:t> yaşayan zengin bir adama armağan</a:t>
            </a:r>
          </a:p>
          <a:p>
            <a:pPr algn="l"/>
            <a:r>
              <a:rPr lang="tr-TR" sz="1800" b="0" i="0" u="none" strike="noStrike" baseline="0" dirty="0">
                <a:latin typeface="Fd1366323-Identity-H"/>
              </a:rPr>
              <a:t>olarak yapılmıştı. Yazıtlarla ve figürlü sahnelerin</a:t>
            </a:r>
          </a:p>
          <a:p>
            <a:pPr algn="l"/>
            <a:r>
              <a:rPr lang="tr-TR" sz="1800" b="0" i="0" u="none" strike="noStrike" baseline="0" dirty="0">
                <a:latin typeface="Fd1366323-Identity-H"/>
              </a:rPr>
              <a:t>yer aldığı frizlerle bezenmiş olmasına</a:t>
            </a:r>
          </a:p>
          <a:p>
            <a:pPr algn="l"/>
            <a:r>
              <a:rPr lang="tr-TR" sz="1800" b="0" i="0" u="none" strike="noStrike" baseline="0" dirty="0">
                <a:latin typeface="Fd1366323-Identity-H"/>
              </a:rPr>
              <a:t>bakılırsa, sıradan bir hamam kovasının çok</a:t>
            </a:r>
          </a:p>
          <a:p>
            <a:pPr algn="l"/>
            <a:r>
              <a:rPr lang="tr-TR" sz="1800" b="0" i="0" u="none" strike="noStrike" baseline="0" dirty="0">
                <a:latin typeface="Fd1366323-Identity-H"/>
              </a:rPr>
              <a:t>pahalı bir versiyonu olduğu söylenebilir.</a:t>
            </a:r>
            <a:endParaRPr lang="tr-TR" dirty="0"/>
          </a:p>
        </p:txBody>
      </p:sp>
    </p:spTree>
    <p:extLst>
      <p:ext uri="{BB962C8B-B14F-4D97-AF65-F5344CB8AC3E}">
        <p14:creationId xmlns:p14="http://schemas.microsoft.com/office/powerpoint/2010/main" val="1580262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5C243E-8513-32D9-6B40-8CA778998FE7}"/>
              </a:ext>
            </a:extLst>
          </p:cNvPr>
          <p:cNvSpPr>
            <a:spLocks noGrp="1"/>
          </p:cNvSpPr>
          <p:nvPr>
            <p:ph type="title"/>
          </p:nvPr>
        </p:nvSpPr>
        <p:spPr/>
        <p:txBody>
          <a:bodyPr>
            <a:noAutofit/>
          </a:bodyPr>
          <a:lstStyle/>
          <a:p>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br>
              <a:rPr lang="tr-TR" sz="2000" b="0" i="0" u="none" strike="noStrike" baseline="0" dirty="0">
                <a:latin typeface="Fd1258791-Identity-H"/>
              </a:rPr>
            </a:br>
            <a:r>
              <a:rPr lang="tr-TR" sz="2000" b="0" i="0" u="none" strike="noStrike" baseline="0" dirty="0">
                <a:latin typeface="Fd1258791-Identity-H"/>
              </a:rPr>
              <a:t>Şamdan,</a:t>
            </a:r>
            <a:br>
              <a:rPr lang="tr-TR" sz="2000" b="0" i="0" u="none" strike="noStrike" baseline="0" dirty="0">
                <a:latin typeface="Fd1258791-Identity-H"/>
              </a:rPr>
            </a:br>
            <a:r>
              <a:rPr lang="es-ES" sz="2000" b="0" i="0" u="none" strike="noStrike" baseline="0" dirty="0">
                <a:latin typeface="Fd1366323-Identity-H"/>
              </a:rPr>
              <a:t>Doğu İran ya da Afganistan,</a:t>
            </a:r>
            <a:br>
              <a:rPr lang="es-ES" sz="2000" b="0" i="0" u="none" strike="noStrike" baseline="0" dirty="0">
                <a:latin typeface="Fd1366323-Identity-H"/>
              </a:rPr>
            </a:br>
            <a:r>
              <a:rPr lang="tr-TR" sz="2000" b="0" i="0" u="none" strike="noStrike" baseline="0" dirty="0">
                <a:latin typeface="Fd1258791-Identity-H"/>
              </a:rPr>
              <a:t>1 2. </a:t>
            </a:r>
            <a:r>
              <a:rPr lang="tr-TR" sz="2000" b="0" i="0" u="none" strike="noStrike" baseline="0" dirty="0">
                <a:latin typeface="Fd1366323-Identity-H"/>
              </a:rPr>
              <a:t>yüzyılın ikinci yarısı, yükseklik </a:t>
            </a:r>
            <a:r>
              <a:rPr lang="tr-TR" sz="2000" b="0" i="0" u="none" strike="noStrike" baseline="0" dirty="0">
                <a:latin typeface="Fd1258791-Identity-H"/>
              </a:rPr>
              <a:t>40,3 </a:t>
            </a:r>
            <a:r>
              <a:rPr lang="tr-TR" sz="2000" b="0" i="0" u="none" strike="noStrike" baseline="0" dirty="0">
                <a:latin typeface="Fd1366323-Identity-H"/>
              </a:rPr>
              <a:t>cm,</a:t>
            </a:r>
            <a:br>
              <a:rPr lang="tr-TR" sz="2000" b="0" i="0" u="none" strike="noStrike" baseline="0" dirty="0">
                <a:latin typeface="Fd1366323-Identity-H"/>
              </a:rPr>
            </a:br>
            <a:r>
              <a:rPr lang="en-US" sz="2000" b="0" i="0" u="none" strike="noStrike" baseline="0" dirty="0">
                <a:latin typeface="Fd1366323-Identity-H"/>
              </a:rPr>
              <a:t>Washington, Freer </a:t>
            </a:r>
            <a:r>
              <a:rPr lang="en-US" sz="2000" b="0" i="0" u="none" strike="noStrike" baseline="0" dirty="0" err="1">
                <a:latin typeface="Fd1366323-Identity-H"/>
              </a:rPr>
              <a:t>Sanat</a:t>
            </a:r>
            <a:r>
              <a:rPr lang="en-US" sz="2000" b="0" i="0" u="none" strike="noStrike" baseline="0" dirty="0">
                <a:latin typeface="Fd1366323-Identity-H"/>
              </a:rPr>
              <a:t> </a:t>
            </a:r>
            <a:r>
              <a:rPr lang="en-US" sz="2000" b="0" i="0" u="none" strike="noStrike" baseline="0" dirty="0" err="1">
                <a:latin typeface="Fd1366323-Identity-H"/>
              </a:rPr>
              <a:t>Galerisi</a:t>
            </a:r>
            <a:r>
              <a:rPr lang="en-US" sz="2000" b="0" i="0" u="none" strike="noStrike" baseline="0" dirty="0">
                <a:latin typeface="Fd1366323-Identity-H"/>
              </a:rPr>
              <a:t>, Smithson</a:t>
            </a:r>
            <a:br>
              <a:rPr lang="en-US" sz="2000" b="0" i="0" u="none" strike="noStrike" baseline="0" dirty="0">
                <a:latin typeface="Fd1366323-Identity-H"/>
              </a:rPr>
            </a:br>
            <a:r>
              <a:rPr lang="tr-TR" sz="2000" b="0" i="0" u="none" strike="noStrike" baseline="0" dirty="0">
                <a:latin typeface="Fd1366323-Identity-H"/>
              </a:rPr>
              <a:t>Enstitüsü</a:t>
            </a:r>
            <a:br>
              <a:rPr lang="tr-TR" sz="2000" b="0" i="0" u="none" strike="noStrike" baseline="0" dirty="0">
                <a:latin typeface="Fd1366323-Identity-H"/>
              </a:rPr>
            </a:br>
            <a:r>
              <a:rPr lang="tr-TR" sz="2000" b="0" i="0" u="none" strike="noStrike" baseline="0" dirty="0">
                <a:latin typeface="Fd1366323-Identity-H"/>
              </a:rPr>
              <a:t>Tek bir pirinç levhasının çekiçle dövülerek </a:t>
            </a:r>
            <a:br>
              <a:rPr lang="tr-TR" sz="2000" b="0" i="0" u="none" strike="noStrike" baseline="0" dirty="0">
                <a:latin typeface="Fd1366323-Identity-H"/>
              </a:rPr>
            </a:br>
            <a:r>
              <a:rPr lang="tr-TR" sz="2000" b="0" i="0" u="none" strike="noStrike" baseline="0" dirty="0">
                <a:latin typeface="Fd1366323-Identity-H"/>
              </a:rPr>
              <a:t>işlenmesiyle</a:t>
            </a:r>
            <a:br>
              <a:rPr lang="tr-TR" sz="2000" b="0" i="0" u="none" strike="noStrike" baseline="0" dirty="0">
                <a:latin typeface="Fd1366323-Identity-H"/>
              </a:rPr>
            </a:br>
            <a:r>
              <a:rPr lang="es-ES" sz="2000" b="0" i="0" u="none" strike="noStrike" baseline="0" dirty="0">
                <a:latin typeface="Fd1366323-Identity-H"/>
              </a:rPr>
              <a:t>yapılan ve bakır, gümüş ve siyah</a:t>
            </a:r>
            <a:br>
              <a:rPr lang="es-ES" sz="2000" b="0" i="0" u="none" strike="noStrike" baseline="0" dirty="0">
                <a:latin typeface="Fd1366323-Identity-H"/>
              </a:rPr>
            </a:br>
            <a:r>
              <a:rPr lang="tr-TR" sz="2000" b="0" i="0" u="none" strike="noStrike" baseline="0" dirty="0">
                <a:latin typeface="Fd1366323-Identity-H"/>
              </a:rPr>
              <a:t>bir organik malzemeyle kakmalar eklenen bu</a:t>
            </a:r>
            <a:br>
              <a:rPr lang="tr-TR" sz="2000" b="0" i="0" u="none" strike="noStrike" baseline="0" dirty="0">
                <a:latin typeface="Fd1366323-Identity-H"/>
              </a:rPr>
            </a:br>
            <a:r>
              <a:rPr lang="tr-TR" sz="2000" b="0" i="0" u="none" strike="noStrike" baseline="0" dirty="0">
                <a:latin typeface="Fd1366323-Identity-H"/>
              </a:rPr>
              <a:t>muazzam şamdan, o döneme ait en gözde</a:t>
            </a:r>
            <a:br>
              <a:rPr lang="tr-TR" sz="2000" b="0" i="0" u="none" strike="noStrike" baseline="0" dirty="0">
                <a:latin typeface="Fd1366323-Identity-H"/>
              </a:rPr>
            </a:br>
            <a:r>
              <a:rPr lang="tr-TR" sz="2000" b="0" i="0" u="none" strike="noStrike" baseline="0" dirty="0">
                <a:latin typeface="Fd1366323-Identity-H"/>
              </a:rPr>
              <a:t>teknikleri kullanarak yapılmış bir grup şamdan</a:t>
            </a:r>
            <a:br>
              <a:rPr lang="tr-TR" sz="2000" b="0" i="0" u="none" strike="noStrike" baseline="0" dirty="0">
                <a:latin typeface="Fd1366323-Identity-H"/>
              </a:rPr>
            </a:br>
            <a:r>
              <a:rPr lang="tr-TR" sz="2000" b="0" i="0" u="none" strike="noStrike" baseline="0" dirty="0">
                <a:latin typeface="Fd1366323-Identity-H"/>
              </a:rPr>
              <a:t>ve ibrik içindeki örneklerden biridir. Bu nesneler</a:t>
            </a:r>
            <a:br>
              <a:rPr lang="tr-TR" sz="2000" b="0" i="0" u="none" strike="noStrike" baseline="0" dirty="0">
                <a:latin typeface="Fd1366323-Identity-H"/>
              </a:rPr>
            </a:br>
            <a:r>
              <a:rPr lang="tr-TR" sz="2000" b="0" i="0" u="none" strike="noStrike" baseline="0" dirty="0">
                <a:latin typeface="Fd1366323-Identity-H"/>
              </a:rPr>
              <a:t>bölgenin </a:t>
            </a:r>
            <a:r>
              <a:rPr lang="tr-TR" sz="2000" b="0" i="0" u="none" strike="noStrike" baseline="0" dirty="0">
                <a:latin typeface="Fd1258791-Identity-H"/>
              </a:rPr>
              <a:t>1 2. </a:t>
            </a:r>
            <a:r>
              <a:rPr lang="tr-TR" sz="2000" b="0" i="0" u="none" strike="noStrike" baseline="0" dirty="0">
                <a:latin typeface="Fd1366323-Identity-H"/>
              </a:rPr>
              <a:t>yüzyıl sonlarındaki metal</a:t>
            </a:r>
            <a:br>
              <a:rPr lang="tr-TR" sz="2000" b="0" i="0" u="none" strike="noStrike" baseline="0" dirty="0">
                <a:latin typeface="Fd1366323-Identity-H"/>
              </a:rPr>
            </a:br>
            <a:r>
              <a:rPr lang="tr-TR" sz="2000" b="0" i="0" u="none" strike="noStrike" baseline="0" dirty="0">
                <a:latin typeface="Fd1366323-Identity-H"/>
              </a:rPr>
              <a:t>işleme ustalarının becerisini açıkça gözler</a:t>
            </a:r>
            <a:br>
              <a:rPr lang="tr-TR" sz="2000" b="0" i="0" u="none" strike="noStrike" baseline="0" dirty="0">
                <a:latin typeface="Fd1366323-Identity-H"/>
              </a:rPr>
            </a:br>
            <a:r>
              <a:rPr lang="tr-TR" sz="2000" b="0" i="0" u="none" strike="noStrike" baseline="0" dirty="0">
                <a:latin typeface="Fd1366323-Identity-H"/>
              </a:rPr>
              <a:t>önüne serer.</a:t>
            </a:r>
            <a:endParaRPr lang="tr-TR" sz="2000" dirty="0"/>
          </a:p>
        </p:txBody>
      </p:sp>
      <p:pic>
        <p:nvPicPr>
          <p:cNvPr id="5" name="Resim 4">
            <a:extLst>
              <a:ext uri="{FF2B5EF4-FFF2-40B4-BE49-F238E27FC236}">
                <a16:creationId xmlns:a16="http://schemas.microsoft.com/office/drawing/2014/main" id="{015E00CA-31F7-45E5-EAD2-329DF199ACE5}"/>
              </a:ext>
            </a:extLst>
          </p:cNvPr>
          <p:cNvPicPr>
            <a:picLocks noChangeAspect="1"/>
          </p:cNvPicPr>
          <p:nvPr/>
        </p:nvPicPr>
        <p:blipFill>
          <a:blip r:embed="rId2"/>
          <a:stretch>
            <a:fillRect/>
          </a:stretch>
        </p:blipFill>
        <p:spPr>
          <a:xfrm>
            <a:off x="5866544" y="365125"/>
            <a:ext cx="6092575" cy="5883715"/>
          </a:xfrm>
          <a:prstGeom prst="rect">
            <a:avLst/>
          </a:prstGeom>
        </p:spPr>
      </p:pic>
    </p:spTree>
    <p:extLst>
      <p:ext uri="{BB962C8B-B14F-4D97-AF65-F5344CB8AC3E}">
        <p14:creationId xmlns:p14="http://schemas.microsoft.com/office/powerpoint/2010/main" val="194828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9218" name="Picture 2">
            <a:extLst>
              <a:ext uri="{FF2B5EF4-FFF2-40B4-BE49-F238E27FC236}">
                <a16:creationId xmlns:a16="http://schemas.microsoft.com/office/drawing/2014/main" id="{8094EBDF-47F3-9FB7-ADBA-99F154062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488" y="303087"/>
            <a:ext cx="7798862" cy="6251825"/>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F8C52BB3-C95D-DB42-8424-329B01ABE49A}"/>
              </a:ext>
            </a:extLst>
          </p:cNvPr>
          <p:cNvSpPr txBox="1"/>
          <p:nvPr/>
        </p:nvSpPr>
        <p:spPr>
          <a:xfrm>
            <a:off x="452063" y="2024010"/>
            <a:ext cx="3184989" cy="461665"/>
          </a:xfrm>
          <a:prstGeom prst="rect">
            <a:avLst/>
          </a:prstGeom>
          <a:noFill/>
        </p:spPr>
        <p:txBody>
          <a:bodyPr wrap="square">
            <a:spAutoFit/>
          </a:bodyPr>
          <a:lstStyle/>
          <a:p>
            <a:r>
              <a:rPr lang="tr-TR" sz="2400" b="0" i="0" dirty="0">
                <a:effectLst/>
                <a:latin typeface="Calibri" panose="020F0502020204030204" pitchFamily="34" charset="0"/>
              </a:rPr>
              <a:t>XI. yüzyılda Gazneliler</a:t>
            </a:r>
            <a:endParaRPr lang="tr-TR" sz="2400" dirty="0"/>
          </a:p>
        </p:txBody>
      </p:sp>
    </p:spTree>
    <p:extLst>
      <p:ext uri="{BB962C8B-B14F-4D97-AF65-F5344CB8AC3E}">
        <p14:creationId xmlns:p14="http://schemas.microsoft.com/office/powerpoint/2010/main" val="384164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a:extLst>
              <a:ext uri="{FF2B5EF4-FFF2-40B4-BE49-F238E27FC236}">
                <a16:creationId xmlns:a16="http://schemas.microsoft.com/office/drawing/2014/main" id="{159C4DA5-C269-3A4D-58D9-48C7FBEDD35F}"/>
              </a:ext>
            </a:extLst>
          </p:cNvPr>
          <p:cNvSpPr txBox="1"/>
          <p:nvPr/>
        </p:nvSpPr>
        <p:spPr>
          <a:xfrm rot="10800000" flipH="1" flipV="1">
            <a:off x="6222670" y="5279077"/>
            <a:ext cx="8365297" cy="1569660"/>
          </a:xfrm>
          <a:prstGeom prst="rect">
            <a:avLst/>
          </a:prstGeom>
          <a:noFill/>
        </p:spPr>
        <p:txBody>
          <a:bodyPr wrap="square">
            <a:spAutoFit/>
          </a:bodyPr>
          <a:lstStyle/>
          <a:p>
            <a:pPr algn="l"/>
            <a:endParaRPr lang="tr-TR" sz="2400" b="0" i="0" u="none" strike="noStrike" kern="1200" baseline="0" dirty="0">
              <a:solidFill>
                <a:schemeClr val="tx1"/>
              </a:solidFill>
              <a:latin typeface="+mj-lt"/>
              <a:ea typeface="+mj-ea"/>
              <a:cs typeface="+mj-cs"/>
            </a:endParaRPr>
          </a:p>
          <a:p>
            <a:pPr algn="l"/>
            <a:endParaRPr lang="tr-TR" sz="2400" dirty="0">
              <a:latin typeface="+mj-lt"/>
              <a:ea typeface="+mj-ea"/>
              <a:cs typeface="+mj-cs"/>
            </a:endParaRPr>
          </a:p>
          <a:p>
            <a:pPr algn="l"/>
            <a:br>
              <a:rPr lang="en-US" sz="2400" b="0" i="0" u="none" strike="noStrike" kern="1200" baseline="0" dirty="0">
                <a:solidFill>
                  <a:schemeClr val="tx1"/>
                </a:solidFill>
                <a:latin typeface="+mj-lt"/>
                <a:ea typeface="+mj-ea"/>
                <a:cs typeface="+mj-cs"/>
              </a:rPr>
            </a:br>
            <a:endParaRPr lang="tr-TR" sz="2400" dirty="0"/>
          </a:p>
        </p:txBody>
      </p:sp>
      <p:pic>
        <p:nvPicPr>
          <p:cNvPr id="5" name="Resim 4">
            <a:extLst>
              <a:ext uri="{FF2B5EF4-FFF2-40B4-BE49-F238E27FC236}">
                <a16:creationId xmlns:a16="http://schemas.microsoft.com/office/drawing/2014/main" id="{5F3B1C50-1843-F05F-C3DF-4370D6F4B838}"/>
              </a:ext>
            </a:extLst>
          </p:cNvPr>
          <p:cNvPicPr>
            <a:picLocks noChangeAspect="1"/>
          </p:cNvPicPr>
          <p:nvPr/>
        </p:nvPicPr>
        <p:blipFill>
          <a:blip r:embed="rId2"/>
          <a:stretch>
            <a:fillRect/>
          </a:stretch>
        </p:blipFill>
        <p:spPr>
          <a:xfrm>
            <a:off x="4582274" y="616653"/>
            <a:ext cx="7456872" cy="5468323"/>
          </a:xfrm>
          <a:prstGeom prst="rect">
            <a:avLst/>
          </a:prstGeom>
        </p:spPr>
      </p:pic>
      <p:sp>
        <p:nvSpPr>
          <p:cNvPr id="7" name="Metin kutusu 6">
            <a:extLst>
              <a:ext uri="{FF2B5EF4-FFF2-40B4-BE49-F238E27FC236}">
                <a16:creationId xmlns:a16="http://schemas.microsoft.com/office/drawing/2014/main" id="{4FACAC19-3512-104C-1AE1-97BFBEDFAE3C}"/>
              </a:ext>
            </a:extLst>
          </p:cNvPr>
          <p:cNvSpPr txBox="1"/>
          <p:nvPr/>
        </p:nvSpPr>
        <p:spPr>
          <a:xfrm>
            <a:off x="297951" y="1027416"/>
            <a:ext cx="4284323" cy="4801314"/>
          </a:xfrm>
          <a:prstGeom prst="rect">
            <a:avLst/>
          </a:prstGeom>
          <a:noFill/>
        </p:spPr>
        <p:txBody>
          <a:bodyPr wrap="square">
            <a:spAutoFit/>
          </a:bodyPr>
          <a:lstStyle/>
          <a:p>
            <a:pPr algn="l"/>
            <a:r>
              <a:rPr lang="tr-TR" sz="1800" b="0" i="0" u="none" strike="noStrike" baseline="0" dirty="0">
                <a:latin typeface="Fd1258791-Identity-H"/>
              </a:rPr>
              <a:t>Gazne kentinden bir görünüş</a:t>
            </a:r>
          </a:p>
          <a:p>
            <a:pPr algn="l"/>
            <a:r>
              <a:rPr lang="tr-TR" sz="1800" b="0" i="0" u="none" strike="noStrike" baseline="0" dirty="0">
                <a:latin typeface="Fd1366323-Identity-H"/>
              </a:rPr>
              <a:t>kuruluşu </a:t>
            </a:r>
            <a:r>
              <a:rPr lang="tr-TR" sz="1800" b="0" i="0" u="none" strike="noStrike" baseline="0" dirty="0">
                <a:latin typeface="Fd1258791-Identity-H"/>
              </a:rPr>
              <a:t>1O. </a:t>
            </a:r>
            <a:r>
              <a:rPr lang="tr-TR" sz="1800" b="0" i="0" u="none" strike="noStrike" baseline="0" dirty="0">
                <a:latin typeface="Fd1366323-Identity-H"/>
              </a:rPr>
              <a:t>yüzyıldan itibaren</a:t>
            </a:r>
          </a:p>
          <a:p>
            <a:pPr algn="l"/>
            <a:r>
              <a:rPr lang="tr-TR" sz="1800" b="0" i="0" u="none" strike="noStrike" baseline="0" dirty="0">
                <a:latin typeface="Fd1366323-Identity-H"/>
              </a:rPr>
              <a:t>Abbasi imparatorluğunun doğu kenarında</a:t>
            </a:r>
          </a:p>
          <a:p>
            <a:pPr algn="l"/>
            <a:r>
              <a:rPr lang="tr-TR" sz="1800" b="0" i="0" u="none" strike="noStrike" baseline="0" dirty="0">
                <a:latin typeface="Fd1366323-Identity-H"/>
              </a:rPr>
              <a:t>bağımsız bir emirlik kuran Türk hanedanı</a:t>
            </a:r>
          </a:p>
          <a:p>
            <a:pPr algn="l"/>
            <a:r>
              <a:rPr lang="tr-TR" sz="1800" b="0" i="0" u="none" strike="noStrike" baseline="0" dirty="0">
                <a:latin typeface="Fd1366323-Identity-H"/>
              </a:rPr>
              <a:t>Gazneliler, şimdiki Afganistan'ın doğu kesimindeki</a:t>
            </a:r>
          </a:p>
          <a:p>
            <a:pPr algn="l"/>
            <a:r>
              <a:rPr lang="tr-TR" sz="1800" b="0" i="0" u="none" strike="noStrike" baseline="0" dirty="0">
                <a:latin typeface="Fd1366323-Identity-H"/>
              </a:rPr>
              <a:t>dağlık bölgede yer alan Gazne'yi</a:t>
            </a:r>
          </a:p>
          <a:p>
            <a:pPr algn="l"/>
            <a:r>
              <a:rPr lang="tr-TR" sz="1800" b="0" i="0" u="none" strike="noStrike" baseline="0" dirty="0">
                <a:latin typeface="Fd1366323-Identity-H"/>
              </a:rPr>
              <a:t>başkent edinmişlerdi. Burada görkemli saraylar</a:t>
            </a:r>
          </a:p>
          <a:p>
            <a:pPr algn="l"/>
            <a:r>
              <a:rPr lang="tr-TR" sz="1800" b="0" i="0" u="none" strike="noStrike" baseline="0" dirty="0">
                <a:latin typeface="Fd1366323-Identity-H"/>
              </a:rPr>
              <a:t>ve camiler yaptırdılar; </a:t>
            </a:r>
            <a:r>
              <a:rPr lang="tr-TR" sz="1800" b="0" i="0" u="none" strike="noStrike" baseline="0" dirty="0" err="1">
                <a:latin typeface="Fd1366323-Identity-H"/>
              </a:rPr>
              <a:t>Gazneli</a:t>
            </a:r>
            <a:r>
              <a:rPr lang="tr-TR" sz="1800" b="0" i="0" u="none" strike="noStrike" baseline="0" dirty="0">
                <a:latin typeface="Fd1366323-Identity-H"/>
              </a:rPr>
              <a:t> döneminden</a:t>
            </a:r>
          </a:p>
          <a:p>
            <a:pPr algn="l"/>
            <a:r>
              <a:rPr lang="tr-TR" sz="1800" b="0" i="0" u="none" strike="noStrike" baseline="0" dirty="0">
                <a:latin typeface="Fd1366323-Identity-H"/>
              </a:rPr>
              <a:t>günümüze ulaşan başlıca yapılar </a:t>
            </a:r>
            <a:r>
              <a:rPr lang="tr-TR" dirty="0">
                <a:latin typeface="Fd1258791-Identity-H"/>
              </a:rPr>
              <a:t>III</a:t>
            </a:r>
            <a:r>
              <a:rPr lang="tr-TR" sz="1800" b="0" i="0" u="none" strike="noStrike" baseline="0" dirty="0">
                <a:latin typeface="Fd1258791-Identity-H"/>
              </a:rPr>
              <a:t>.</a:t>
            </a:r>
          </a:p>
          <a:p>
            <a:pPr algn="l"/>
            <a:r>
              <a:rPr lang="da-DK" sz="1800" b="0" i="0" u="none" strike="noStrike" baseline="0" dirty="0">
                <a:latin typeface="Fd1366323-Identity-H"/>
              </a:rPr>
              <a:t>Mesud'un (ö. </a:t>
            </a:r>
            <a:r>
              <a:rPr lang="da-DK" sz="1800" b="0" i="0" u="none" strike="noStrike" baseline="0" dirty="0">
                <a:latin typeface="Fd1258791-Identity-H"/>
              </a:rPr>
              <a:t>111 4) </a:t>
            </a:r>
            <a:r>
              <a:rPr lang="da-DK" sz="1800" b="0" i="0" u="none" strike="noStrike" baseline="0" dirty="0">
                <a:latin typeface="Fd1366323-Identity-H"/>
              </a:rPr>
              <a:t>ve Behram Şah'ın </a:t>
            </a:r>
            <a:r>
              <a:rPr lang="tr-TR" b="0" i="0" dirty="0">
                <a:effectLst/>
                <a:latin typeface="Calibri" panose="020F0502020204030204" pitchFamily="34" charset="0"/>
              </a:rPr>
              <a:t>(1117-1157)</a:t>
            </a:r>
            <a:r>
              <a:rPr lang="tr-TR" sz="1800" b="0" i="0" u="none" strike="noStrike" baseline="0" dirty="0">
                <a:latin typeface="Fd1366323-Identity-H"/>
              </a:rPr>
              <a:t> inşa ettirdiği iki kuledir. İngiliz-Afgan</a:t>
            </a:r>
          </a:p>
          <a:p>
            <a:pPr algn="l"/>
            <a:r>
              <a:rPr lang="tr-TR" sz="1800" b="0" i="0" u="none" strike="noStrike" baseline="0" dirty="0">
                <a:latin typeface="Fd1366323-Identity-H"/>
              </a:rPr>
              <a:t>Savaşı'nda ( </a:t>
            </a:r>
            <a:r>
              <a:rPr lang="tr-TR" sz="1800" b="0" i="0" u="none" strike="noStrike" baseline="0" dirty="0">
                <a:latin typeface="Fd1258791-Identity-H"/>
              </a:rPr>
              <a:t>1838- 1842) </a:t>
            </a:r>
            <a:r>
              <a:rPr lang="tr-TR" sz="1800" b="0" i="0" u="none" strike="noStrike" baseline="0" dirty="0">
                <a:latin typeface="Fd1366323-Identity-H"/>
              </a:rPr>
              <a:t>önemli bir rol oynayan</a:t>
            </a:r>
          </a:p>
          <a:p>
            <a:pPr algn="l"/>
            <a:r>
              <a:rPr lang="tr-TR" sz="1800" b="0" i="0" u="none" strike="noStrike" baseline="0" dirty="0" err="1">
                <a:latin typeface="Fd1366323-Identity-H"/>
              </a:rPr>
              <a:t>içkale</a:t>
            </a:r>
            <a:r>
              <a:rPr lang="tr-TR" sz="1800" b="0" i="0" u="none" strike="noStrike" baseline="0" dirty="0">
                <a:latin typeface="Fd1366323-Identity-H"/>
              </a:rPr>
              <a:t> uzakta görülüyor.</a:t>
            </a:r>
            <a:endParaRPr lang="tr-TR" dirty="0"/>
          </a:p>
        </p:txBody>
      </p:sp>
    </p:spTree>
    <p:extLst>
      <p:ext uri="{BB962C8B-B14F-4D97-AF65-F5344CB8AC3E}">
        <p14:creationId xmlns:p14="http://schemas.microsoft.com/office/powerpoint/2010/main" val="85590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4615A03-C8B5-3C74-FE6F-2D0657446750}"/>
              </a:ext>
            </a:extLst>
          </p:cNvPr>
          <p:cNvSpPr>
            <a:spLocks noGrp="1"/>
          </p:cNvSpPr>
          <p:nvPr>
            <p:ph type="title"/>
          </p:nvPr>
        </p:nvSpPr>
        <p:spPr>
          <a:xfrm>
            <a:off x="472611" y="575353"/>
            <a:ext cx="5109217" cy="5024063"/>
          </a:xfrm>
        </p:spPr>
        <p:txBody>
          <a:bodyPr>
            <a:noAutofit/>
          </a:bodyPr>
          <a:lstStyle/>
          <a:p>
            <a:pPr algn="l"/>
            <a:r>
              <a:rPr lang="tr-TR" sz="2000" b="0" i="0" u="none" strike="noStrike" baseline="0" dirty="0" err="1">
                <a:latin typeface="Fd1258791-Identity-H"/>
              </a:rPr>
              <a:t>Gazneli</a:t>
            </a:r>
            <a:r>
              <a:rPr lang="tr-TR" sz="2000" b="0" i="0" u="none" strike="noStrike" baseline="0" dirty="0">
                <a:latin typeface="Fd1258791-Identity-H"/>
              </a:rPr>
              <a:t> Mahmud'un mezarının iç kısmı </a:t>
            </a:r>
            <a:r>
              <a:rPr lang="es-ES" sz="2000" b="0" i="0" u="none" strike="noStrike" baseline="0" dirty="0">
                <a:latin typeface="Fd1258791-Identity-H"/>
              </a:rPr>
              <a:t>11 . </a:t>
            </a:r>
            <a:r>
              <a:rPr lang="es-ES" sz="2000" b="0" i="0" u="none" strike="noStrike" baseline="0" dirty="0">
                <a:latin typeface="Fd1366323-Identity-H"/>
              </a:rPr>
              <a:t>yüzyıl ve sonrası</a:t>
            </a:r>
            <a:r>
              <a:rPr lang="tr-TR" sz="2000" b="0" i="0" u="none" strike="noStrike" baseline="0" dirty="0">
                <a:latin typeface="Fd1366323-Identity-H"/>
              </a:rPr>
              <a:t> </a:t>
            </a:r>
            <a:r>
              <a:rPr lang="tr-TR" sz="2000" b="0" i="0" u="none" strike="noStrike" baseline="0" dirty="0" err="1">
                <a:latin typeface="Fd1366323-Identity-H"/>
              </a:rPr>
              <a:t>Gazneli</a:t>
            </a:r>
            <a:r>
              <a:rPr lang="tr-TR" sz="2000" b="0" i="0" u="none" strike="noStrike" baseline="0" dirty="0">
                <a:latin typeface="Fd1366323-Identity-H"/>
              </a:rPr>
              <a:t> hükümdarlarının en ünlüsü olan Mahmud (ö. </a:t>
            </a:r>
            <a:r>
              <a:rPr lang="tr-TR" sz="2000" b="0" i="0" u="none" strike="noStrike" baseline="0" dirty="0">
                <a:latin typeface="Fd1258791-Identity-H"/>
              </a:rPr>
              <a:t>1 030), </a:t>
            </a:r>
            <a:r>
              <a:rPr lang="tr-TR" sz="2000" b="0" i="0" u="none" strike="noStrike" baseline="0" dirty="0" err="1">
                <a:latin typeface="Fd1366323-Identity-H"/>
              </a:rPr>
              <a:t>Gazneli</a:t>
            </a:r>
            <a:r>
              <a:rPr lang="tr-TR" sz="2000" b="0" i="0" u="none" strike="noStrike" baseline="0" dirty="0">
                <a:latin typeface="Fd1366323-Identity-H"/>
              </a:rPr>
              <a:t> emirliğini son derece </a:t>
            </a:r>
            <a:r>
              <a:rPr lang="tr-TR" sz="2000" b="0" i="0" u="none" strike="noStrike" baseline="0" dirty="0" err="1">
                <a:latin typeface="Fd1366323-Identity-H"/>
              </a:rPr>
              <a:t>askerileşmiş</a:t>
            </a:r>
            <a:r>
              <a:rPr lang="tr-TR" sz="2000" b="0" i="0" u="none" strike="noStrike" baseline="0" dirty="0">
                <a:latin typeface="Fd1366323-Identity-H"/>
              </a:rPr>
              <a:t> bir İslam imparatorluğuna dönüştürdü. Hindistan'a yönelik seferlerinde elde ettiği ganimeti Gazne'deki görkemli baş</a:t>
            </a:r>
            <a:r>
              <a:rPr lang="tr-TR" sz="2000" dirty="0">
                <a:latin typeface="Fd485323-Identity-H"/>
              </a:rPr>
              <a:t> </a:t>
            </a:r>
            <a:r>
              <a:rPr lang="tr-TR" sz="2000" b="0" i="0" u="none" strike="noStrike" baseline="0" dirty="0">
                <a:latin typeface="Fd1366323-Identity-H"/>
              </a:rPr>
              <a:t>kentin inşasında kullandı. Mezarı dikdörtgen kaideli bir mermer sandukayla kaplıdır ve kaidenin</a:t>
            </a:r>
            <a:br>
              <a:rPr lang="tr-TR" sz="2000" b="0" i="0" u="none" strike="noStrike" baseline="0" dirty="0">
                <a:latin typeface="Fd1366323-Identity-H"/>
              </a:rPr>
            </a:br>
            <a:r>
              <a:rPr lang="tr-TR" sz="2000" b="0" i="0" u="none" strike="noStrike" baseline="0" dirty="0">
                <a:latin typeface="Fd1366323-Identity-H"/>
              </a:rPr>
              <a:t>üstündeki prizma biçimli kısımda ölüm</a:t>
            </a:r>
            <a:br>
              <a:rPr lang="tr-TR" sz="2000" b="0" i="0" u="none" strike="noStrike" baseline="0" dirty="0">
                <a:latin typeface="Fd1366323-Identity-H"/>
              </a:rPr>
            </a:br>
            <a:r>
              <a:rPr lang="tr-TR" sz="2000" b="0" i="0" u="none" strike="noStrike" baseline="0" dirty="0">
                <a:latin typeface="Fd1366323-Identity-H"/>
              </a:rPr>
              <a:t>tarihi yazılıdır. Sanduka </a:t>
            </a:r>
            <a:r>
              <a:rPr lang="tr-TR" sz="2000" b="0" i="0" u="none" strike="noStrike" baseline="0" dirty="0">
                <a:latin typeface="Fd1258791-Identity-H"/>
              </a:rPr>
              <a:t>1 2. </a:t>
            </a:r>
            <a:r>
              <a:rPr lang="tr-TR" sz="2000" b="0" i="0" u="none" strike="noStrike" baseline="0" dirty="0">
                <a:latin typeface="Fd1366323-Identity-H"/>
              </a:rPr>
              <a:t>yüzyılda eklenmiş</a:t>
            </a:r>
            <a:br>
              <a:rPr lang="tr-TR" sz="2000" b="0" i="0" u="none" strike="noStrike" baseline="0" dirty="0">
                <a:latin typeface="Fd1366323-Identity-H"/>
              </a:rPr>
            </a:br>
            <a:r>
              <a:rPr lang="es-ES" sz="2000" b="0" i="0" u="none" strike="noStrike" baseline="0" dirty="0">
                <a:latin typeface="Fd1366323-Identity-H"/>
              </a:rPr>
              <a:t>ve türbe de sonraki bir tarihte yeniden inşa</a:t>
            </a:r>
            <a:r>
              <a:rPr lang="tr-TR" sz="2000" b="0" i="0" u="none" strike="noStrike" baseline="0" dirty="0">
                <a:latin typeface="Fd1366323-Identity-H"/>
              </a:rPr>
              <a:t> edilmiş olabilir.</a:t>
            </a:r>
            <a:endParaRPr lang="tr-TR" sz="2000" dirty="0"/>
          </a:p>
        </p:txBody>
      </p:sp>
      <p:pic>
        <p:nvPicPr>
          <p:cNvPr id="7" name="Resim 6">
            <a:extLst>
              <a:ext uri="{FF2B5EF4-FFF2-40B4-BE49-F238E27FC236}">
                <a16:creationId xmlns:a16="http://schemas.microsoft.com/office/drawing/2014/main" id="{0B999907-FEAC-AB95-9719-A21C1739EB1A}"/>
              </a:ext>
            </a:extLst>
          </p:cNvPr>
          <p:cNvPicPr>
            <a:picLocks noChangeAspect="1"/>
          </p:cNvPicPr>
          <p:nvPr/>
        </p:nvPicPr>
        <p:blipFill rotWithShape="1">
          <a:blip r:embed="rId2"/>
          <a:srcRect r="-2488" b="56636"/>
          <a:stretch/>
        </p:blipFill>
        <p:spPr>
          <a:xfrm>
            <a:off x="5891585" y="1417835"/>
            <a:ext cx="6297366" cy="4538324"/>
          </a:xfrm>
          <a:prstGeom prst="rect">
            <a:avLst/>
          </a:prstGeom>
        </p:spPr>
      </p:pic>
    </p:spTree>
    <p:extLst>
      <p:ext uri="{BB962C8B-B14F-4D97-AF65-F5344CB8AC3E}">
        <p14:creationId xmlns:p14="http://schemas.microsoft.com/office/powerpoint/2010/main" val="188511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6C52B7-470C-D1CC-5E62-D9FD75482956}"/>
              </a:ext>
            </a:extLst>
          </p:cNvPr>
          <p:cNvSpPr>
            <a:spLocks noGrp="1"/>
          </p:cNvSpPr>
          <p:nvPr>
            <p:ph type="title"/>
          </p:nvPr>
        </p:nvSpPr>
        <p:spPr/>
        <p:txBody>
          <a:bodyPr>
            <a:normAutofit fontScale="90000"/>
          </a:bodyPr>
          <a:lstStyle/>
          <a:p>
            <a:r>
              <a:rPr lang="tr-TR" sz="4400" b="0" i="0" u="none" strike="noStrike" baseline="0" dirty="0">
                <a:latin typeface="Fd1258791-Identity-H"/>
              </a:rPr>
              <a:t>Leşker-i </a:t>
            </a:r>
            <a:r>
              <a:rPr lang="tr-TR" sz="4400" b="0" i="0" u="none" strike="noStrike" baseline="0" dirty="0" err="1">
                <a:latin typeface="Fd1258791-Identity-H"/>
              </a:rPr>
              <a:t>Bazar'daki</a:t>
            </a:r>
            <a:r>
              <a:rPr lang="tr-TR" sz="4400" b="0" i="0" u="none" strike="noStrike" baseline="0" dirty="0">
                <a:latin typeface="Fd1258791-Identity-H"/>
              </a:rPr>
              <a:t> G </a:t>
            </a:r>
            <a:r>
              <a:rPr lang="tr-TR" sz="4400" b="0" i="0" u="none" strike="noStrike" baseline="0" dirty="0" err="1">
                <a:latin typeface="Fd1258791-Identity-H"/>
              </a:rPr>
              <a:t>üney</a:t>
            </a:r>
            <a:r>
              <a:rPr lang="tr-TR" sz="4400" b="0" i="0" u="none" strike="noStrike" baseline="0" dirty="0">
                <a:latin typeface="Fd1258791-Identity-H"/>
              </a:rPr>
              <a:t> Sarayı'nın</a:t>
            </a:r>
            <a:br>
              <a:rPr lang="tr-TR" sz="4400" b="0" i="0" u="none" strike="noStrike" baseline="0" dirty="0">
                <a:latin typeface="Fd1258791-Identity-H"/>
              </a:rPr>
            </a:br>
            <a:r>
              <a:rPr lang="tr-TR" sz="4400" b="0" i="0" u="none" strike="noStrike" baseline="0" dirty="0">
                <a:latin typeface="Fd1258791-Identity-H"/>
              </a:rPr>
              <a:t>zemin planı, </a:t>
            </a:r>
            <a:r>
              <a:rPr lang="tr-TR" sz="4400" b="0" i="0" u="none" strike="noStrike" baseline="0" dirty="0">
                <a:latin typeface="Fd1366323-Identity-H"/>
              </a:rPr>
              <a:t>1 1. yüzyıl ve sonrası</a:t>
            </a:r>
            <a:br>
              <a:rPr lang="tr-TR" sz="4400" b="0" i="0" u="none" strike="noStrike" baseline="0" dirty="0">
                <a:latin typeface="Fd1366323-Identity-H"/>
              </a:rPr>
            </a:br>
            <a:endParaRPr lang="tr-TR" dirty="0"/>
          </a:p>
        </p:txBody>
      </p:sp>
      <p:pic>
        <p:nvPicPr>
          <p:cNvPr id="5" name="Resim 4">
            <a:extLst>
              <a:ext uri="{FF2B5EF4-FFF2-40B4-BE49-F238E27FC236}">
                <a16:creationId xmlns:a16="http://schemas.microsoft.com/office/drawing/2014/main" id="{3FBBF996-69E2-3D41-153E-2A2937A97ADB}"/>
              </a:ext>
            </a:extLst>
          </p:cNvPr>
          <p:cNvPicPr>
            <a:picLocks noChangeAspect="1"/>
          </p:cNvPicPr>
          <p:nvPr/>
        </p:nvPicPr>
        <p:blipFill>
          <a:blip r:embed="rId2"/>
          <a:stretch>
            <a:fillRect/>
          </a:stretch>
        </p:blipFill>
        <p:spPr>
          <a:xfrm>
            <a:off x="5458221" y="1306082"/>
            <a:ext cx="6918713" cy="5684218"/>
          </a:xfrm>
          <a:prstGeom prst="rect">
            <a:avLst/>
          </a:prstGeom>
        </p:spPr>
      </p:pic>
      <p:sp>
        <p:nvSpPr>
          <p:cNvPr id="7" name="Metin kutusu 6">
            <a:extLst>
              <a:ext uri="{FF2B5EF4-FFF2-40B4-BE49-F238E27FC236}">
                <a16:creationId xmlns:a16="http://schemas.microsoft.com/office/drawing/2014/main" id="{9B41A504-F298-B826-3C0B-AF6F3E1CF8D8}"/>
              </a:ext>
            </a:extLst>
          </p:cNvPr>
          <p:cNvSpPr txBox="1"/>
          <p:nvPr/>
        </p:nvSpPr>
        <p:spPr>
          <a:xfrm>
            <a:off x="647272" y="1910991"/>
            <a:ext cx="4551452" cy="3477875"/>
          </a:xfrm>
          <a:prstGeom prst="rect">
            <a:avLst/>
          </a:prstGeom>
          <a:noFill/>
        </p:spPr>
        <p:txBody>
          <a:bodyPr wrap="square">
            <a:spAutoFit/>
          </a:bodyPr>
          <a:lstStyle/>
          <a:p>
            <a:pPr algn="l"/>
            <a:r>
              <a:rPr lang="tr-TR" sz="2000" b="0" i="0" u="none" strike="noStrike" baseline="0" dirty="0">
                <a:latin typeface="Fd1366323-Identity-H"/>
              </a:rPr>
              <a:t>Büyük </a:t>
            </a:r>
            <a:r>
              <a:rPr lang="tr-TR" sz="2000" b="0" i="0" u="none" strike="noStrike" baseline="0" dirty="0" err="1">
                <a:latin typeface="Fd1366323-Identity-H"/>
              </a:rPr>
              <a:t>Gazneli</a:t>
            </a:r>
            <a:r>
              <a:rPr lang="tr-TR" sz="2000" b="0" i="0" u="none" strike="noStrike" baseline="0" dirty="0">
                <a:latin typeface="Fd1366323-Identity-H"/>
              </a:rPr>
              <a:t> Hükümdarı Mahmud (ö.</a:t>
            </a:r>
          </a:p>
          <a:p>
            <a:pPr algn="l"/>
            <a:r>
              <a:rPr lang="tr-TR" sz="2000" b="0" i="0" u="none" strike="noStrike" baseline="0" dirty="0">
                <a:latin typeface="Fd1366323-Identity-H"/>
              </a:rPr>
              <a:t>1 030) tarafından yaptırıldığı sanılan Güney</a:t>
            </a:r>
          </a:p>
          <a:p>
            <a:pPr algn="l"/>
            <a:r>
              <a:rPr lang="tr-TR" sz="2000" b="0" i="0" u="none" strike="noStrike" baseline="0" dirty="0">
                <a:latin typeface="Fd1366323-Identity-H"/>
              </a:rPr>
              <a:t>Sarayı, Leşker-i </a:t>
            </a:r>
            <a:r>
              <a:rPr lang="tr-TR" sz="2000" b="0" i="0" u="none" strike="noStrike" baseline="0" dirty="0" err="1">
                <a:latin typeface="Fd1366323-Identity-H"/>
              </a:rPr>
              <a:t>Bazar'daki</a:t>
            </a:r>
            <a:r>
              <a:rPr lang="tr-TR" sz="2000" b="0" i="0" u="none" strike="noStrike" baseline="0" dirty="0">
                <a:latin typeface="Fd1366323-Identity-H"/>
              </a:rPr>
              <a:t> sarayların en</a:t>
            </a:r>
          </a:p>
          <a:p>
            <a:pPr algn="l"/>
            <a:r>
              <a:rPr lang="tr-TR" sz="2000" b="0" i="0" u="none" strike="noStrike" baseline="0" dirty="0">
                <a:latin typeface="Fd1366323-Identity-H"/>
              </a:rPr>
              <a:t>büyüğüdür. Bu sarayda dört eyvanlı avluya</a:t>
            </a:r>
          </a:p>
          <a:p>
            <a:pPr algn="l"/>
            <a:r>
              <a:rPr lang="tr-TR" sz="2000" b="0" i="0" u="none" strike="noStrike" baseline="0" dirty="0">
                <a:latin typeface="Fd1704364-Identity-H"/>
              </a:rPr>
              <a:t>O 10 20 m</a:t>
            </a:r>
          </a:p>
          <a:p>
            <a:pPr algn="l"/>
            <a:r>
              <a:rPr lang="es-ES" sz="2000" b="0" i="0" u="none" strike="noStrike" baseline="0" dirty="0">
                <a:latin typeface="Fd1366323-Identity-H"/>
              </a:rPr>
              <a:t>ve ana eyvanın ardında bir divanhaneye</a:t>
            </a:r>
          </a:p>
          <a:p>
            <a:pPr algn="l"/>
            <a:r>
              <a:rPr lang="tr-TR" sz="2000" b="0" i="0" u="none" strike="noStrike" baseline="0" dirty="0">
                <a:latin typeface="Fd1366323-Identity-H"/>
              </a:rPr>
              <a:t>dayalı standart düzenin yanı sıra, kuzeyde</a:t>
            </a:r>
          </a:p>
          <a:p>
            <a:pPr algn="l"/>
            <a:r>
              <a:rPr lang="tr-TR" sz="2000" b="0" i="0" u="none" strike="noStrike" baseline="0" dirty="0" err="1">
                <a:latin typeface="Fd1366323-Identity-H"/>
              </a:rPr>
              <a:t>Hilmend</a:t>
            </a:r>
            <a:r>
              <a:rPr lang="tr-TR" sz="2000" b="0" i="0" u="none" strike="noStrike" baseline="0" dirty="0">
                <a:latin typeface="Fd1366323-Identity-H"/>
              </a:rPr>
              <a:t> </a:t>
            </a:r>
            <a:r>
              <a:rPr lang="tr-TR" sz="2000" b="0" i="0" u="none" strike="noStrike" baseline="0" dirty="0" err="1">
                <a:latin typeface="Fd1366323-Identity-H"/>
              </a:rPr>
              <a:t>lrmağı'na</a:t>
            </a:r>
            <a:r>
              <a:rPr lang="tr-TR" sz="2000" b="0" i="0" u="none" strike="noStrike" baseline="0" dirty="0">
                <a:latin typeface="Fd1366323-Identity-H"/>
              </a:rPr>
              <a:t> bakan ve ırmağın serin</a:t>
            </a:r>
          </a:p>
          <a:p>
            <a:pPr algn="l"/>
            <a:r>
              <a:rPr lang="tr-TR" sz="2000" b="0" i="0" u="none" strike="noStrike" baseline="0" dirty="0">
                <a:latin typeface="Fd1366323-Identity-H"/>
              </a:rPr>
              <a:t>meltemlerine açık olan bir eyvan daha</a:t>
            </a:r>
          </a:p>
          <a:p>
            <a:pPr algn="l"/>
            <a:r>
              <a:rPr lang="tr-TR" sz="2000" b="0" i="0" u="none" strike="noStrike" baseline="0" dirty="0">
                <a:latin typeface="Fd1366323-Identity-H"/>
              </a:rPr>
              <a:t>vardı.</a:t>
            </a:r>
            <a:endParaRPr lang="tr-TR" sz="2000" dirty="0"/>
          </a:p>
        </p:txBody>
      </p:sp>
    </p:spTree>
    <p:extLst>
      <p:ext uri="{BB962C8B-B14F-4D97-AF65-F5344CB8AC3E}">
        <p14:creationId xmlns:p14="http://schemas.microsoft.com/office/powerpoint/2010/main" val="2112750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449D81-9E61-567F-9199-01403BEE094E}"/>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CC7DE6C1-FD81-A9B4-FF58-11867A482C36}"/>
              </a:ext>
            </a:extLst>
          </p:cNvPr>
          <p:cNvPicPr>
            <a:picLocks noChangeAspect="1"/>
          </p:cNvPicPr>
          <p:nvPr/>
        </p:nvPicPr>
        <p:blipFill>
          <a:blip r:embed="rId2"/>
          <a:stretch>
            <a:fillRect/>
          </a:stretch>
        </p:blipFill>
        <p:spPr>
          <a:xfrm>
            <a:off x="4417889" y="1222785"/>
            <a:ext cx="7774111" cy="4809025"/>
          </a:xfrm>
          <a:prstGeom prst="rect">
            <a:avLst/>
          </a:prstGeom>
        </p:spPr>
      </p:pic>
      <p:sp>
        <p:nvSpPr>
          <p:cNvPr id="7" name="Metin kutusu 6">
            <a:extLst>
              <a:ext uri="{FF2B5EF4-FFF2-40B4-BE49-F238E27FC236}">
                <a16:creationId xmlns:a16="http://schemas.microsoft.com/office/drawing/2014/main" id="{F13321EF-9AB9-E6DC-A476-D2975ADD4246}"/>
              </a:ext>
            </a:extLst>
          </p:cNvPr>
          <p:cNvSpPr txBox="1"/>
          <p:nvPr/>
        </p:nvSpPr>
        <p:spPr>
          <a:xfrm>
            <a:off x="256854" y="1352978"/>
            <a:ext cx="4520629" cy="4801314"/>
          </a:xfrm>
          <a:prstGeom prst="rect">
            <a:avLst/>
          </a:prstGeom>
          <a:noFill/>
        </p:spPr>
        <p:txBody>
          <a:bodyPr wrap="square">
            <a:spAutoFit/>
          </a:bodyPr>
          <a:lstStyle/>
          <a:p>
            <a:pPr algn="l"/>
            <a:r>
              <a:rPr lang="tr-TR" sz="1800" b="0" i="0" u="none" strike="noStrike" baseline="0" dirty="0">
                <a:latin typeface="Fd1258791-Identity-H"/>
              </a:rPr>
              <a:t>Leşker-i </a:t>
            </a:r>
            <a:r>
              <a:rPr lang="tr-TR" sz="1800" b="0" i="0" u="none" strike="noStrike" baseline="0" dirty="0" err="1">
                <a:latin typeface="Fd1258791-Identity-H"/>
              </a:rPr>
              <a:t>Bazar'daki</a:t>
            </a:r>
            <a:r>
              <a:rPr lang="tr-TR" sz="1800" b="0" i="0" u="none" strike="noStrike" baseline="0" dirty="0">
                <a:latin typeface="Fd1258791-Identity-H"/>
              </a:rPr>
              <a:t> el-Asker'in</a:t>
            </a:r>
          </a:p>
          <a:p>
            <a:pPr algn="l"/>
            <a:r>
              <a:rPr lang="tr-TR" sz="1800" b="0" i="0" u="none" strike="noStrike" baseline="0" dirty="0">
                <a:latin typeface="Fd1258791-Identity-H"/>
              </a:rPr>
              <a:t>harabeleri, 11 . </a:t>
            </a:r>
            <a:r>
              <a:rPr lang="tr-TR" sz="1800" b="0" i="0" u="none" strike="noStrike" baseline="0" dirty="0">
                <a:latin typeface="Fd1366323-Identity-H"/>
              </a:rPr>
              <a:t>yüzyıl ve sonrası</a:t>
            </a:r>
          </a:p>
          <a:p>
            <a:pPr algn="l"/>
            <a:endParaRPr lang="tr-TR" sz="1800" b="0" i="0" u="none" strike="noStrike" baseline="0" dirty="0">
              <a:latin typeface="Fd1366323-Identity-H"/>
            </a:endParaRPr>
          </a:p>
          <a:p>
            <a:pPr algn="l"/>
            <a:r>
              <a:rPr lang="tr-TR" sz="1800" b="0" i="0" u="none" strike="noStrike" baseline="0" dirty="0">
                <a:latin typeface="Fd1366323-Identity-H"/>
              </a:rPr>
              <a:t>Gaznelilerin yazlık başkent Gazne'nin yanı</a:t>
            </a:r>
          </a:p>
          <a:p>
            <a:pPr algn="l"/>
            <a:r>
              <a:rPr lang="tr-TR" sz="1800" b="0" i="0" u="none" strike="noStrike" baseline="0" dirty="0">
                <a:latin typeface="Fd1366323-Identity-H"/>
              </a:rPr>
              <a:t>sıra, Afganistan'ın daha ılıman güney kesiminde,</a:t>
            </a:r>
          </a:p>
          <a:p>
            <a:pPr algn="l"/>
            <a:r>
              <a:rPr lang="tr-TR" sz="1800" b="0" i="0" u="none" strike="noStrike" baseline="0" dirty="0" err="1">
                <a:latin typeface="Fd1366323-Identity-H"/>
              </a:rPr>
              <a:t>Hilmend</a:t>
            </a:r>
            <a:r>
              <a:rPr lang="tr-TR" sz="1800" b="0" i="0" u="none" strike="noStrike" baseline="0" dirty="0">
                <a:latin typeface="Fd1366323-Identity-H"/>
              </a:rPr>
              <a:t> ve </a:t>
            </a:r>
            <a:r>
              <a:rPr lang="tr-TR" sz="1800" b="0" i="0" u="none" strike="noStrike" baseline="0" dirty="0" err="1">
                <a:latin typeface="Fd1366323-Identity-H"/>
              </a:rPr>
              <a:t>Ergendeb</a:t>
            </a:r>
            <a:r>
              <a:rPr lang="tr-TR" sz="1800" b="0" i="0" u="none" strike="noStrike" baseline="0" dirty="0">
                <a:latin typeface="Fd1366323-Identity-H"/>
              </a:rPr>
              <a:t> ırmaklarının</a:t>
            </a:r>
          </a:p>
          <a:p>
            <a:pPr algn="l"/>
            <a:r>
              <a:rPr lang="tr-TR" sz="1800" b="0" i="0" u="none" strike="noStrike" baseline="0" dirty="0">
                <a:latin typeface="Fd1366323-Identity-H"/>
              </a:rPr>
              <a:t>kavşağında yer alan el-Asker adlı bir kışlık</a:t>
            </a:r>
          </a:p>
          <a:p>
            <a:pPr algn="l"/>
            <a:r>
              <a:rPr lang="tr-TR" sz="1800" b="0" i="0" u="none" strike="noStrike" baseline="0" dirty="0">
                <a:latin typeface="Fd1366323-Identity-H"/>
              </a:rPr>
              <a:t>başkenti vardı. Yüzyıllar içinde defalarca yağmalanmasına</a:t>
            </a:r>
          </a:p>
          <a:p>
            <a:pPr algn="l"/>
            <a:r>
              <a:rPr lang="tr-TR" sz="1800" b="0" i="0" u="none" strike="noStrike" baseline="0" dirty="0">
                <a:latin typeface="Fd1366323-Identity-H"/>
              </a:rPr>
              <a:t>ve sonunda Moğol istilaları sırasında</a:t>
            </a:r>
          </a:p>
          <a:p>
            <a:pPr algn="l"/>
            <a:r>
              <a:rPr lang="tr-TR" sz="1800" b="0" i="0" u="none" strike="noStrike" baseline="0" dirty="0">
                <a:latin typeface="Fd1366323-Identity-H"/>
              </a:rPr>
              <a:t>yıkılmasına karşın, buradaki birçok</a:t>
            </a:r>
          </a:p>
          <a:p>
            <a:pPr algn="l"/>
            <a:r>
              <a:rPr lang="tr-TR" sz="1800" b="0" i="0" u="none" strike="noStrike" baseline="0" dirty="0">
                <a:latin typeface="Fd1366323-Identity-H"/>
              </a:rPr>
              <a:t>yapı yörenin az yağış alması nedeniyle günümüze</a:t>
            </a:r>
          </a:p>
          <a:p>
            <a:pPr algn="l"/>
            <a:r>
              <a:rPr lang="tr-TR" sz="1800" b="0" i="0" u="none" strike="noStrike" baseline="0" dirty="0">
                <a:latin typeface="Fd1366323-Identity-H"/>
              </a:rPr>
              <a:t>ulaşmıştır. Şimdi bu yöre Leşker-i </a:t>
            </a:r>
            <a:r>
              <a:rPr lang="tr-TR" sz="1800" b="0" i="0" u="none" strike="noStrike" baseline="0" dirty="0" err="1">
                <a:latin typeface="Fd1366323-Identity-H"/>
              </a:rPr>
              <a:t>Bazar</a:t>
            </a:r>
            <a:endParaRPr lang="tr-TR" sz="1800" b="0" i="0" u="none" strike="noStrike" baseline="0" dirty="0">
              <a:latin typeface="Fd1366323-Identity-H"/>
            </a:endParaRPr>
          </a:p>
          <a:p>
            <a:pPr algn="l"/>
            <a:r>
              <a:rPr lang="tr-TR" sz="1800" b="0" i="0" u="none" strike="noStrike" baseline="0" dirty="0">
                <a:latin typeface="Fd1366323-Identity-H"/>
              </a:rPr>
              <a:t>("Asker Çarşısı") ya da </a:t>
            </a:r>
            <a:r>
              <a:rPr lang="tr-TR" sz="1800" b="0" i="0" u="none" strike="noStrike" baseline="0" dirty="0" err="1">
                <a:latin typeface="Fd1366323-Identity-H"/>
              </a:rPr>
              <a:t>Leşkergah</a:t>
            </a:r>
            <a:r>
              <a:rPr lang="tr-TR" sz="1800" b="0" i="0" u="none" strike="noStrike" baseline="0" dirty="0">
                <a:latin typeface="Fd1366323-Identity-H"/>
              </a:rPr>
              <a:t> ("Asker</a:t>
            </a:r>
          </a:p>
          <a:p>
            <a:pPr algn="l"/>
            <a:r>
              <a:rPr lang="tr-TR" sz="1800" b="0" i="0" u="none" strike="noStrike" baseline="0" dirty="0">
                <a:latin typeface="Fd1366323-Identity-H"/>
              </a:rPr>
              <a:t>Yeri") olarak anılır</a:t>
            </a:r>
            <a:endParaRPr lang="tr-TR" dirty="0"/>
          </a:p>
        </p:txBody>
      </p:sp>
    </p:spTree>
    <p:extLst>
      <p:ext uri="{BB962C8B-B14F-4D97-AF65-F5344CB8AC3E}">
        <p14:creationId xmlns:p14="http://schemas.microsoft.com/office/powerpoint/2010/main" val="300392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çerik Yer Tutucusu 2">
            <a:extLst>
              <a:ext uri="{FF2B5EF4-FFF2-40B4-BE49-F238E27FC236}">
                <a16:creationId xmlns:a16="http://schemas.microsoft.com/office/drawing/2014/main" id="{062D84FA-3351-0337-F837-D8E337ED823C}"/>
              </a:ext>
            </a:extLst>
          </p:cNvPr>
          <p:cNvSpPr>
            <a:spLocks noGrp="1"/>
          </p:cNvSpPr>
          <p:nvPr>
            <p:ph idx="1"/>
          </p:nvPr>
        </p:nvSpPr>
        <p:spPr>
          <a:xfrm>
            <a:off x="6369978" y="1561672"/>
            <a:ext cx="4983822" cy="4615291"/>
          </a:xfrm>
        </p:spPr>
        <p:txBody>
          <a:bodyPr/>
          <a:lstStyle/>
          <a:p>
            <a:endParaRPr lang="tr-TR" dirty="0"/>
          </a:p>
        </p:txBody>
      </p:sp>
      <p:sp>
        <p:nvSpPr>
          <p:cNvPr id="9" name="Metin kutusu 8">
            <a:extLst>
              <a:ext uri="{FF2B5EF4-FFF2-40B4-BE49-F238E27FC236}">
                <a16:creationId xmlns:a16="http://schemas.microsoft.com/office/drawing/2014/main" id="{F97D6E2C-9795-2EDE-E2AE-DCE0E4E6A010}"/>
              </a:ext>
            </a:extLst>
          </p:cNvPr>
          <p:cNvSpPr txBox="1"/>
          <p:nvPr/>
        </p:nvSpPr>
        <p:spPr>
          <a:xfrm>
            <a:off x="3984999" y="1087121"/>
            <a:ext cx="5968617" cy="646331"/>
          </a:xfrm>
          <a:prstGeom prst="rect">
            <a:avLst/>
          </a:prstGeom>
          <a:noFill/>
        </p:spPr>
        <p:txBody>
          <a:bodyPr wrap="square">
            <a:spAutoFit/>
          </a:bodyPr>
          <a:lstStyle/>
          <a:p>
            <a:pPr algn="l"/>
            <a:endParaRPr lang="tr-TR" sz="1800" b="0" i="0" u="none" strike="noStrike" baseline="0" dirty="0">
              <a:solidFill>
                <a:schemeClr val="bg1"/>
              </a:solidFill>
              <a:latin typeface="Fd1258791-Identity-H"/>
            </a:endParaRPr>
          </a:p>
          <a:p>
            <a:pPr algn="l"/>
            <a:endParaRPr lang="tr-TR" sz="1800" b="0" i="0" u="none" strike="noStrike" baseline="0" dirty="0">
              <a:solidFill>
                <a:schemeClr val="bg1"/>
              </a:solidFill>
              <a:latin typeface="Fd1258791-Identity-H"/>
            </a:endParaRPr>
          </a:p>
        </p:txBody>
      </p:sp>
      <p:pic>
        <p:nvPicPr>
          <p:cNvPr id="6" name="Resim 5">
            <a:extLst>
              <a:ext uri="{FF2B5EF4-FFF2-40B4-BE49-F238E27FC236}">
                <a16:creationId xmlns:a16="http://schemas.microsoft.com/office/drawing/2014/main" id="{F5F11BB6-59A4-851A-0DD8-FE61EC2BD148}"/>
              </a:ext>
            </a:extLst>
          </p:cNvPr>
          <p:cNvPicPr>
            <a:picLocks noChangeAspect="1"/>
          </p:cNvPicPr>
          <p:nvPr/>
        </p:nvPicPr>
        <p:blipFill>
          <a:blip r:embed="rId2"/>
          <a:stretch>
            <a:fillRect/>
          </a:stretch>
        </p:blipFill>
        <p:spPr>
          <a:xfrm>
            <a:off x="26541" y="39422"/>
            <a:ext cx="3602804" cy="4475181"/>
          </a:xfrm>
          <a:prstGeom prst="rect">
            <a:avLst/>
          </a:prstGeom>
        </p:spPr>
      </p:pic>
      <p:sp>
        <p:nvSpPr>
          <p:cNvPr id="8" name="Metin kutusu 7">
            <a:extLst>
              <a:ext uri="{FF2B5EF4-FFF2-40B4-BE49-F238E27FC236}">
                <a16:creationId xmlns:a16="http://schemas.microsoft.com/office/drawing/2014/main" id="{0D9BDC47-E6F1-4DE7-AD30-6C8D93289296}"/>
              </a:ext>
            </a:extLst>
          </p:cNvPr>
          <p:cNvSpPr txBox="1"/>
          <p:nvPr/>
        </p:nvSpPr>
        <p:spPr>
          <a:xfrm>
            <a:off x="143839" y="4554025"/>
            <a:ext cx="9380306" cy="2031325"/>
          </a:xfrm>
          <a:prstGeom prst="rect">
            <a:avLst/>
          </a:prstGeom>
          <a:noFill/>
        </p:spPr>
        <p:txBody>
          <a:bodyPr wrap="square">
            <a:spAutoFit/>
          </a:bodyPr>
          <a:lstStyle/>
          <a:p>
            <a:pPr algn="l"/>
            <a:r>
              <a:rPr lang="tr-TR" sz="1800" b="0" i="0" u="none" strike="noStrike" baseline="0" dirty="0">
                <a:latin typeface="Fd1258791-Identity-H"/>
              </a:rPr>
              <a:t>Gazne'deki saraya ait mermer levha 11 . </a:t>
            </a:r>
            <a:r>
              <a:rPr lang="tr-TR" sz="1800" b="0" i="0" u="none" strike="noStrike" baseline="0" dirty="0">
                <a:latin typeface="Fd1366323-Identity-H"/>
              </a:rPr>
              <a:t>yüzyıl</a:t>
            </a:r>
          </a:p>
          <a:p>
            <a:pPr algn="l"/>
            <a:r>
              <a:rPr lang="tr-TR" sz="1800" b="0" i="0" u="none" strike="noStrike" baseline="0" dirty="0">
                <a:latin typeface="Fd1366323-Identity-H"/>
              </a:rPr>
              <a:t>Sarayın avlu duvarları boyunca, ince oymalı</a:t>
            </a:r>
          </a:p>
          <a:p>
            <a:pPr algn="l"/>
            <a:r>
              <a:rPr lang="tr-TR" sz="1800" b="0" i="0" u="none" strike="noStrike" baseline="0" dirty="0">
                <a:latin typeface="Fd1366323-Identity-H"/>
              </a:rPr>
              <a:t>bitki bezemeleri taşıyan süpürgeliğin yukarısında</a:t>
            </a:r>
          </a:p>
          <a:p>
            <a:pPr algn="l"/>
            <a:r>
              <a:rPr lang="tr-TR" sz="1800" b="0" i="0" u="none" strike="noStrike" baseline="0" dirty="0">
                <a:latin typeface="Fd1366323-Identity-H"/>
              </a:rPr>
              <a:t>yaklaşık </a:t>
            </a:r>
            <a:r>
              <a:rPr lang="tr-TR" sz="1800" b="0" i="0" u="none" strike="noStrike" baseline="0" dirty="0">
                <a:latin typeface="Fd1258791-Identity-H"/>
              </a:rPr>
              <a:t>250 </a:t>
            </a:r>
            <a:r>
              <a:rPr lang="tr-TR" sz="1800" b="0" i="0" u="none" strike="noStrike" baseline="0" dirty="0">
                <a:latin typeface="Fd1366323-Identity-H"/>
              </a:rPr>
              <a:t>m boyunda bir şiir yazıtı uzanır. Şiirde sultanın erdemleri ve sarayının</a:t>
            </a:r>
          </a:p>
          <a:p>
            <a:pPr algn="l"/>
            <a:r>
              <a:rPr lang="tr-TR" sz="1800" b="0" i="0" u="none" strike="noStrike" baseline="0" dirty="0">
                <a:latin typeface="Fd1366323-Identity-H"/>
              </a:rPr>
              <a:t>ihtişamı övülür. Gaznelilerin </a:t>
            </a:r>
            <a:r>
              <a:rPr lang="tr-TR" sz="1800" b="0" i="0" u="none" strike="noStrike" baseline="0" dirty="0">
                <a:latin typeface="Fd1258791-Identity-H"/>
              </a:rPr>
              <a:t>1161 </a:t>
            </a:r>
            <a:r>
              <a:rPr lang="tr-TR" sz="1800" b="0" i="0" u="none" strike="noStrike" baseline="0" dirty="0">
                <a:latin typeface="Fd1366323-Identity-H"/>
              </a:rPr>
              <a:t>'de çökmesinden</a:t>
            </a:r>
          </a:p>
          <a:p>
            <a:pPr algn="l"/>
            <a:r>
              <a:rPr lang="tr-TR" sz="1800" b="0" i="0" u="none" strike="noStrike" baseline="0" dirty="0">
                <a:latin typeface="Fd1366323-Identity-H"/>
              </a:rPr>
              <a:t>beri yıkık halde olan sarayda ilk kazı</a:t>
            </a:r>
          </a:p>
          <a:p>
            <a:pPr algn="l"/>
            <a:r>
              <a:rPr lang="tr-TR" sz="1800" b="0" i="0" u="none" strike="noStrike" baseline="0" dirty="0">
                <a:latin typeface="Fd1366323-Identity-H"/>
              </a:rPr>
              <a:t>çalışmaları </a:t>
            </a:r>
            <a:r>
              <a:rPr lang="tr-TR" sz="1800" b="0" i="0" u="none" strike="noStrike" baseline="0" dirty="0">
                <a:latin typeface="Fd1258791-Identity-H"/>
              </a:rPr>
              <a:t>20. </a:t>
            </a:r>
            <a:r>
              <a:rPr lang="tr-TR" sz="1800" b="0" i="0" u="none" strike="noStrike" baseline="0" dirty="0">
                <a:latin typeface="Fd1366323-Identity-H"/>
              </a:rPr>
              <a:t>yüzyılın başında yapıldı.</a:t>
            </a:r>
            <a:endParaRPr lang="tr-TR" dirty="0"/>
          </a:p>
        </p:txBody>
      </p:sp>
      <p:pic>
        <p:nvPicPr>
          <p:cNvPr id="10242" name="Picture 2">
            <a:extLst>
              <a:ext uri="{FF2B5EF4-FFF2-40B4-BE49-F238E27FC236}">
                <a16:creationId xmlns:a16="http://schemas.microsoft.com/office/drawing/2014/main" id="{A0786196-62D2-6BB5-E2B5-DC3B483A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776" y="0"/>
            <a:ext cx="2978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65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1614B4-B0AC-81BC-4F3D-9DA4DB447663}"/>
              </a:ext>
            </a:extLst>
          </p:cNvPr>
          <p:cNvSpPr>
            <a:spLocks noGrp="1"/>
          </p:cNvSpPr>
          <p:nvPr>
            <p:ph type="title"/>
          </p:nvPr>
        </p:nvSpPr>
        <p:spPr/>
        <p:txBody>
          <a:bodyPr/>
          <a:lstStyle/>
          <a:p>
            <a:endParaRPr lang="tr-TR"/>
          </a:p>
        </p:txBody>
      </p:sp>
      <p:pic>
        <p:nvPicPr>
          <p:cNvPr id="7" name="Resim 6">
            <a:extLst>
              <a:ext uri="{FF2B5EF4-FFF2-40B4-BE49-F238E27FC236}">
                <a16:creationId xmlns:a16="http://schemas.microsoft.com/office/drawing/2014/main" id="{34171602-184C-5F1E-F41F-395056E36FB9}"/>
              </a:ext>
            </a:extLst>
          </p:cNvPr>
          <p:cNvPicPr>
            <a:picLocks noChangeAspect="1"/>
          </p:cNvPicPr>
          <p:nvPr/>
        </p:nvPicPr>
        <p:blipFill>
          <a:blip r:embed="rId2"/>
          <a:stretch>
            <a:fillRect/>
          </a:stretch>
        </p:blipFill>
        <p:spPr>
          <a:xfrm>
            <a:off x="7632257" y="0"/>
            <a:ext cx="4559743" cy="6858000"/>
          </a:xfrm>
          <a:prstGeom prst="rect">
            <a:avLst/>
          </a:prstGeom>
        </p:spPr>
      </p:pic>
      <p:sp>
        <p:nvSpPr>
          <p:cNvPr id="10" name="Metin kutusu 9">
            <a:extLst>
              <a:ext uri="{FF2B5EF4-FFF2-40B4-BE49-F238E27FC236}">
                <a16:creationId xmlns:a16="http://schemas.microsoft.com/office/drawing/2014/main" id="{7304B4B2-235E-8096-72F5-9D2E2FD4B068}"/>
              </a:ext>
            </a:extLst>
          </p:cNvPr>
          <p:cNvSpPr txBox="1"/>
          <p:nvPr/>
        </p:nvSpPr>
        <p:spPr>
          <a:xfrm>
            <a:off x="174662" y="1510301"/>
            <a:ext cx="7048072" cy="4247317"/>
          </a:xfrm>
          <a:prstGeom prst="rect">
            <a:avLst/>
          </a:prstGeom>
          <a:noFill/>
        </p:spPr>
        <p:txBody>
          <a:bodyPr wrap="square">
            <a:spAutoFit/>
          </a:bodyPr>
          <a:lstStyle/>
          <a:p>
            <a:pPr algn="l"/>
            <a:r>
              <a:rPr lang="tr-TR" sz="1800" b="0" i="0" u="none" strike="noStrike" baseline="0" dirty="0">
                <a:latin typeface="Fd1258791-Identity-H"/>
              </a:rPr>
              <a:t>Mesud'un Gazne'de yaptırdığı kule</a:t>
            </a:r>
          </a:p>
          <a:p>
            <a:pPr algn="l"/>
            <a:r>
              <a:rPr lang="tr-TR" sz="1800" b="0" i="0" u="none" strike="noStrike" baseline="0" dirty="0">
                <a:latin typeface="Fd1366323-Identity-H"/>
              </a:rPr>
              <a:t>12. yüzyıl başları</a:t>
            </a:r>
          </a:p>
          <a:p>
            <a:pPr algn="l"/>
            <a:r>
              <a:rPr lang="tr-TR" sz="1800" b="0" i="0" u="none" strike="noStrike" baseline="0" dirty="0">
                <a:latin typeface="Fd1366323-Identity-H"/>
              </a:rPr>
              <a:t>Şimdi metal bir takkeyle örtülü olan 20 m</a:t>
            </a:r>
          </a:p>
          <a:p>
            <a:pPr algn="l"/>
            <a:r>
              <a:rPr lang="tr-TR" sz="1800" b="0" i="0" u="none" strike="noStrike" baseline="0" dirty="0">
                <a:latin typeface="Fd1366323-Identity-H"/>
              </a:rPr>
              <a:t>yüksekliğindeki bu çıkma kenarlı bölüm, çok</a:t>
            </a:r>
          </a:p>
          <a:p>
            <a:pPr algn="l"/>
            <a:r>
              <a:rPr lang="tr-TR" sz="1800" b="0" i="0" u="none" strike="noStrike" baseline="0" dirty="0">
                <a:latin typeface="Fd1366323-Identity-H"/>
              </a:rPr>
              <a:t>daha yüksek bir kulenin alt katıdır. Yarım daire</a:t>
            </a:r>
          </a:p>
          <a:p>
            <a:pPr algn="l"/>
            <a:r>
              <a:rPr lang="tr-TR" sz="1800" b="0" i="0" u="none" strike="noStrike" baseline="0" dirty="0">
                <a:latin typeface="Fd1366323-Identity-H"/>
              </a:rPr>
              <a:t>biçimli çıkmaları olan ve yüksekliği 24</a:t>
            </a:r>
          </a:p>
          <a:p>
            <a:pPr algn="l"/>
            <a:r>
              <a:rPr lang="tr-TR" sz="1800" b="0" i="0" u="none" strike="noStrike" baseline="0" dirty="0">
                <a:latin typeface="Fd1366323-Identity-H"/>
              </a:rPr>
              <a:t>m'ye varan daha narin üst gövde l 902'deki</a:t>
            </a:r>
          </a:p>
          <a:p>
            <a:pPr algn="l"/>
            <a:r>
              <a:rPr lang="tr-TR" sz="1800" b="0" i="0" u="none" strike="noStrike" baseline="0" dirty="0">
                <a:latin typeface="Fd1366323-Identity-H"/>
              </a:rPr>
              <a:t>bir depremde yıkıldı. Kule pişmiş tuğlayla inşa edilmiş ve altı kat halindeki tuğla örgüsü,</a:t>
            </a:r>
          </a:p>
          <a:p>
            <a:pPr algn="l"/>
            <a:r>
              <a:rPr lang="tr-TR" sz="1800" b="0" i="0" u="none" strike="noStrike" baseline="0" dirty="0">
                <a:latin typeface="Fd1366323-Identity-H"/>
              </a:rPr>
              <a:t>alçı sıva ve pişmiş toprak panolarla güzel biçimde</a:t>
            </a:r>
          </a:p>
          <a:p>
            <a:pPr algn="l"/>
            <a:r>
              <a:rPr lang="tr-TR" sz="1800" b="0" i="0" u="none" strike="noStrike" baseline="0" dirty="0">
                <a:latin typeface="Fd1366323-Identity-H"/>
              </a:rPr>
              <a:t>bezenmiştir. </a:t>
            </a:r>
            <a:r>
              <a:rPr lang="tr-TR" sz="1800" b="0" i="0" u="none" strike="noStrike" baseline="0" dirty="0">
                <a:latin typeface="Fd1258791-Identity-H"/>
              </a:rPr>
              <a:t>III. </a:t>
            </a:r>
            <a:r>
              <a:rPr lang="tr-TR" sz="1800" b="0" i="0" u="none" strike="noStrike" baseline="0" dirty="0">
                <a:latin typeface="Fd1366323-Identity-H"/>
              </a:rPr>
              <a:t>Mesud'un adının ve</a:t>
            </a:r>
          </a:p>
          <a:p>
            <a:pPr algn="l"/>
            <a:r>
              <a:rPr lang="tr-TR" sz="1800" b="0" i="0" u="none" strike="noStrike" baseline="0" dirty="0">
                <a:latin typeface="Fd1366323-Identity-H"/>
              </a:rPr>
              <a:t>unvanlarının yer aldığı bir </a:t>
            </a:r>
            <a:r>
              <a:rPr lang="tr-TR" sz="1800" b="0" i="0" u="none" strike="noStrike" baseline="0" dirty="0" err="1">
                <a:latin typeface="Fd1366323-Identity-H"/>
              </a:rPr>
              <a:t>Kufı</a:t>
            </a:r>
            <a:r>
              <a:rPr lang="tr-TR" sz="1800" b="0" i="0" u="none" strike="noStrike" baseline="0" dirty="0">
                <a:latin typeface="Fd1366323-Identity-H"/>
              </a:rPr>
              <a:t> yazıtı vardır.</a:t>
            </a:r>
          </a:p>
          <a:p>
            <a:pPr algn="l"/>
            <a:r>
              <a:rPr lang="tr-TR" sz="1800" b="0" i="0" u="none" strike="noStrike" baseline="0" dirty="0">
                <a:latin typeface="Fd1366323-Identity-H"/>
              </a:rPr>
              <a:t>Bu yapı 12. yüzyıl başlarından itibaren İran</a:t>
            </a:r>
          </a:p>
          <a:p>
            <a:pPr algn="l"/>
            <a:r>
              <a:rPr lang="tr-TR" sz="1800" b="0" i="0" u="none" strike="noStrike" baseline="0" dirty="0">
                <a:latin typeface="Fd1366323-Identity-H"/>
              </a:rPr>
              <a:t>mimarisine damgasını vuran zarif bezeme üslubunun</a:t>
            </a:r>
          </a:p>
          <a:p>
            <a:pPr algn="l"/>
            <a:r>
              <a:rPr lang="tr-TR" sz="1800" b="0" i="0" u="none" strike="noStrike" baseline="0" dirty="0">
                <a:latin typeface="Fd1366323-Identity-H"/>
              </a:rPr>
              <a:t>bir örneğini sunar.</a:t>
            </a:r>
            <a:endParaRPr lang="tr-TR" dirty="0"/>
          </a:p>
        </p:txBody>
      </p:sp>
    </p:spTree>
    <p:extLst>
      <p:ext uri="{BB962C8B-B14F-4D97-AF65-F5344CB8AC3E}">
        <p14:creationId xmlns:p14="http://schemas.microsoft.com/office/powerpoint/2010/main" val="3268370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622ED4-C500-467B-B6A6-57E18783C416}"/>
              </a:ext>
            </a:extLst>
          </p:cNvPr>
          <p:cNvSpPr>
            <a:spLocks noGrp="1"/>
          </p:cNvSpPr>
          <p:nvPr>
            <p:ph type="title"/>
          </p:nvPr>
        </p:nvSpPr>
        <p:spPr/>
        <p:txBody>
          <a:bodyPr/>
          <a:lstStyle/>
          <a:p>
            <a:endParaRPr lang="tr-TR" dirty="0"/>
          </a:p>
        </p:txBody>
      </p:sp>
      <p:pic>
        <p:nvPicPr>
          <p:cNvPr id="3" name="Resim 2">
            <a:extLst>
              <a:ext uri="{FF2B5EF4-FFF2-40B4-BE49-F238E27FC236}">
                <a16:creationId xmlns:a16="http://schemas.microsoft.com/office/drawing/2014/main" id="{C771AF7A-E800-FE9F-091D-9BE4162086F2}"/>
              </a:ext>
            </a:extLst>
          </p:cNvPr>
          <p:cNvPicPr>
            <a:picLocks noChangeAspect="1"/>
          </p:cNvPicPr>
          <p:nvPr/>
        </p:nvPicPr>
        <p:blipFill rotWithShape="1">
          <a:blip r:embed="rId2"/>
          <a:srcRect l="31344" t="1339"/>
          <a:stretch/>
        </p:blipFill>
        <p:spPr>
          <a:xfrm>
            <a:off x="7030807" y="2926244"/>
            <a:ext cx="4322993" cy="2598667"/>
          </a:xfrm>
          <a:prstGeom prst="rect">
            <a:avLst/>
          </a:prstGeom>
        </p:spPr>
      </p:pic>
      <p:sp>
        <p:nvSpPr>
          <p:cNvPr id="5" name="Metin kutusu 4">
            <a:extLst>
              <a:ext uri="{FF2B5EF4-FFF2-40B4-BE49-F238E27FC236}">
                <a16:creationId xmlns:a16="http://schemas.microsoft.com/office/drawing/2014/main" id="{1FDD06CD-CA21-0DE8-86C1-68B0A5B50BB1}"/>
              </a:ext>
            </a:extLst>
          </p:cNvPr>
          <p:cNvSpPr txBox="1"/>
          <p:nvPr/>
        </p:nvSpPr>
        <p:spPr>
          <a:xfrm>
            <a:off x="267128" y="842482"/>
            <a:ext cx="8879440" cy="4801314"/>
          </a:xfrm>
          <a:prstGeom prst="rect">
            <a:avLst/>
          </a:prstGeom>
          <a:noFill/>
        </p:spPr>
        <p:txBody>
          <a:bodyPr wrap="square">
            <a:spAutoFit/>
          </a:bodyPr>
          <a:lstStyle/>
          <a:p>
            <a:pPr algn="l"/>
            <a:r>
              <a:rPr lang="tr-TR" sz="800" b="0" i="0" u="none" strike="noStrike" baseline="0" dirty="0">
                <a:latin typeface="Fd1366326-Identity-H"/>
              </a:rPr>
              <a:t>  </a:t>
            </a:r>
            <a:r>
              <a:rPr lang="tr-TR" sz="1800" b="0" i="0" u="none" strike="noStrike" baseline="0" dirty="0">
                <a:latin typeface="Fd1258791-Identity-H"/>
              </a:rPr>
              <a:t>III. Mesud'un Gazne'de yaptırdığı</a:t>
            </a:r>
          </a:p>
          <a:p>
            <a:pPr algn="l"/>
            <a:r>
              <a:rPr lang="tr-TR" sz="1800" b="0" i="0" u="none" strike="noStrike" baseline="0" dirty="0">
                <a:latin typeface="Fd1258791-Identity-H"/>
              </a:rPr>
              <a:t>kulenin üst panolarından bir detay</a:t>
            </a:r>
          </a:p>
          <a:p>
            <a:pPr algn="l"/>
            <a:r>
              <a:rPr lang="tr-TR" sz="1800" b="0" i="0" u="none" strike="noStrike" baseline="0" dirty="0">
                <a:latin typeface="Fd1258791-Identity-H"/>
              </a:rPr>
              <a:t>12. </a:t>
            </a:r>
            <a:r>
              <a:rPr lang="tr-TR" sz="1800" b="0" i="0" u="none" strike="noStrike" baseline="0" dirty="0">
                <a:latin typeface="Fd1366323-Identity-H"/>
              </a:rPr>
              <a:t>yüzyı</a:t>
            </a:r>
            <a:r>
              <a:rPr lang="tr-TR" dirty="0">
                <a:latin typeface="Fd1366323-Identity-H"/>
              </a:rPr>
              <a:t>l</a:t>
            </a:r>
            <a:r>
              <a:rPr lang="tr-TR" sz="1800" b="0" i="0" u="none" strike="noStrike" baseline="0" dirty="0">
                <a:latin typeface="Fd1258791-Identity-H"/>
              </a:rPr>
              <a:t> </a:t>
            </a:r>
            <a:r>
              <a:rPr lang="tr-TR" sz="1800" b="0" i="0" u="none" strike="noStrike" baseline="0" dirty="0">
                <a:latin typeface="Fd1366323-Identity-H"/>
              </a:rPr>
              <a:t>başları</a:t>
            </a:r>
          </a:p>
          <a:p>
            <a:pPr algn="l"/>
            <a:r>
              <a:rPr lang="tr-TR" sz="1800" b="0" i="0" u="none" strike="noStrike" baseline="0" dirty="0">
                <a:latin typeface="Fd1366323-Identity-H"/>
              </a:rPr>
              <a:t>Kulenin üst bölümünü çevreleyen panolar,</a:t>
            </a:r>
          </a:p>
          <a:p>
            <a:pPr algn="l"/>
            <a:r>
              <a:rPr lang="tr-TR" sz="1800" b="0" i="0" u="none" strike="noStrike" baseline="0" dirty="0">
                <a:latin typeface="Fd1366323-Identity-H"/>
              </a:rPr>
              <a:t>III. Mesud' un ( 1099- 1114) adının ve unvanlarının</a:t>
            </a:r>
          </a:p>
          <a:p>
            <a:pPr algn="l"/>
            <a:r>
              <a:rPr lang="tr-TR" sz="1800" b="0" i="0" u="none" strike="noStrike" baseline="0" dirty="0">
                <a:latin typeface="Fd1366323-Identity-H"/>
              </a:rPr>
              <a:t>yer aldığı bir yazıtla bezenmiş. Gösterişli</a:t>
            </a:r>
          </a:p>
          <a:p>
            <a:pPr algn="l"/>
            <a:r>
              <a:rPr lang="tr-TR" sz="1800" b="0" i="0" u="none" strike="noStrike" baseline="0" dirty="0">
                <a:latin typeface="Fd1366323-Identity-H"/>
              </a:rPr>
              <a:t>ve kenar süslü </a:t>
            </a:r>
            <a:r>
              <a:rPr lang="tr-TR" sz="1800" b="0" i="0" u="none" strike="noStrike" baseline="0" dirty="0" err="1">
                <a:latin typeface="Fd1366323-Identity-H"/>
              </a:rPr>
              <a:t>Kufı</a:t>
            </a:r>
            <a:r>
              <a:rPr lang="tr-TR" sz="1800" b="0" i="0" u="none" strike="noStrike" baseline="0" dirty="0">
                <a:latin typeface="Fd1366323-Identity-H"/>
              </a:rPr>
              <a:t> stiliyle yazılan metin,</a:t>
            </a:r>
          </a:p>
          <a:p>
            <a:pPr algn="l"/>
            <a:r>
              <a:rPr lang="tr-TR" sz="1800" b="0" i="0" u="none" strike="noStrike" baseline="0" dirty="0">
                <a:latin typeface="Fd1366323-Identity-H"/>
              </a:rPr>
              <a:t>enfes oymalara sahip pişmiş topraktan</a:t>
            </a:r>
          </a:p>
          <a:p>
            <a:pPr algn="l"/>
            <a:r>
              <a:rPr lang="tr-TR" sz="1800" b="0" i="0" u="none" strike="noStrike" baseline="0" dirty="0">
                <a:latin typeface="Fd1366323-Identity-H"/>
              </a:rPr>
              <a:t>oluşan bir zemine oturtulmuştur. Araştırmacılar</a:t>
            </a:r>
          </a:p>
          <a:p>
            <a:pPr algn="l"/>
            <a:r>
              <a:rPr lang="tr-TR" sz="1800" b="0" i="0" u="none" strike="noStrike" baseline="0" dirty="0">
                <a:latin typeface="Fd1258791-Identity-H"/>
              </a:rPr>
              <a:t>1 9. </a:t>
            </a:r>
            <a:r>
              <a:rPr lang="tr-TR" sz="1800" b="0" i="0" u="none" strike="noStrike" baseline="0" dirty="0">
                <a:latin typeface="Fd1366323-Identity-H"/>
              </a:rPr>
              <a:t>yüzyılda bu anıtın büyük </a:t>
            </a:r>
            <a:r>
              <a:rPr lang="tr-TR" sz="1800" b="0" i="0" u="none" strike="noStrike" baseline="0" dirty="0" err="1">
                <a:latin typeface="Fd1366323-Identity-H"/>
              </a:rPr>
              <a:t>Gazneli</a:t>
            </a:r>
            <a:endParaRPr lang="tr-TR" sz="1800" b="0" i="0" u="none" strike="noStrike" baseline="0" dirty="0">
              <a:latin typeface="Fd1366323-Identity-H"/>
            </a:endParaRPr>
          </a:p>
          <a:p>
            <a:pPr algn="l"/>
            <a:r>
              <a:rPr lang="tr-TR" sz="1800" b="0" i="0" u="none" strike="noStrike" baseline="0" dirty="0">
                <a:latin typeface="Fd1366323-Identity-H"/>
              </a:rPr>
              <a:t>Hükümdarı Mahmud tarafından Hindistan'daki fetihlerini kutlamak için inşa</a:t>
            </a:r>
          </a:p>
          <a:p>
            <a:pPr algn="l"/>
            <a:r>
              <a:rPr lang="tr-TR" sz="1800" b="0" i="0" u="none" strike="noStrike" baseline="0" dirty="0">
                <a:latin typeface="Fd1366323-Identity-H"/>
              </a:rPr>
              <a:t>ettirilmiş bir zafer kulesi olduğunu varsaymışlardı.</a:t>
            </a:r>
          </a:p>
          <a:p>
            <a:pPr algn="l"/>
            <a:r>
              <a:rPr lang="tr-TR" sz="1800" b="0" i="0" u="none" strike="noStrike" baseline="0" dirty="0">
                <a:latin typeface="Fd1366323-Identity-H"/>
              </a:rPr>
              <a:t>Kuleyi yaptıran kişinin ardıllarından</a:t>
            </a:r>
          </a:p>
          <a:p>
            <a:pPr algn="l"/>
            <a:r>
              <a:rPr lang="tr-TR" dirty="0">
                <a:latin typeface="Fd1366323-Identity-H"/>
              </a:rPr>
              <a:t>III</a:t>
            </a:r>
            <a:r>
              <a:rPr lang="tr-TR" sz="1800" b="0" i="0" u="none" strike="noStrike" baseline="0" dirty="0">
                <a:latin typeface="Fd1366323-Identity-H"/>
              </a:rPr>
              <a:t>. Mesud olduğu ancak üstündeki yazıtın</a:t>
            </a:r>
          </a:p>
          <a:p>
            <a:pPr algn="l"/>
            <a:r>
              <a:rPr lang="tr-TR" sz="1800" b="0" i="0" u="none" strike="noStrike" baseline="0" dirty="0">
                <a:latin typeface="Fd1366323-Identity-H"/>
              </a:rPr>
              <a:t>20. yüzyılda daha dikkatli okunmasıyla</a:t>
            </a:r>
          </a:p>
          <a:p>
            <a:pPr algn="l"/>
            <a:r>
              <a:rPr lang="tr-TR" sz="1800" b="0" i="0" u="none" strike="noStrike" baseline="0" dirty="0">
                <a:latin typeface="Fd1366323-Identity-H"/>
              </a:rPr>
              <a:t>saptanabildi ve böylece başlangıçta hangi</a:t>
            </a:r>
          </a:p>
          <a:p>
            <a:pPr algn="l"/>
            <a:r>
              <a:rPr lang="tr-TR" sz="1800" b="0" i="0" u="none" strike="noStrike" baseline="0" dirty="0">
                <a:latin typeface="Fd1366323-Identity-H"/>
              </a:rPr>
              <a:t>amaçla dikildiği irdelenmeye başladı.</a:t>
            </a:r>
            <a:endParaRPr lang="tr-TR" dirty="0"/>
          </a:p>
        </p:txBody>
      </p:sp>
    </p:spTree>
    <p:extLst>
      <p:ext uri="{BB962C8B-B14F-4D97-AF65-F5344CB8AC3E}">
        <p14:creationId xmlns:p14="http://schemas.microsoft.com/office/powerpoint/2010/main" val="2870168798"/>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582</TotalTime>
  <Words>1522</Words>
  <Application>Microsoft Office PowerPoint</Application>
  <PresentationFormat>Geniş ekran</PresentationFormat>
  <Paragraphs>212</Paragraphs>
  <Slides>20</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20</vt:i4>
      </vt:variant>
    </vt:vector>
  </HeadingPairs>
  <TitlesOfParts>
    <vt:vector size="31" baseType="lpstr">
      <vt:lpstr>Arial</vt:lpstr>
      <vt:lpstr>Calibri</vt:lpstr>
      <vt:lpstr>Calibri Light</vt:lpstr>
      <vt:lpstr>Fd1258791-Identity-H</vt:lpstr>
      <vt:lpstr>Fd1366323-Identity-H</vt:lpstr>
      <vt:lpstr>Fd1366326-Identity-H</vt:lpstr>
      <vt:lpstr>Fd1704364-Identity-H</vt:lpstr>
      <vt:lpstr>Fd485323-Identity-H</vt:lpstr>
      <vt:lpstr>Times New Roman</vt:lpstr>
      <vt:lpstr>Verdana</vt:lpstr>
      <vt:lpstr>Office Teması</vt:lpstr>
      <vt:lpstr>KARAHANLILAR VE GAZNELİLER DÖNEMİ SANATI VE KÜLTÜRÜ</vt:lpstr>
      <vt:lpstr>PowerPoint Sunusu</vt:lpstr>
      <vt:lpstr>PowerPoint Sunusu</vt:lpstr>
      <vt:lpstr>Gazneli Mahmud'un mezarının iç kısmı 11 . yüzyıl ve sonrası Gazneli hükümdarlarının en ünlüsü olan Mahmud (ö. 1 030), Gazneli emirliğini son derece askerileşmiş bir İslam imparatorluğuna dönüştürdü. Hindistan'a yönelik seferlerinde elde ettiği ganimeti Gazne'deki görkemli baş kentin inşasında kullandı. Mezarı dikdörtgen kaideli bir mermer sandukayla kaplıdır ve kaidenin üstündeki prizma biçimli kısımda ölüm tarihi yazılıdır. Sanduka 1 2. yüzyılda eklenmiş ve türbe de sonraki bir tarihte yeniden inşa edilmiş olabilir.</vt:lpstr>
      <vt:lpstr>Leşker-i Bazar'daki G üney Sarayı'nın zemin planı, 1 1. yüzyıl ve sonrası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Şamdan, Doğu İran ya da Afganistan, 1 2. yüzyılın ikinci yarısı, yükseklik 40,3 cm, Washington, Freer Sanat Galerisi, Smithson Enstitüsü Tek bir pirinç levhasının çekiçle dövülerek  işlenmesiyle yapılan ve bakır, gümüş ve siyah bir organik malzemeyle kakmalar eklenen bu muazzam şamdan, o döneme ait en gözde teknikleri kullanarak yapılmış bir grup şamdan ve ibrik içindeki örneklerden biridir. Bu nesneler bölgenin 1 2. yüzyıl sonlarındaki metal işleme ustalarının becerisini açıkça gözler önüne serer.</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113</cp:revision>
  <dcterms:created xsi:type="dcterms:W3CDTF">2023-01-19T15:39:00Z</dcterms:created>
  <dcterms:modified xsi:type="dcterms:W3CDTF">2023-01-22T10:47:32Z</dcterms:modified>
</cp:coreProperties>
</file>