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300" r:id="rId39"/>
    <p:sldId id="301" r:id="rId40"/>
    <p:sldId id="302" r:id="rId4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3" d="100"/>
          <a:sy n="93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3EE38-4F2B-412E-97B9-537AA701504A}" type="datetimeFigureOut">
              <a:rPr lang="tr-TR" smtClean="0"/>
              <a:t>27.03.2024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26D11-A935-4BDD-AA58-ACD9022996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11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25604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1E5C58-8A32-448E-8C6D-01AE5A06AAD8}" type="slidenum">
              <a:rPr lang="tr-TR" altLang="tr-TR">
                <a:solidFill>
                  <a:prstClr val="black"/>
                </a:solidFill>
              </a:rPr>
              <a:pPr/>
              <a:t>2</a:t>
            </a:fld>
            <a:endParaRPr lang="tr-TR" alt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5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25451" y="1752601"/>
            <a:ext cx="11766549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784 h 2182"/>
                <a:gd name="T4" fmla="*/ 8314 w 4897"/>
                <a:gd name="T5" fmla="*/ 784 h 2182"/>
                <a:gd name="T6" fmla="*/ 8314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</p:grpSp>
      <p:sp>
        <p:nvSpPr>
          <p:cNvPr id="10036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1320800" y="1905001"/>
            <a:ext cx="103632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tr-TR"/>
              <a:t>Click to edit Master title style</a:t>
            </a:r>
          </a:p>
        </p:txBody>
      </p:sp>
      <p:sp>
        <p:nvSpPr>
          <p:cNvPr id="10036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20800" y="3962400"/>
            <a:ext cx="9042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tr-TR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1320801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4624917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79152-FFE6-408B-82FF-872D2488042E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9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FECD7-498E-4F1B-80AA-32CDA22C154E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44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997951" y="244476"/>
            <a:ext cx="2796116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1" y="244476"/>
            <a:ext cx="8185151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374973-38E0-4154-A56A-86E17D6B1F70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6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8B8E4C-A3C8-475C-9DC7-5C8B4A751510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6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1A4CB-968E-4DF1-BABF-37C766059952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9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117601" y="1905000"/>
            <a:ext cx="523663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557434" y="1905000"/>
            <a:ext cx="523663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C387FB-0144-4403-A6C1-477E381BEB0A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8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5E2DA-FA16-4159-90F0-D9162DB9FA91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63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6D61C-7738-4BDB-87F0-3F084DF9B7AD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E6919-D419-4B30-B15E-66B191818DA3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80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2399BF-3D6F-4254-898E-D0EF3FFF76E6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681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00C1E-C1FC-4BC2-8360-8EA4B001077B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12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25451" y="1828800"/>
            <a:ext cx="11766549" cy="5029200"/>
            <a:chOff x="201" y="1152"/>
            <a:chExt cx="5559" cy="3168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67 h 2182"/>
                <a:gd name="T4" fmla="*/ 8314 w 4897"/>
                <a:gd name="T5" fmla="*/ 67 h 2182"/>
                <a:gd name="T6" fmla="*/ 8314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59 h 2182"/>
                <a:gd name="T4" fmla="*/ 8314 w 4897"/>
                <a:gd name="T5" fmla="*/ 59 h 2182"/>
                <a:gd name="T6" fmla="*/ 8314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99334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99335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99336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99337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99338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</p:grpSp>
      <p:sp>
        <p:nvSpPr>
          <p:cNvPr id="9933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17601" y="6245225"/>
            <a:ext cx="253576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934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934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9834" y="6245225"/>
            <a:ext cx="253576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79F9BF-B1DC-48F2-9D6C-D9B736EBC8AF}" type="slidenum">
              <a:rPr lang="tr-TR" altLang="tr-T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  <p:sp>
        <p:nvSpPr>
          <p:cNvPr id="99342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1" y="244476"/>
            <a:ext cx="1118023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Click to edit Master title style</a:t>
            </a:r>
          </a:p>
        </p:txBody>
      </p:sp>
      <p:sp>
        <p:nvSpPr>
          <p:cNvPr id="99343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1117600" y="1905000"/>
            <a:ext cx="1067646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53342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200"/>
              <a:t>SPERMANIN ALINMASI</a:t>
            </a:r>
          </a:p>
        </p:txBody>
      </p:sp>
      <p:sp>
        <p:nvSpPr>
          <p:cNvPr id="6553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dirty="0"/>
              <a:t>Suni </a:t>
            </a:r>
            <a:r>
              <a:rPr lang="tr-TR" dirty="0" err="1"/>
              <a:t>Vagina</a:t>
            </a:r>
            <a:endParaRPr lang="tr-TR" dirty="0"/>
          </a:p>
          <a:p>
            <a:pPr eaLnBrk="1" hangingPunct="1">
              <a:defRPr/>
            </a:pPr>
            <a:r>
              <a:rPr lang="tr-TR" dirty="0"/>
              <a:t>Elektro-</a:t>
            </a:r>
            <a:r>
              <a:rPr lang="tr-TR" dirty="0" err="1"/>
              <a:t>ejakülatör</a:t>
            </a:r>
            <a:endParaRPr lang="tr-TR" dirty="0"/>
          </a:p>
          <a:p>
            <a:pPr eaLnBrk="1" hangingPunct="1">
              <a:defRPr/>
            </a:pPr>
            <a:r>
              <a:rPr lang="tr-TR" dirty="0" err="1"/>
              <a:t>Abdominal</a:t>
            </a:r>
            <a:r>
              <a:rPr lang="tr-TR" dirty="0"/>
              <a:t> masaj</a:t>
            </a:r>
          </a:p>
          <a:p>
            <a:pPr eaLnBrk="1" hangingPunct="1">
              <a:defRPr/>
            </a:pPr>
            <a:r>
              <a:rPr lang="tr-TR" dirty="0"/>
              <a:t>Penis masajı</a:t>
            </a:r>
          </a:p>
          <a:p>
            <a:pPr eaLnBrk="1" hangingPunct="1">
              <a:defRPr/>
            </a:pPr>
            <a:r>
              <a:rPr lang="tr-TR" dirty="0" err="1"/>
              <a:t>Ampulla</a:t>
            </a:r>
            <a:r>
              <a:rPr lang="tr-TR" dirty="0"/>
              <a:t> masajı</a:t>
            </a:r>
          </a:p>
          <a:p>
            <a:pPr eaLnBrk="1" hangingPunct="1">
              <a:defRPr/>
            </a:pPr>
            <a:r>
              <a:rPr lang="tr-TR" dirty="0"/>
              <a:t>Diğer yöntemler </a:t>
            </a:r>
          </a:p>
          <a:p>
            <a:pPr lvl="1" eaLnBrk="1" hangingPunct="1">
              <a:defRPr/>
            </a:pPr>
            <a:r>
              <a:rPr lang="tr-TR" dirty="0"/>
              <a:t>(</a:t>
            </a:r>
            <a:r>
              <a:rPr lang="tr-TR" dirty="0" err="1"/>
              <a:t>cauda</a:t>
            </a:r>
            <a:r>
              <a:rPr lang="tr-TR" dirty="0"/>
              <a:t> </a:t>
            </a:r>
            <a:r>
              <a:rPr lang="tr-TR" dirty="0" err="1"/>
              <a:t>epididimis</a:t>
            </a:r>
            <a:r>
              <a:rPr lang="tr-TR" dirty="0"/>
              <a:t>, prezervatif vs.)</a:t>
            </a:r>
          </a:p>
        </p:txBody>
      </p:sp>
    </p:spTree>
    <p:extLst>
      <p:ext uri="{BB962C8B-B14F-4D97-AF65-F5344CB8AC3E}">
        <p14:creationId xmlns:p14="http://schemas.microsoft.com/office/powerpoint/2010/main" val="245674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3789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404814"/>
            <a:ext cx="7920037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66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389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333375"/>
            <a:ext cx="820737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10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3993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33376"/>
            <a:ext cx="82804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1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74826" y="-17463"/>
            <a:ext cx="8385175" cy="1431926"/>
          </a:xfrm>
        </p:spPr>
        <p:txBody>
          <a:bodyPr/>
          <a:lstStyle/>
          <a:p>
            <a:pPr eaLnBrk="1" hangingPunct="1">
              <a:defRPr/>
            </a:pPr>
            <a:r>
              <a:rPr lang="tr-TR" sz="3200" dirty="0"/>
              <a:t>Elektro-</a:t>
            </a:r>
            <a:r>
              <a:rPr lang="tr-TR" sz="3200" dirty="0" err="1"/>
              <a:t>ejakülatör</a:t>
            </a:r>
            <a:endParaRPr lang="tr-TR" sz="3200" dirty="0"/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341438"/>
            <a:ext cx="35671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65" y="435292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984" y="1635125"/>
            <a:ext cx="3938588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66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tr-TR" sz="3200" dirty="0"/>
              <a:t>Penis Masajı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123951"/>
            <a:ext cx="4824412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97205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3771900"/>
            <a:ext cx="16383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93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440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404814"/>
            <a:ext cx="79914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4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4505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60350"/>
            <a:ext cx="82804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02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41987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3802064"/>
            <a:ext cx="275748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333376"/>
            <a:ext cx="4433887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3802064"/>
            <a:ext cx="280828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6" y="630238"/>
            <a:ext cx="408146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70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79614" y="115889"/>
            <a:ext cx="8385175" cy="1431925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/>
              <a:t>Spermanın muayenesi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279650" y="1341438"/>
            <a:ext cx="8007350" cy="41910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err="1"/>
              <a:t>Makroskobik</a:t>
            </a:r>
            <a:r>
              <a:rPr lang="tr-TR" dirty="0"/>
              <a:t> muayene</a:t>
            </a:r>
          </a:p>
          <a:p>
            <a:pPr lvl="1" eaLnBrk="1" hangingPunct="1">
              <a:defRPr/>
            </a:pPr>
            <a:r>
              <a:rPr lang="tr-TR" dirty="0"/>
              <a:t>Miktar</a:t>
            </a:r>
          </a:p>
          <a:p>
            <a:pPr lvl="1" eaLnBrk="1" hangingPunct="1">
              <a:defRPr/>
            </a:pPr>
            <a:r>
              <a:rPr lang="tr-TR" dirty="0"/>
              <a:t>Renk</a:t>
            </a:r>
          </a:p>
          <a:p>
            <a:pPr lvl="1" eaLnBrk="1" hangingPunct="1">
              <a:defRPr/>
            </a:pPr>
            <a:r>
              <a:rPr lang="tr-TR" dirty="0"/>
              <a:t>Koku</a:t>
            </a:r>
          </a:p>
          <a:p>
            <a:pPr lvl="1" eaLnBrk="1" hangingPunct="1">
              <a:defRPr/>
            </a:pPr>
            <a:r>
              <a:rPr lang="tr-TR" dirty="0"/>
              <a:t>Kıvam</a:t>
            </a:r>
          </a:p>
        </p:txBody>
      </p:sp>
      <p:pic>
        <p:nvPicPr>
          <p:cNvPr id="46084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292600"/>
            <a:ext cx="69342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46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847850" y="449264"/>
            <a:ext cx="8229600" cy="5932487"/>
          </a:xfrm>
        </p:spPr>
        <p:txBody>
          <a:bodyPr/>
          <a:lstStyle/>
          <a:p>
            <a:pPr eaLnBrk="1" hangingPunct="1">
              <a:defRPr/>
            </a:pPr>
            <a:r>
              <a:rPr lang="tr-TR" sz="2000" dirty="0"/>
              <a:t>Mikroskobik muayene</a:t>
            </a:r>
          </a:p>
          <a:p>
            <a:pPr lvl="1" eaLnBrk="1" hangingPunct="1">
              <a:defRPr/>
            </a:pPr>
            <a:r>
              <a:rPr lang="tr-TR" sz="2000" dirty="0"/>
              <a:t>Kitle hareketi</a:t>
            </a:r>
          </a:p>
          <a:p>
            <a:pPr lvl="1" eaLnBrk="1" hangingPunct="1">
              <a:defRPr/>
            </a:pPr>
            <a:r>
              <a:rPr lang="tr-TR" sz="2000" dirty="0" err="1"/>
              <a:t>Motilite</a:t>
            </a:r>
            <a:endParaRPr lang="tr-TR" sz="2000" dirty="0"/>
          </a:p>
          <a:p>
            <a:pPr lvl="1" eaLnBrk="1" hangingPunct="1">
              <a:defRPr/>
            </a:pPr>
            <a:r>
              <a:rPr lang="tr-TR" sz="2000" dirty="0"/>
              <a:t>Yoğunluk</a:t>
            </a:r>
          </a:p>
          <a:p>
            <a:pPr lvl="2" eaLnBrk="1" hangingPunct="1">
              <a:defRPr/>
            </a:pPr>
            <a:r>
              <a:rPr lang="tr-TR" sz="2000" dirty="0" err="1"/>
              <a:t>Hemasitometrik</a:t>
            </a:r>
            <a:endParaRPr lang="tr-TR" sz="2000" dirty="0"/>
          </a:p>
          <a:p>
            <a:pPr lvl="2" eaLnBrk="1" hangingPunct="1">
              <a:defRPr/>
            </a:pPr>
            <a:r>
              <a:rPr lang="tr-TR" sz="2000" dirty="0" err="1"/>
              <a:t>Fotolometrik</a:t>
            </a:r>
            <a:endParaRPr lang="tr-TR" sz="2000" dirty="0"/>
          </a:p>
          <a:p>
            <a:pPr lvl="2" eaLnBrk="1" hangingPunct="1">
              <a:defRPr/>
            </a:pPr>
            <a:r>
              <a:rPr lang="tr-TR" sz="2000" dirty="0"/>
              <a:t>Elektronik</a:t>
            </a:r>
          </a:p>
          <a:p>
            <a:pPr lvl="1" eaLnBrk="1" hangingPunct="1">
              <a:defRPr/>
            </a:pPr>
            <a:r>
              <a:rPr lang="tr-TR" sz="2000" dirty="0"/>
              <a:t>Anormal </a:t>
            </a:r>
            <a:r>
              <a:rPr lang="tr-TR" sz="2000" dirty="0" err="1"/>
              <a:t>spermatozoa</a:t>
            </a:r>
            <a:r>
              <a:rPr lang="tr-TR" sz="2000" dirty="0"/>
              <a:t> oranı</a:t>
            </a:r>
          </a:p>
          <a:p>
            <a:pPr lvl="2" eaLnBrk="1" hangingPunct="1">
              <a:defRPr/>
            </a:pPr>
            <a:r>
              <a:rPr lang="tr-TR" sz="2000" dirty="0"/>
              <a:t>Boyama yöntemi (</a:t>
            </a:r>
            <a:r>
              <a:rPr lang="tr-TR" sz="2000" dirty="0" err="1"/>
              <a:t>karras</a:t>
            </a:r>
            <a:r>
              <a:rPr lang="tr-TR" sz="2000" dirty="0"/>
              <a:t>, </a:t>
            </a:r>
            <a:r>
              <a:rPr lang="tr-TR" sz="2000" dirty="0" err="1"/>
              <a:t>giemsa</a:t>
            </a:r>
            <a:r>
              <a:rPr lang="tr-TR" sz="2000" dirty="0"/>
              <a:t>, </a:t>
            </a:r>
            <a:r>
              <a:rPr lang="tr-TR" sz="2000" dirty="0" err="1"/>
              <a:t>eosin</a:t>
            </a:r>
            <a:r>
              <a:rPr lang="tr-TR" sz="2000" dirty="0"/>
              <a:t>, </a:t>
            </a:r>
            <a:r>
              <a:rPr lang="tr-TR" sz="2000" dirty="0" err="1"/>
              <a:t>nigrosin,metilen</a:t>
            </a:r>
            <a:r>
              <a:rPr lang="tr-TR" sz="2000" dirty="0"/>
              <a:t> </a:t>
            </a:r>
            <a:r>
              <a:rPr lang="tr-TR" sz="2000" dirty="0" err="1"/>
              <a:t>blue,opal</a:t>
            </a:r>
            <a:r>
              <a:rPr lang="tr-TR" sz="2000" dirty="0"/>
              <a:t> </a:t>
            </a:r>
            <a:r>
              <a:rPr lang="tr-TR" sz="2000" dirty="0" err="1"/>
              <a:t>blue</a:t>
            </a:r>
            <a:r>
              <a:rPr lang="tr-TR" sz="2000" dirty="0"/>
              <a:t>, </a:t>
            </a:r>
            <a:r>
              <a:rPr lang="tr-TR" sz="2000" dirty="0" err="1"/>
              <a:t>fast</a:t>
            </a:r>
            <a:r>
              <a:rPr lang="tr-TR" sz="2000" dirty="0"/>
              <a:t> </a:t>
            </a:r>
            <a:r>
              <a:rPr lang="tr-TR" sz="2000" dirty="0" err="1"/>
              <a:t>green</a:t>
            </a:r>
            <a:r>
              <a:rPr lang="tr-TR" sz="2000" dirty="0"/>
              <a:t>, brom fenol </a:t>
            </a:r>
            <a:r>
              <a:rPr lang="tr-TR" sz="2000" dirty="0" err="1"/>
              <a:t>blue</a:t>
            </a:r>
            <a:r>
              <a:rPr lang="tr-TR" sz="2000" dirty="0"/>
              <a:t>)</a:t>
            </a:r>
          </a:p>
          <a:p>
            <a:pPr lvl="2" eaLnBrk="1" hangingPunct="1">
              <a:defRPr/>
            </a:pPr>
            <a:r>
              <a:rPr lang="tr-TR" sz="2000" dirty="0"/>
              <a:t>Sıvı </a:t>
            </a:r>
            <a:r>
              <a:rPr lang="tr-TR" sz="2000" dirty="0" err="1"/>
              <a:t>fiksasyon</a:t>
            </a:r>
            <a:r>
              <a:rPr lang="tr-TR" sz="2000" dirty="0"/>
              <a:t> yöntemi</a:t>
            </a:r>
          </a:p>
          <a:p>
            <a:pPr lvl="1" eaLnBrk="1" hangingPunct="1">
              <a:defRPr/>
            </a:pPr>
            <a:r>
              <a:rPr lang="tr-TR" sz="2000" dirty="0"/>
              <a:t>Ölü </a:t>
            </a:r>
            <a:r>
              <a:rPr lang="tr-TR" sz="2000" dirty="0" err="1"/>
              <a:t>spermatozoa</a:t>
            </a:r>
            <a:r>
              <a:rPr lang="tr-TR" sz="2000" dirty="0"/>
              <a:t> oranı (</a:t>
            </a:r>
            <a:r>
              <a:rPr lang="tr-TR" sz="2000" dirty="0" err="1"/>
              <a:t>viabilite</a:t>
            </a:r>
            <a:r>
              <a:rPr lang="tr-TR" sz="2000" dirty="0"/>
              <a:t>)</a:t>
            </a:r>
          </a:p>
          <a:p>
            <a:pPr lvl="2" eaLnBrk="1" hangingPunct="1">
              <a:defRPr/>
            </a:pPr>
            <a:r>
              <a:rPr lang="tr-TR" sz="1800" dirty="0" err="1"/>
              <a:t>Fluoresan</a:t>
            </a:r>
            <a:r>
              <a:rPr lang="tr-TR" sz="1800" dirty="0"/>
              <a:t> boyama tekniği</a:t>
            </a:r>
          </a:p>
          <a:p>
            <a:pPr lvl="2" eaLnBrk="1" hangingPunct="1">
              <a:defRPr/>
            </a:pPr>
            <a:r>
              <a:rPr lang="tr-TR" sz="1800" dirty="0" err="1"/>
              <a:t>Eosin</a:t>
            </a:r>
            <a:r>
              <a:rPr lang="tr-TR" sz="1800" dirty="0"/>
              <a:t>, </a:t>
            </a:r>
            <a:r>
              <a:rPr lang="tr-TR" sz="1800" dirty="0" err="1"/>
              <a:t>nigrosin</a:t>
            </a:r>
            <a:endParaRPr lang="tr-TR" sz="1800" dirty="0"/>
          </a:p>
          <a:p>
            <a:pPr lvl="2" eaLnBrk="1" hangingPunct="1">
              <a:defRPr/>
            </a:pPr>
            <a:r>
              <a:rPr lang="tr-TR" sz="1800" dirty="0" err="1"/>
              <a:t>Eosin</a:t>
            </a:r>
            <a:endParaRPr lang="tr-TR" sz="1800" dirty="0"/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endParaRPr lang="tr-TR" sz="1800" dirty="0"/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endParaRPr lang="tr-TR" sz="2000" dirty="0"/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endParaRPr lang="tr-TR" sz="2000" dirty="0"/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91476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200"/>
              <a:t>Suni vagina</a:t>
            </a:r>
          </a:p>
        </p:txBody>
      </p:sp>
      <p:sp>
        <p:nvSpPr>
          <p:cNvPr id="6656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/>
              <a:t>Sıcaklık</a:t>
            </a:r>
          </a:p>
          <a:p>
            <a:pPr eaLnBrk="1" hangingPunct="1">
              <a:defRPr/>
            </a:pPr>
            <a:r>
              <a:rPr lang="tr-TR"/>
              <a:t>Basınç</a:t>
            </a:r>
          </a:p>
          <a:p>
            <a:pPr eaLnBrk="1" hangingPunct="1">
              <a:defRPr/>
            </a:pPr>
            <a:r>
              <a:rPr lang="tr-TR"/>
              <a:t>Kayganlık</a:t>
            </a:r>
          </a:p>
        </p:txBody>
      </p:sp>
      <p:pic>
        <p:nvPicPr>
          <p:cNvPr id="24581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t="6442" r="5719" b="3885"/>
          <a:stretch>
            <a:fillRect/>
          </a:stretch>
        </p:blipFill>
        <p:spPr bwMode="auto">
          <a:xfrm>
            <a:off x="5764213" y="864868"/>
            <a:ext cx="41767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4508501"/>
            <a:ext cx="474345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09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981200" y="476251"/>
            <a:ext cx="8229600" cy="5649913"/>
          </a:xfrm>
        </p:spPr>
        <p:txBody>
          <a:bodyPr/>
          <a:lstStyle/>
          <a:p>
            <a:pPr eaLnBrk="1" hangingPunct="1">
              <a:defRPr/>
            </a:pPr>
            <a:endParaRPr lang="tr-TR" sz="2000"/>
          </a:p>
          <a:p>
            <a:pPr eaLnBrk="1" hangingPunct="1">
              <a:defRPr/>
            </a:pPr>
            <a:endParaRPr lang="tr-TR" sz="2000"/>
          </a:p>
          <a:p>
            <a:pPr eaLnBrk="1" hangingPunct="1">
              <a:defRPr/>
            </a:pPr>
            <a:r>
              <a:rPr lang="tr-TR" sz="2000"/>
              <a:t>Fiziko-kimyasal muayene</a:t>
            </a:r>
          </a:p>
          <a:p>
            <a:pPr lvl="1" eaLnBrk="1" hangingPunct="1">
              <a:defRPr/>
            </a:pPr>
            <a:r>
              <a:rPr lang="tr-TR" sz="1800"/>
              <a:t>pH</a:t>
            </a:r>
          </a:p>
          <a:p>
            <a:pPr lvl="1" eaLnBrk="1" hangingPunct="1">
              <a:defRPr/>
            </a:pPr>
            <a:r>
              <a:rPr lang="tr-TR" sz="1800"/>
              <a:t>Dayanıklılık testleri</a:t>
            </a:r>
          </a:p>
          <a:p>
            <a:pPr lvl="2" eaLnBrk="1" hangingPunct="1">
              <a:defRPr/>
            </a:pPr>
            <a:r>
              <a:rPr lang="tr-TR" sz="1600"/>
              <a:t>Termorezistans</a:t>
            </a:r>
          </a:p>
          <a:p>
            <a:pPr lvl="2" eaLnBrk="1" hangingPunct="1">
              <a:defRPr/>
            </a:pPr>
            <a:r>
              <a:rPr lang="tr-TR" sz="1600"/>
              <a:t>Tuzlu su</a:t>
            </a:r>
          </a:p>
          <a:p>
            <a:pPr lvl="2" eaLnBrk="1" hangingPunct="1">
              <a:defRPr/>
            </a:pPr>
            <a:r>
              <a:rPr lang="tr-TR" sz="1600"/>
              <a:t>Soğuk şoku</a:t>
            </a:r>
          </a:p>
          <a:p>
            <a:pPr lvl="1" eaLnBrk="1" hangingPunct="1">
              <a:defRPr/>
            </a:pPr>
            <a:r>
              <a:rPr lang="tr-TR" sz="1800"/>
              <a:t>Metilen mavisi redüksiyon testi</a:t>
            </a:r>
          </a:p>
          <a:p>
            <a:pPr lvl="1" eaLnBrk="1" hangingPunct="1">
              <a:defRPr/>
            </a:pPr>
            <a:r>
              <a:rPr lang="tr-TR" sz="1800"/>
              <a:t>Fruktolisis testi</a:t>
            </a:r>
          </a:p>
          <a:p>
            <a:pPr eaLnBrk="1" hangingPunct="1">
              <a:defRPr/>
            </a:pPr>
            <a:endParaRPr lang="tr-TR" sz="2000"/>
          </a:p>
          <a:p>
            <a:pPr eaLnBrk="1" hangingPunct="1">
              <a:defRPr/>
            </a:pPr>
            <a:r>
              <a:rPr lang="tr-TR" sz="2000"/>
              <a:t>Spermanın bileşimi</a:t>
            </a:r>
          </a:p>
          <a:p>
            <a:pPr lvl="1" eaLnBrk="1" hangingPunct="1">
              <a:defRPr/>
            </a:pPr>
            <a:r>
              <a:rPr lang="tr-TR" sz="1800"/>
              <a:t>Spermatozoon </a:t>
            </a:r>
          </a:p>
          <a:p>
            <a:pPr lvl="1" eaLnBrk="1" hangingPunct="1">
              <a:defRPr/>
            </a:pPr>
            <a:r>
              <a:rPr lang="tr-TR" sz="1800"/>
              <a:t>Seminal plasma</a:t>
            </a:r>
          </a:p>
          <a:p>
            <a:pPr lvl="2" eaLnBrk="1" hangingPunct="1">
              <a:defRPr/>
            </a:pPr>
            <a:endParaRPr lang="tr-TR" sz="1600"/>
          </a:p>
        </p:txBody>
      </p:sp>
    </p:spTree>
    <p:extLst>
      <p:ext uri="{BB962C8B-B14F-4D97-AF65-F5344CB8AC3E}">
        <p14:creationId xmlns:p14="http://schemas.microsoft.com/office/powerpoint/2010/main" val="230723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19288" y="3667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tr-TR" sz="3200" dirty="0"/>
              <a:t>Kitle hareketi</a:t>
            </a:r>
            <a:br>
              <a:rPr lang="tr-TR" sz="3200" dirty="0"/>
            </a:br>
            <a:r>
              <a:rPr lang="tr-TR" sz="2400" dirty="0"/>
              <a:t>(0-5 arasında değerlendirilir</a:t>
            </a:r>
            <a:r>
              <a:rPr lang="tr-TR" sz="3200" dirty="0"/>
              <a:t>)</a:t>
            </a:r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 dirty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1" b="2650"/>
          <a:stretch>
            <a:fillRect/>
          </a:stretch>
        </p:blipFill>
        <p:spPr bwMode="auto">
          <a:xfrm>
            <a:off x="1712913" y="1905000"/>
            <a:ext cx="62293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1412875"/>
            <a:ext cx="24955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3860801"/>
            <a:ext cx="23431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14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/>
              <a:t>Motilite</a:t>
            </a:r>
            <a:br>
              <a:rPr lang="tr-TR"/>
            </a:br>
            <a:endParaRPr lang="tr-TR"/>
          </a:p>
        </p:txBody>
      </p:sp>
      <p:pic>
        <p:nvPicPr>
          <p:cNvPr id="50180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3114" r="3856" b="4950"/>
          <a:stretch>
            <a:fillRect/>
          </a:stretch>
        </p:blipFill>
        <p:spPr bwMode="auto">
          <a:xfrm>
            <a:off x="1844676" y="4451351"/>
            <a:ext cx="6411913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6" y="1044576"/>
            <a:ext cx="4549775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4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 dirty="0"/>
          </a:p>
        </p:txBody>
      </p:sp>
      <p:pic>
        <p:nvPicPr>
          <p:cNvPr id="51204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6" y="60326"/>
            <a:ext cx="50133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6" y="2368551"/>
            <a:ext cx="5897563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58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6758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 dirty="0"/>
          </a:p>
        </p:txBody>
      </p:sp>
      <p:pic>
        <p:nvPicPr>
          <p:cNvPr id="52229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2403476"/>
            <a:ext cx="786923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78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200"/>
              <a:t>YOĞUNLUK</a:t>
            </a:r>
          </a:p>
        </p:txBody>
      </p:sp>
      <p:sp>
        <p:nvSpPr>
          <p:cNvPr id="696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/>
              <a:t>Hemositometrik</a:t>
            </a:r>
          </a:p>
          <a:p>
            <a:pPr eaLnBrk="1" hangingPunct="1">
              <a:defRPr/>
            </a:pPr>
            <a:r>
              <a:rPr lang="tr-TR"/>
              <a:t>Fotolometrik</a:t>
            </a:r>
          </a:p>
          <a:p>
            <a:pPr eaLnBrk="1" hangingPunct="1">
              <a:defRPr/>
            </a:pPr>
            <a:r>
              <a:rPr lang="tr-TR"/>
              <a:t>Elektronik sayaç</a:t>
            </a:r>
          </a:p>
        </p:txBody>
      </p:sp>
      <p:pic>
        <p:nvPicPr>
          <p:cNvPr id="54276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0"/>
            <a:ext cx="3421063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6" y="414972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739" y="4149725"/>
            <a:ext cx="2224087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62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1" y="244475"/>
            <a:ext cx="8385175" cy="433388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/>
              <a:t>YOĞUNLUK</a:t>
            </a: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 r="7875"/>
          <a:stretch>
            <a:fillRect/>
          </a:stretch>
        </p:blipFill>
        <p:spPr bwMode="auto">
          <a:xfrm>
            <a:off x="1530351" y="735013"/>
            <a:ext cx="34575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6"/>
          <p:cNvSpPr>
            <a:spLocks noGrp="1" noRot="1" noChangeArrowheads="1"/>
          </p:cNvSpPr>
          <p:nvPr>
            <p:ph type="body" idx="1"/>
          </p:nvPr>
        </p:nvSpPr>
        <p:spPr>
          <a:xfrm>
            <a:off x="5448300" y="4868864"/>
            <a:ext cx="5507038" cy="17287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tr-TR" sz="1400" dirty="0">
                <a:solidFill>
                  <a:srgbClr val="002060"/>
                </a:solidFill>
              </a:rPr>
              <a:t>Yoğunluk (mm</a:t>
            </a:r>
            <a:r>
              <a:rPr lang="tr-TR" sz="1400" baseline="30000" dirty="0">
                <a:solidFill>
                  <a:srgbClr val="002060"/>
                </a:solidFill>
              </a:rPr>
              <a:t>3</a:t>
            </a:r>
            <a:r>
              <a:rPr lang="tr-TR" sz="1400" dirty="0">
                <a:solidFill>
                  <a:srgbClr val="002060"/>
                </a:solidFill>
              </a:rPr>
              <a:t>)=      </a:t>
            </a:r>
            <a:r>
              <a:rPr lang="tr-TR" sz="1400" u="sng" dirty="0">
                <a:solidFill>
                  <a:srgbClr val="002060"/>
                </a:solidFill>
              </a:rPr>
              <a:t>      Sayılan hücre        </a:t>
            </a:r>
            <a:r>
              <a:rPr lang="tr-TR" sz="1400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tr-TR" sz="1400" dirty="0">
                <a:solidFill>
                  <a:srgbClr val="002060"/>
                </a:solidFill>
              </a:rPr>
              <a:t>                          Sayılan büyük kare x büyük          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tr-TR" sz="1400" dirty="0">
                <a:solidFill>
                  <a:srgbClr val="002060"/>
                </a:solidFill>
              </a:rPr>
              <a:t>                          kare hacmi x sulandırma oranı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tr-TR" sz="140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tr-TR" sz="1400" dirty="0">
                <a:solidFill>
                  <a:srgbClr val="002060"/>
                </a:solidFill>
              </a:rPr>
              <a:t>Yoğunluk (mm</a:t>
            </a:r>
            <a:r>
              <a:rPr lang="tr-TR" sz="1400" baseline="30000" dirty="0">
                <a:solidFill>
                  <a:srgbClr val="002060"/>
                </a:solidFill>
              </a:rPr>
              <a:t>3</a:t>
            </a:r>
            <a:r>
              <a:rPr lang="tr-TR" sz="1400" dirty="0">
                <a:solidFill>
                  <a:srgbClr val="002060"/>
                </a:solidFill>
              </a:rPr>
              <a:t>)=      </a:t>
            </a:r>
            <a:r>
              <a:rPr lang="tr-TR" sz="1400" u="sng" dirty="0">
                <a:solidFill>
                  <a:srgbClr val="002060"/>
                </a:solidFill>
              </a:rPr>
              <a:t>      60                  =</a:t>
            </a:r>
            <a:r>
              <a:rPr lang="tr-TR" sz="1400" dirty="0">
                <a:solidFill>
                  <a:srgbClr val="002060"/>
                </a:solidFill>
              </a:rPr>
              <a:t> 0.3x10</a:t>
            </a:r>
            <a:r>
              <a:rPr lang="tr-TR" sz="1400" baseline="30000" dirty="0">
                <a:solidFill>
                  <a:srgbClr val="002060"/>
                </a:solidFill>
              </a:rPr>
              <a:t>6 </a:t>
            </a:r>
            <a:r>
              <a:rPr lang="tr-TR" sz="1400" dirty="0">
                <a:solidFill>
                  <a:srgbClr val="002060"/>
                </a:solidFill>
              </a:rPr>
              <a:t>mm</a:t>
            </a:r>
            <a:r>
              <a:rPr lang="tr-TR" sz="1400" baseline="30000" dirty="0">
                <a:solidFill>
                  <a:srgbClr val="002060"/>
                </a:solidFill>
              </a:rPr>
              <a:t>3</a:t>
            </a:r>
            <a:r>
              <a:rPr lang="tr-TR" sz="1400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tr-TR" sz="1400" dirty="0">
                <a:solidFill>
                  <a:srgbClr val="002060"/>
                </a:solidFill>
              </a:rPr>
              <a:t>                                 10 x 1/250 x 1/200</a:t>
            </a:r>
          </a:p>
        </p:txBody>
      </p:sp>
      <p:pic>
        <p:nvPicPr>
          <p:cNvPr id="55301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9" y="68263"/>
            <a:ext cx="46958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13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84376" y="-28575"/>
            <a:ext cx="8385175" cy="1431925"/>
          </a:xfrm>
        </p:spPr>
        <p:txBody>
          <a:bodyPr/>
          <a:lstStyle/>
          <a:p>
            <a:pPr>
              <a:defRPr/>
            </a:pPr>
            <a:r>
              <a:rPr lang="tr-TR" sz="3200" dirty="0"/>
              <a:t>FOTOMETRE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pic>
        <p:nvPicPr>
          <p:cNvPr id="5632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1" y="1196976"/>
            <a:ext cx="444817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79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200"/>
              <a:t>Anormal Spermatozoa</a:t>
            </a:r>
          </a:p>
        </p:txBody>
      </p:sp>
      <p:sp>
        <p:nvSpPr>
          <p:cNvPr id="7065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/>
              <a:t>Boyama yöntemleri</a:t>
            </a:r>
          </a:p>
          <a:p>
            <a:pPr lvl="1" eaLnBrk="1" hangingPunct="1">
              <a:defRPr/>
            </a:pPr>
            <a:r>
              <a:rPr lang="tr-TR"/>
              <a:t>Giemsa, Karras, metilen blue, opal blue, çini mürekkebi, eosin-nigrosin v.s.</a:t>
            </a:r>
          </a:p>
          <a:p>
            <a:pPr eaLnBrk="1" hangingPunct="1">
              <a:defRPr/>
            </a:pPr>
            <a:r>
              <a:rPr lang="tr-TR"/>
              <a:t>Fiksasyon yöntemi</a:t>
            </a:r>
          </a:p>
          <a:p>
            <a:pPr lvl="1" eaLnBrk="1" hangingPunct="1">
              <a:defRPr/>
            </a:pPr>
            <a:r>
              <a:rPr lang="tr-TR"/>
              <a:t>Hancock fix. solusyonu</a:t>
            </a:r>
          </a:p>
          <a:p>
            <a:pPr eaLnBrk="1" hangingPunct="1">
              <a:defRPr/>
            </a:pPr>
            <a:r>
              <a:rPr lang="tr-TR"/>
              <a:t>CASA</a:t>
            </a:r>
          </a:p>
        </p:txBody>
      </p:sp>
    </p:spTree>
    <p:extLst>
      <p:ext uri="{BB962C8B-B14F-4D97-AF65-F5344CB8AC3E}">
        <p14:creationId xmlns:p14="http://schemas.microsoft.com/office/powerpoint/2010/main" val="24817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716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981200" y="3141663"/>
            <a:ext cx="8007350" cy="41910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err="1"/>
              <a:t>Giemsa</a:t>
            </a:r>
            <a:endParaRPr lang="tr-TR" dirty="0"/>
          </a:p>
          <a:p>
            <a:pPr lvl="1" eaLnBrk="1" hangingPunct="1">
              <a:defRPr/>
            </a:pPr>
            <a:r>
              <a:rPr lang="tr-TR" dirty="0" err="1"/>
              <a:t>Froti</a:t>
            </a:r>
            <a:endParaRPr lang="tr-TR" dirty="0"/>
          </a:p>
          <a:p>
            <a:pPr lvl="1" eaLnBrk="1" hangingPunct="1">
              <a:defRPr/>
            </a:pPr>
            <a:r>
              <a:rPr lang="tr-TR" dirty="0"/>
              <a:t>10 </a:t>
            </a:r>
            <a:r>
              <a:rPr lang="tr-TR" dirty="0" err="1"/>
              <a:t>dk</a:t>
            </a:r>
            <a:r>
              <a:rPr lang="tr-TR" dirty="0"/>
              <a:t> </a:t>
            </a:r>
            <a:r>
              <a:rPr lang="tr-TR" dirty="0" err="1"/>
              <a:t>metanolde</a:t>
            </a:r>
            <a:r>
              <a:rPr lang="tr-TR" dirty="0"/>
              <a:t> </a:t>
            </a:r>
            <a:r>
              <a:rPr lang="tr-TR" dirty="0" err="1"/>
              <a:t>tesbit</a:t>
            </a:r>
            <a:endParaRPr lang="tr-TR" dirty="0"/>
          </a:p>
          <a:p>
            <a:pPr lvl="1" eaLnBrk="1" hangingPunct="1">
              <a:defRPr/>
            </a:pPr>
            <a:r>
              <a:rPr lang="tr-TR" dirty="0"/>
              <a:t>30 </a:t>
            </a:r>
            <a:r>
              <a:rPr lang="tr-TR" dirty="0" err="1"/>
              <a:t>dk</a:t>
            </a:r>
            <a:r>
              <a:rPr lang="tr-TR" dirty="0"/>
              <a:t> 1/10 </a:t>
            </a:r>
            <a:r>
              <a:rPr lang="tr-TR" dirty="0" err="1"/>
              <a:t>luk</a:t>
            </a:r>
            <a:r>
              <a:rPr lang="tr-TR" dirty="0"/>
              <a:t> </a:t>
            </a:r>
            <a:r>
              <a:rPr lang="tr-TR" dirty="0" err="1"/>
              <a:t>giemsa</a:t>
            </a:r>
            <a:r>
              <a:rPr lang="tr-TR" dirty="0"/>
              <a:t> ile boyama</a:t>
            </a:r>
          </a:p>
          <a:p>
            <a:pPr lvl="1" eaLnBrk="1" hangingPunct="1">
              <a:defRPr/>
            </a:pPr>
            <a:r>
              <a:rPr lang="tr-TR" dirty="0"/>
              <a:t>Yıkama ve kurutma</a:t>
            </a:r>
          </a:p>
        </p:txBody>
      </p:sp>
    </p:spTree>
    <p:extLst>
      <p:ext uri="{BB962C8B-B14F-4D97-AF65-F5344CB8AC3E}">
        <p14:creationId xmlns:p14="http://schemas.microsoft.com/office/powerpoint/2010/main" val="25447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4096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22729" r="5087" b="4550"/>
          <a:stretch>
            <a:fillRect/>
          </a:stretch>
        </p:blipFill>
        <p:spPr bwMode="auto">
          <a:xfrm>
            <a:off x="1524001" y="1"/>
            <a:ext cx="777716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910139"/>
            <a:ext cx="1616075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23750" r="3799" b="8002"/>
          <a:stretch>
            <a:fillRect/>
          </a:stretch>
        </p:blipFill>
        <p:spPr bwMode="auto">
          <a:xfrm>
            <a:off x="5238750" y="4579938"/>
            <a:ext cx="276225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37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5" y="508178"/>
            <a:ext cx="42767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t="13324" r="2028" b="5344"/>
          <a:stretch>
            <a:fillRect/>
          </a:stretch>
        </p:blipFill>
        <p:spPr bwMode="auto">
          <a:xfrm>
            <a:off x="6010382" y="1788110"/>
            <a:ext cx="5925693" cy="401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02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07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200"/>
              <a:t>Ölü Spermatozoa</a:t>
            </a:r>
          </a:p>
        </p:txBody>
      </p:sp>
      <p:sp>
        <p:nvSpPr>
          <p:cNvPr id="727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981200" y="1341439"/>
            <a:ext cx="8229600" cy="4784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tr-TR" sz="2000" dirty="0" err="1">
                <a:solidFill>
                  <a:srgbClr val="000000"/>
                </a:solidFill>
              </a:rPr>
              <a:t>Fluoresan</a:t>
            </a:r>
            <a:r>
              <a:rPr lang="tr-TR" sz="2000" dirty="0">
                <a:solidFill>
                  <a:srgbClr val="000000"/>
                </a:solidFill>
              </a:rPr>
              <a:t> boyama tekniği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err="1"/>
              <a:t>Spermatozoal</a:t>
            </a:r>
            <a:r>
              <a:rPr lang="en-US" sz="1800" dirty="0"/>
              <a:t> viability was assessed by a dual staining method with CAM/PI (</a:t>
            </a:r>
            <a:r>
              <a:rPr lang="en-US" sz="1800" dirty="0" err="1"/>
              <a:t>calcein</a:t>
            </a:r>
            <a:r>
              <a:rPr lang="en-US" sz="1800" dirty="0"/>
              <a:t> AM / </a:t>
            </a:r>
            <a:r>
              <a:rPr lang="en-US" sz="1800" dirty="0" err="1"/>
              <a:t>propidium</a:t>
            </a:r>
            <a:r>
              <a:rPr lang="en-US" sz="1800" dirty="0"/>
              <a:t> iodide)</a:t>
            </a:r>
            <a:r>
              <a:rPr lang="en-GB" sz="1800" dirty="0"/>
              <a:t> </a:t>
            </a:r>
            <a:endParaRPr lang="tr-TR" sz="18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800" dirty="0"/>
              <a:t>10 µl of CAM (1 mg/mL in DMSO) and 500 µl of PI (0.02 mg/mL in BTS) were mixed with 500µl of BTS. </a:t>
            </a:r>
            <a:endParaRPr lang="tr-TR" sz="18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800" dirty="0"/>
              <a:t>For staining, 100 µl aliquots of semen were placed into 3 ml tubes, and 100 µl of CAM/PI solution was added. Each sample was further incubated for 10 min in the dark at 35oC. </a:t>
            </a:r>
            <a:endParaRPr lang="tr-TR" sz="18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800" dirty="0"/>
              <a:t>Subsamples of the stained suspension   (5 µl) were placed on clean microscopic slides and overlaid carefully with coverslips. The smears were evaluated under an epifluorescence microscope using 500 x magnification. </a:t>
            </a:r>
            <a:endParaRPr lang="tr-TR" sz="18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800" dirty="0"/>
              <a:t>For each semen sample, 200 spermatozoa were differentiated into green (live) and red (dead) cell categories.</a:t>
            </a:r>
            <a:endParaRPr lang="tr-TR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tr-TR" sz="2000" dirty="0" err="1">
                <a:solidFill>
                  <a:srgbClr val="000000"/>
                </a:solidFill>
              </a:rPr>
              <a:t>Eosin</a:t>
            </a:r>
            <a:r>
              <a:rPr lang="tr-TR" sz="2000" dirty="0">
                <a:solidFill>
                  <a:srgbClr val="000000"/>
                </a:solidFill>
              </a:rPr>
              <a:t> yada </a:t>
            </a:r>
            <a:r>
              <a:rPr lang="tr-TR" sz="2000" dirty="0" err="1">
                <a:solidFill>
                  <a:srgbClr val="000000"/>
                </a:solidFill>
              </a:rPr>
              <a:t>eosin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nigrosin</a:t>
            </a:r>
            <a:endParaRPr lang="tr-TR" sz="20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tr-TR" sz="1800" dirty="0"/>
              <a:t>%3 lük sodyum </a:t>
            </a:r>
            <a:r>
              <a:rPr lang="tr-TR" sz="1800" dirty="0" err="1"/>
              <a:t>sitrat</a:t>
            </a:r>
            <a:r>
              <a:rPr lang="tr-TR" sz="1800" dirty="0"/>
              <a:t> içinde %2 </a:t>
            </a:r>
            <a:r>
              <a:rPr lang="tr-TR" sz="1800" dirty="0" err="1"/>
              <a:t>lik</a:t>
            </a:r>
            <a:r>
              <a:rPr lang="tr-TR" sz="1800" dirty="0"/>
              <a:t> </a:t>
            </a:r>
            <a:r>
              <a:rPr lang="tr-TR" sz="1800" dirty="0" err="1"/>
              <a:t>eosin</a:t>
            </a:r>
            <a:endParaRPr lang="tr-TR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tr-TR" sz="2000" dirty="0">
                <a:solidFill>
                  <a:srgbClr val="000000"/>
                </a:solidFill>
              </a:rPr>
              <a:t>CASA</a:t>
            </a:r>
          </a:p>
        </p:txBody>
      </p:sp>
    </p:spTree>
    <p:extLst>
      <p:ext uri="{BB962C8B-B14F-4D97-AF65-F5344CB8AC3E}">
        <p14:creationId xmlns:p14="http://schemas.microsoft.com/office/powerpoint/2010/main" val="260102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1992313" y="333376"/>
            <a:ext cx="8229600" cy="836613"/>
          </a:xfrm>
        </p:spPr>
        <p:txBody>
          <a:bodyPr/>
          <a:lstStyle/>
          <a:p>
            <a:pPr eaLnBrk="1" hangingPunct="1">
              <a:defRPr/>
            </a:pPr>
            <a:r>
              <a:rPr lang="tr-TR" sz="3200" dirty="0" err="1"/>
              <a:t>Viabilite</a:t>
            </a:r>
            <a:r>
              <a:rPr lang="tr-TR" sz="3200" dirty="0"/>
              <a:t> (Ölü </a:t>
            </a:r>
            <a:r>
              <a:rPr lang="tr-TR" sz="3200" dirty="0" err="1"/>
              <a:t>sp</a:t>
            </a:r>
            <a:r>
              <a:rPr lang="tr-TR" sz="3200" dirty="0"/>
              <a:t>)</a:t>
            </a:r>
          </a:p>
        </p:txBody>
      </p:sp>
      <p:pic>
        <p:nvPicPr>
          <p:cNvPr id="6246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4"/>
          <a:stretch>
            <a:fillRect/>
          </a:stretch>
        </p:blipFill>
        <p:spPr bwMode="auto">
          <a:xfrm>
            <a:off x="1919288" y="1557338"/>
            <a:ext cx="8208962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69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31656" r="18954" b="31660"/>
          <a:stretch>
            <a:fillRect/>
          </a:stretch>
        </p:blipFill>
        <p:spPr bwMode="auto">
          <a:xfrm>
            <a:off x="2027239" y="404814"/>
            <a:ext cx="36734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409575"/>
            <a:ext cx="3468687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9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200"/>
              <a:t>Fiziko-kimyasal muayene</a:t>
            </a:r>
          </a:p>
        </p:txBody>
      </p:sp>
      <p:sp>
        <p:nvSpPr>
          <p:cNvPr id="7373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tr-TR" sz="2000"/>
              <a:t>pH (6.5-7.5)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tr-TR" sz="2000"/>
              <a:t>Osmotik basınç (izoosmotik)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tr-TR" sz="2000"/>
              <a:t>Dayanıklılık testleri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tr-TR" sz="2000"/>
              <a:t>Termorezistans (40-42 derecede)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tr-TR" sz="2000"/>
              <a:t>Tuzlu su (%1 lik tuzlu su da en az 30 dk)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tr-TR" sz="2000"/>
              <a:t>Soğuk şoku (0-37 derece)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tr-TR" sz="2000"/>
              <a:t>Metilen mavisi redüksiyon testi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tr-TR" sz="1800"/>
              <a:t>%3 lük sodyum sitrat içinde %0.1 lik metilen mavisi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tr-TR" sz="1800"/>
              <a:t>1 kısım sperma, 2 kısım boya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tr-TR" sz="1800"/>
              <a:t>Anaerobik ortam da 40 derecede 3-6 dakika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tr-TR" sz="2000"/>
              <a:t>Fruktolisis testi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tr-TR" sz="1800"/>
              <a:t>1 milyar spermatozoonun 37 derecede 1 saatte tükettiği fruktoz miktarı (boğa için 2 mg)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000"/>
          </a:p>
        </p:txBody>
      </p:sp>
    </p:spTree>
    <p:extLst>
      <p:ext uri="{BB962C8B-B14F-4D97-AF65-F5344CB8AC3E}">
        <p14:creationId xmlns:p14="http://schemas.microsoft.com/office/powerpoint/2010/main" val="189556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pic>
        <p:nvPicPr>
          <p:cNvPr id="65539" name="İçerik Yer Tutucusu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3839" y="682625"/>
            <a:ext cx="2466975" cy="1847850"/>
          </a:xfrm>
        </p:spPr>
      </p:pic>
      <p:pic>
        <p:nvPicPr>
          <p:cNvPr id="65540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0"/>
            <a:ext cx="32131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3860801"/>
            <a:ext cx="6110288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66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4656138" y="487363"/>
            <a:ext cx="260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tr-TR" altLang="tr-TR" sz="1800" b="1">
                <a:solidFill>
                  <a:srgbClr val="002060"/>
                </a:solidFill>
              </a:rPr>
              <a:t>SPERMANIN BİLEŞİMİ</a:t>
            </a:r>
          </a:p>
        </p:txBody>
      </p:sp>
      <p:pic>
        <p:nvPicPr>
          <p:cNvPr id="66564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873125"/>
            <a:ext cx="6599237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27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3174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6861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04" y="1757060"/>
            <a:ext cx="421322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82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3379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279651" y="1547813"/>
            <a:ext cx="7216775" cy="41910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>
                <a:solidFill>
                  <a:srgbClr val="000000"/>
                </a:solidFill>
              </a:rPr>
              <a:t>Miktar</a:t>
            </a:r>
          </a:p>
          <a:p>
            <a:pPr eaLnBrk="1" hangingPunct="1">
              <a:defRPr/>
            </a:pPr>
            <a:r>
              <a:rPr lang="tr-TR" dirty="0">
                <a:solidFill>
                  <a:srgbClr val="000000"/>
                </a:solidFill>
              </a:rPr>
              <a:t>Yoğunluk</a:t>
            </a:r>
          </a:p>
          <a:p>
            <a:pPr eaLnBrk="1" hangingPunct="1">
              <a:defRPr/>
            </a:pPr>
            <a:r>
              <a:rPr lang="tr-TR" dirty="0" err="1">
                <a:solidFill>
                  <a:srgbClr val="000000"/>
                </a:solidFill>
              </a:rPr>
              <a:t>Motilite</a:t>
            </a:r>
            <a:endParaRPr lang="tr-TR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tr-TR" dirty="0">
                <a:solidFill>
                  <a:srgbClr val="000000"/>
                </a:solidFill>
              </a:rPr>
              <a:t>Morfoloji</a:t>
            </a:r>
          </a:p>
          <a:p>
            <a:pPr eaLnBrk="1" hangingPunct="1">
              <a:defRPr/>
            </a:pPr>
            <a:r>
              <a:rPr lang="tr-TR" dirty="0">
                <a:solidFill>
                  <a:srgbClr val="000000"/>
                </a:solidFill>
              </a:rPr>
              <a:t>Canlılık</a:t>
            </a:r>
          </a:p>
          <a:p>
            <a:pPr eaLnBrk="1" hangingPunct="1">
              <a:defRPr/>
            </a:pPr>
            <a:r>
              <a:rPr lang="tr-TR" dirty="0">
                <a:solidFill>
                  <a:srgbClr val="000000"/>
                </a:solidFill>
              </a:rPr>
              <a:t>WBC</a:t>
            </a:r>
          </a:p>
          <a:p>
            <a:pPr eaLnBrk="1" hangingPunct="1">
              <a:defRPr/>
            </a:pPr>
            <a:r>
              <a:rPr lang="tr-TR" dirty="0">
                <a:solidFill>
                  <a:srgbClr val="000000"/>
                </a:solidFill>
              </a:rPr>
              <a:t>RBC</a:t>
            </a:r>
          </a:p>
        </p:txBody>
      </p:sp>
      <p:pic>
        <p:nvPicPr>
          <p:cNvPr id="69636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31799" r="28738" b="26199"/>
          <a:stretch>
            <a:fillRect/>
          </a:stretch>
        </p:blipFill>
        <p:spPr bwMode="auto">
          <a:xfrm>
            <a:off x="4799014" y="282576"/>
            <a:ext cx="561022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41599" r="28738" b="13602"/>
          <a:stretch>
            <a:fillRect/>
          </a:stretch>
        </p:blipFill>
        <p:spPr bwMode="auto">
          <a:xfrm>
            <a:off x="4799014" y="3233738"/>
            <a:ext cx="5610225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12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2765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45" y="215108"/>
            <a:ext cx="2762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662" y="1676401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4594225"/>
            <a:ext cx="2619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2311401"/>
            <a:ext cx="27622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Resi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9" y="4437063"/>
            <a:ext cx="2619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9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7577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/>
          <a:srcRect t="7312" b="6102"/>
          <a:stretch>
            <a:fillRect/>
          </a:stretch>
        </p:blipFill>
        <p:spPr bwMode="auto">
          <a:xfrm>
            <a:off x="1631950" y="476251"/>
            <a:ext cx="8928100" cy="58324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085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6349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 dirty="0"/>
          </a:p>
        </p:txBody>
      </p:sp>
      <p:pic>
        <p:nvPicPr>
          <p:cNvPr id="28677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4" y="114301"/>
            <a:ext cx="35909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0509" b="6277"/>
          <a:stretch>
            <a:fillRect/>
          </a:stretch>
        </p:blipFill>
        <p:spPr bwMode="auto">
          <a:xfrm>
            <a:off x="1941514" y="2076451"/>
            <a:ext cx="3538537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0" b="10310"/>
          <a:stretch>
            <a:fillRect/>
          </a:stretch>
        </p:blipFill>
        <p:spPr bwMode="auto">
          <a:xfrm>
            <a:off x="6056313" y="2524126"/>
            <a:ext cx="3744912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9" y="4922839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0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 dirty="0"/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29701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206057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71" y="2378895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842" y="2272160"/>
            <a:ext cx="1895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93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358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30725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23" y="2373564"/>
            <a:ext cx="7164387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57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3686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31749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159" y="2895511"/>
            <a:ext cx="2762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004" y="2024063"/>
            <a:ext cx="297815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9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3277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667" y="2345532"/>
            <a:ext cx="23241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955" y="2640807"/>
            <a:ext cx="2733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864" y="2531269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91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449</Words>
  <Application>Microsoft Office PowerPoint</Application>
  <PresentationFormat>Geniş ekran</PresentationFormat>
  <Paragraphs>108</Paragraphs>
  <Slides>40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5" baseType="lpstr">
      <vt:lpstr>Arial</vt:lpstr>
      <vt:lpstr>Arial Black</vt:lpstr>
      <vt:lpstr>Calibri</vt:lpstr>
      <vt:lpstr>Wingdings</vt:lpstr>
      <vt:lpstr>Glass Layers</vt:lpstr>
      <vt:lpstr>SPERMANIN ALINMASI</vt:lpstr>
      <vt:lpstr>Suni vagina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Elektro-ejakülatör</vt:lpstr>
      <vt:lpstr>Penis Masajı</vt:lpstr>
      <vt:lpstr>PowerPoint Sunusu</vt:lpstr>
      <vt:lpstr>PowerPoint Sunusu</vt:lpstr>
      <vt:lpstr>PowerPoint Sunusu</vt:lpstr>
      <vt:lpstr>Spermanın muayenesi</vt:lpstr>
      <vt:lpstr>PowerPoint Sunusu</vt:lpstr>
      <vt:lpstr>PowerPoint Sunusu</vt:lpstr>
      <vt:lpstr>Kitle hareketi (0-5 arasında değerlendirilir)</vt:lpstr>
      <vt:lpstr>Motilite </vt:lpstr>
      <vt:lpstr>PowerPoint Sunusu</vt:lpstr>
      <vt:lpstr>PowerPoint Sunusu</vt:lpstr>
      <vt:lpstr>YOĞUNLUK</vt:lpstr>
      <vt:lpstr>YOĞUNLUK</vt:lpstr>
      <vt:lpstr>FOTOMETRE</vt:lpstr>
      <vt:lpstr>Anormal Spermatozoa</vt:lpstr>
      <vt:lpstr>PowerPoint Sunusu</vt:lpstr>
      <vt:lpstr>PowerPoint Sunusu</vt:lpstr>
      <vt:lpstr>PowerPoint Sunusu</vt:lpstr>
      <vt:lpstr>Ölü Spermatozoa</vt:lpstr>
      <vt:lpstr>Viabilite (Ölü sp)</vt:lpstr>
      <vt:lpstr>PowerPoint Sunusu</vt:lpstr>
      <vt:lpstr>Fiziko-kimyasal muayene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SPERMANIN ALINMASI</dc:title>
  <dc:creator>Akcay</dc:creator>
  <cp:lastModifiedBy>Akcay</cp:lastModifiedBy>
  <cp:revision>6</cp:revision>
  <dcterms:created xsi:type="dcterms:W3CDTF">2024-03-27T07:24:12Z</dcterms:created>
  <dcterms:modified xsi:type="dcterms:W3CDTF">2024-03-27T07:42:54Z</dcterms:modified>
</cp:coreProperties>
</file>