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162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1.10.2019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1.10.2019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1.10.2019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1.10.2019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1.10.2019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1.10.2019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8" name="1 Başlık"/>
          <p:cNvSpPr>
            <a:spLocks noGrp="1" noChangeArrowheads="1"/>
          </p:cNvSpPr>
          <p:nvPr>
            <p:ph type="title"/>
          </p:nvPr>
        </p:nvSpPr>
        <p:spPr>
          <a:xfrm>
            <a:off x="1116013" y="908050"/>
            <a:ext cx="7086600" cy="731838"/>
          </a:xfrm>
        </p:spPr>
        <p:txBody>
          <a:bodyPr>
            <a:normAutofit fontScale="90000"/>
          </a:bodyPr>
          <a:lstStyle/>
          <a:p>
            <a:pPr algn="just" eaLnBrk="1" hangingPunct="1"/>
            <a:r>
              <a:rPr lang="tr-TR" altLang="tr-TR" b="1" smtClean="0"/>
              <a:t>Fertility</a:t>
            </a:r>
          </a:p>
        </p:txBody>
      </p:sp>
      <p:sp>
        <p:nvSpPr>
          <p:cNvPr id="208899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1187450" y="2060575"/>
            <a:ext cx="52578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tr-TR" altLang="tr-TR" smtClean="0"/>
              <a:t>Litter size</a:t>
            </a:r>
          </a:p>
          <a:p>
            <a:pPr eaLnBrk="1" hangingPunct="1">
              <a:buFontTx/>
              <a:buNone/>
            </a:pPr>
            <a:endParaRPr lang="tr-TR" altLang="tr-TR" smtClean="0"/>
          </a:p>
          <a:p>
            <a:pPr eaLnBrk="1" hangingPunct="1">
              <a:buFontTx/>
              <a:buNone/>
            </a:pPr>
            <a:endParaRPr lang="tr-TR" altLang="tr-T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6" name="1 Başlık"/>
          <p:cNvSpPr>
            <a:spLocks noGrp="1" noChangeArrowheads="1"/>
          </p:cNvSpPr>
          <p:nvPr>
            <p:ph type="title"/>
          </p:nvPr>
        </p:nvSpPr>
        <p:spPr>
          <a:xfrm>
            <a:off x="1258888" y="549275"/>
            <a:ext cx="7086600" cy="731838"/>
          </a:xfrm>
        </p:spPr>
        <p:txBody>
          <a:bodyPr/>
          <a:lstStyle/>
          <a:p>
            <a:pPr algn="ctr"/>
            <a:r>
              <a:rPr lang="tr-TR" altLang="tr-TR" b="1" smtClean="0"/>
              <a:t>Somatic Factors that Affect Fertility</a:t>
            </a:r>
            <a:endParaRPr lang="tr-TR" altLang="tr-TR" smtClean="0"/>
          </a:p>
        </p:txBody>
      </p:sp>
      <p:sp>
        <p:nvSpPr>
          <p:cNvPr id="221187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1331913" y="1341438"/>
            <a:ext cx="2735262" cy="4525962"/>
          </a:xfrm>
        </p:spPr>
        <p:txBody>
          <a:bodyPr/>
          <a:lstStyle/>
          <a:p>
            <a:pPr>
              <a:buFontTx/>
              <a:buNone/>
            </a:pPr>
            <a:r>
              <a:rPr lang="tr-TR" altLang="tr-TR" b="1" u="sng" smtClean="0"/>
              <a:t>DISEASES</a:t>
            </a:r>
          </a:p>
          <a:p>
            <a:pPr>
              <a:buFontTx/>
              <a:buNone/>
            </a:pPr>
            <a:endParaRPr lang="tr-TR" altLang="tr-TR" sz="2000" b="1" smtClean="0"/>
          </a:p>
          <a:p>
            <a:pPr>
              <a:buFontTx/>
              <a:buNone/>
            </a:pPr>
            <a:r>
              <a:rPr lang="tr-TR" altLang="tr-TR" sz="2400" b="1" u="sng" smtClean="0"/>
              <a:t>Bacterial</a:t>
            </a:r>
            <a:endParaRPr lang="tr-TR" altLang="tr-TR" sz="1800" b="1" smtClean="0"/>
          </a:p>
          <a:p>
            <a:pPr>
              <a:buFontTx/>
              <a:buNone/>
            </a:pPr>
            <a:r>
              <a:rPr lang="tr-TR" altLang="tr-TR" sz="2000" smtClean="0"/>
              <a:t>Camplyobacterious</a:t>
            </a:r>
          </a:p>
          <a:p>
            <a:pPr>
              <a:buFontTx/>
              <a:buNone/>
            </a:pPr>
            <a:r>
              <a:rPr lang="tr-TR" altLang="tr-TR" sz="2000" smtClean="0"/>
              <a:t>Salmonellosis</a:t>
            </a:r>
          </a:p>
          <a:p>
            <a:pPr>
              <a:buFontTx/>
              <a:buNone/>
            </a:pPr>
            <a:r>
              <a:rPr lang="tr-TR" altLang="tr-TR" sz="2000" smtClean="0"/>
              <a:t>Leptospirosis</a:t>
            </a:r>
          </a:p>
          <a:p>
            <a:pPr>
              <a:buFontTx/>
              <a:buNone/>
            </a:pPr>
            <a:r>
              <a:rPr lang="tr-TR" altLang="tr-TR" sz="2000" smtClean="0"/>
              <a:t>Haeomofilus</a:t>
            </a:r>
          </a:p>
          <a:p>
            <a:pPr>
              <a:buFontTx/>
              <a:buNone/>
            </a:pPr>
            <a:r>
              <a:rPr lang="tr-TR" altLang="tr-TR" sz="2000" smtClean="0"/>
              <a:t>Brucellosis</a:t>
            </a:r>
          </a:p>
          <a:p>
            <a:pPr>
              <a:buFontTx/>
              <a:buNone/>
            </a:pPr>
            <a:endParaRPr lang="tr-TR" altLang="tr-TR" sz="2400" b="1" u="sng" smtClean="0"/>
          </a:p>
          <a:p>
            <a:pPr>
              <a:buFontTx/>
              <a:buNone/>
            </a:pPr>
            <a:r>
              <a:rPr lang="tr-TR" altLang="tr-TR" sz="2400" b="1" u="sng" smtClean="0"/>
              <a:t>Viral</a:t>
            </a:r>
            <a:endParaRPr lang="tr-TR" altLang="tr-TR" sz="1800" b="1" smtClean="0"/>
          </a:p>
          <a:p>
            <a:pPr>
              <a:buFontTx/>
              <a:buNone/>
            </a:pPr>
            <a:r>
              <a:rPr lang="tr-TR" altLang="tr-TR" sz="2000" smtClean="0"/>
              <a:t>BVD</a:t>
            </a:r>
          </a:p>
          <a:p>
            <a:pPr>
              <a:buFontTx/>
              <a:buNone/>
            </a:pPr>
            <a:r>
              <a:rPr lang="tr-TR" altLang="tr-TR" sz="2000" smtClean="0"/>
              <a:t>IBR/IPV</a:t>
            </a:r>
          </a:p>
          <a:p>
            <a:pPr>
              <a:buFontTx/>
              <a:buNone/>
            </a:pPr>
            <a:r>
              <a:rPr lang="tr-TR" altLang="tr-TR" sz="2000" smtClean="0"/>
              <a:t>Blue Tongue</a:t>
            </a:r>
          </a:p>
          <a:p>
            <a:endParaRPr lang="tr-TR" altLang="tr-TR" sz="2000" b="1" smtClean="0"/>
          </a:p>
          <a:p>
            <a:pPr>
              <a:buFontTx/>
              <a:buNone/>
            </a:pPr>
            <a:endParaRPr lang="tr-TR" altLang="tr-TR" sz="2000" b="1" smtClean="0"/>
          </a:p>
          <a:p>
            <a:pPr>
              <a:buFontTx/>
              <a:buNone/>
            </a:pPr>
            <a:endParaRPr lang="tr-TR" altLang="tr-TR" sz="2000" b="1" smtClean="0"/>
          </a:p>
        </p:txBody>
      </p:sp>
      <p:sp>
        <p:nvSpPr>
          <p:cNvPr id="5" name="4 Metin kutusu">
            <a:extLst>
              <a:ext uri="{FF2B5EF4-FFF2-40B4-BE49-F238E27FC236}"/>
            </a:extLst>
          </p:cNvPr>
          <p:cNvSpPr txBox="1"/>
          <p:nvPr/>
        </p:nvSpPr>
        <p:spPr>
          <a:xfrm>
            <a:off x="4716463" y="2205038"/>
            <a:ext cx="2232025" cy="27082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tr-TR" sz="2400" b="1" u="sng" dirty="0" err="1">
                <a:latin typeface="+mn-lt"/>
              </a:rPr>
              <a:t>Protozoan</a:t>
            </a:r>
            <a:endParaRPr lang="tr-TR" b="1" dirty="0">
              <a:latin typeface="+mn-lt"/>
            </a:endParaRPr>
          </a:p>
          <a:p>
            <a:pPr eaLnBrk="1" hangingPunct="1">
              <a:defRPr/>
            </a:pPr>
            <a:r>
              <a:rPr lang="tr-TR" sz="2000" dirty="0" err="1">
                <a:latin typeface="+mn-lt"/>
              </a:rPr>
              <a:t>Trichomoniasis</a:t>
            </a:r>
            <a:endParaRPr lang="tr-TR" sz="2000" dirty="0">
              <a:latin typeface="+mn-lt"/>
            </a:endParaRPr>
          </a:p>
          <a:p>
            <a:pPr eaLnBrk="1" hangingPunct="1">
              <a:defRPr/>
            </a:pPr>
            <a:r>
              <a:rPr lang="tr-TR" sz="2000" dirty="0" err="1">
                <a:latin typeface="+mn-lt"/>
              </a:rPr>
              <a:t>Neosporosis</a:t>
            </a:r>
            <a:endParaRPr lang="tr-TR" sz="2000" dirty="0">
              <a:latin typeface="+mn-lt"/>
            </a:endParaRPr>
          </a:p>
          <a:p>
            <a:pPr eaLnBrk="1" hangingPunct="1">
              <a:defRPr/>
            </a:pPr>
            <a:endParaRPr lang="tr-TR" sz="2000" b="1" dirty="0">
              <a:latin typeface="+mn-lt"/>
            </a:endParaRPr>
          </a:p>
          <a:p>
            <a:pPr eaLnBrk="1" hangingPunct="1">
              <a:defRPr/>
            </a:pPr>
            <a:endParaRPr lang="tr-TR" sz="2400" b="1" u="sng" dirty="0">
              <a:latin typeface="+mn-lt"/>
            </a:endParaRPr>
          </a:p>
          <a:p>
            <a:pPr eaLnBrk="1" hangingPunct="1">
              <a:defRPr/>
            </a:pPr>
            <a:r>
              <a:rPr lang="tr-TR" sz="2400" b="1" u="sng" dirty="0" err="1">
                <a:latin typeface="+mn-lt"/>
              </a:rPr>
              <a:t>Fungal</a:t>
            </a:r>
            <a:endParaRPr lang="tr-TR" sz="2400" b="1" u="sng" dirty="0">
              <a:latin typeface="+mn-lt"/>
            </a:endParaRPr>
          </a:p>
          <a:p>
            <a:pPr eaLnBrk="1" hangingPunct="1">
              <a:defRPr/>
            </a:pPr>
            <a:r>
              <a:rPr lang="tr-TR" sz="2000" dirty="0" err="1">
                <a:latin typeface="+mn-lt"/>
              </a:rPr>
              <a:t>Aspergillus</a:t>
            </a:r>
            <a:endParaRPr lang="tr-TR" sz="2000" dirty="0">
              <a:latin typeface="+mn-lt"/>
            </a:endParaRPr>
          </a:p>
          <a:p>
            <a:pPr eaLnBrk="1" hangingPunct="1">
              <a:defRPr/>
            </a:pPr>
            <a:endParaRPr lang="tr-TR" dirty="0">
              <a:latin typeface="+mn-lt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10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611188" y="1916113"/>
            <a:ext cx="6624637" cy="4525962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tr-TR" altLang="tr-TR" smtClean="0"/>
              <a:t>     </a:t>
            </a:r>
            <a:r>
              <a:rPr lang="tr-TR" altLang="tr-TR" b="1" u="sng" smtClean="0"/>
              <a:t>PRODUCTION</a:t>
            </a:r>
            <a:r>
              <a:rPr lang="tr-TR" altLang="tr-TR" smtClean="0"/>
              <a:t>  </a:t>
            </a:r>
          </a:p>
          <a:p>
            <a:pPr algn="just" eaLnBrk="1" hangingPunct="1"/>
            <a:endParaRPr lang="tr-TR" altLang="tr-TR" smtClean="0"/>
          </a:p>
          <a:p>
            <a:pPr algn="just" eaLnBrk="1" hangingPunct="1"/>
            <a:r>
              <a:rPr lang="tr-TR" altLang="tr-TR" smtClean="0"/>
              <a:t>Breeding and production type</a:t>
            </a:r>
          </a:p>
          <a:p>
            <a:pPr algn="just" eaLnBrk="1" hangingPunct="1"/>
            <a:r>
              <a:rPr lang="tr-TR" altLang="tr-TR" smtClean="0"/>
              <a:t>Pregnancy interval;      &lt; 85 days</a:t>
            </a:r>
          </a:p>
          <a:p>
            <a:pPr algn="just" eaLnBrk="1" hangingPunct="1"/>
            <a:r>
              <a:rPr lang="tr-TR" altLang="tr-TR" smtClean="0"/>
              <a:t>Parturition interval;	       &lt; 400 days</a:t>
            </a:r>
          </a:p>
        </p:txBody>
      </p:sp>
      <p:sp>
        <p:nvSpPr>
          <p:cNvPr id="222211" name="1 Başlık"/>
          <p:cNvSpPr>
            <a:spLocks noGrp="1" noChangeArrowheads="1"/>
          </p:cNvSpPr>
          <p:nvPr>
            <p:ph type="title"/>
          </p:nvPr>
        </p:nvSpPr>
        <p:spPr>
          <a:xfrm>
            <a:off x="1258888" y="549275"/>
            <a:ext cx="7086600" cy="731838"/>
          </a:xfrm>
        </p:spPr>
        <p:txBody>
          <a:bodyPr/>
          <a:lstStyle/>
          <a:p>
            <a:pPr algn="ctr"/>
            <a:r>
              <a:rPr lang="tr-TR" altLang="tr-TR" b="1" smtClean="0"/>
              <a:t>Somatic Factors that Affect Fertility</a:t>
            </a:r>
            <a:endParaRPr lang="tr-TR" altLang="tr-T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4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971550" y="1600200"/>
            <a:ext cx="5565775" cy="4525963"/>
          </a:xfrm>
        </p:spPr>
        <p:txBody>
          <a:bodyPr/>
          <a:lstStyle/>
          <a:p>
            <a:pPr>
              <a:buFontTx/>
              <a:buNone/>
            </a:pPr>
            <a:r>
              <a:rPr lang="tr-TR" altLang="tr-TR" b="1" u="sng" smtClean="0"/>
              <a:t>CLIMATE</a:t>
            </a:r>
          </a:p>
          <a:p>
            <a:r>
              <a:rPr lang="tr-TR" altLang="tr-TR" sz="2400" smtClean="0"/>
              <a:t>Light </a:t>
            </a:r>
          </a:p>
          <a:p>
            <a:r>
              <a:rPr lang="tr-TR" altLang="tr-TR" sz="2400" smtClean="0"/>
              <a:t>Temperature</a:t>
            </a:r>
          </a:p>
          <a:p>
            <a:pPr algn="just"/>
            <a:r>
              <a:rPr lang="tr-TR" altLang="tr-TR" sz="2400" smtClean="0"/>
              <a:t>Humidity </a:t>
            </a:r>
          </a:p>
          <a:p>
            <a:r>
              <a:rPr lang="tr-TR" altLang="tr-TR" sz="2400" smtClean="0"/>
              <a:t>Smell</a:t>
            </a:r>
          </a:p>
          <a:p>
            <a:r>
              <a:rPr lang="tr-TR" altLang="tr-TR" sz="2400" smtClean="0"/>
              <a:t>Sound</a:t>
            </a:r>
          </a:p>
          <a:p>
            <a:r>
              <a:rPr lang="tr-TR" altLang="tr-TR" sz="2400" smtClean="0"/>
              <a:t>Others</a:t>
            </a:r>
          </a:p>
          <a:p>
            <a:pPr>
              <a:buFontTx/>
              <a:buNone/>
            </a:pPr>
            <a:r>
              <a:rPr lang="tr-TR" altLang="tr-TR" sz="2400" smtClean="0"/>
              <a:t>       Reproductive dynamic</a:t>
            </a:r>
          </a:p>
          <a:p>
            <a:pPr>
              <a:buFontTx/>
              <a:buNone/>
            </a:pPr>
            <a:r>
              <a:rPr lang="tr-TR" altLang="tr-TR" sz="2400" smtClean="0"/>
              <a:t>	   Biorythym</a:t>
            </a:r>
          </a:p>
          <a:p>
            <a:pPr>
              <a:buFontTx/>
              <a:buNone/>
            </a:pPr>
            <a:r>
              <a:rPr lang="tr-TR" altLang="tr-TR" sz="2400" smtClean="0"/>
              <a:t>       Photoperiod</a:t>
            </a:r>
          </a:p>
        </p:txBody>
      </p:sp>
      <p:sp>
        <p:nvSpPr>
          <p:cNvPr id="223235" name="1 Başlık"/>
          <p:cNvSpPr>
            <a:spLocks noGrp="1" noChangeArrowheads="1"/>
          </p:cNvSpPr>
          <p:nvPr>
            <p:ph type="title"/>
          </p:nvPr>
        </p:nvSpPr>
        <p:spPr>
          <a:xfrm>
            <a:off x="1258888" y="752475"/>
            <a:ext cx="7086600" cy="731838"/>
          </a:xfrm>
        </p:spPr>
        <p:txBody>
          <a:bodyPr/>
          <a:lstStyle/>
          <a:p>
            <a:pPr algn="ctr"/>
            <a:r>
              <a:rPr lang="tr-TR" altLang="tr-TR" b="1" smtClean="0"/>
              <a:t>Environmental Factors that Affect Fertility</a:t>
            </a:r>
            <a:endParaRPr lang="tr-TR" altLang="tr-T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971550" y="1600200"/>
            <a:ext cx="5832475" cy="4525963"/>
          </a:xfrm>
        </p:spPr>
        <p:txBody>
          <a:bodyPr/>
          <a:lstStyle/>
          <a:p>
            <a:pPr algn="just">
              <a:buFontTx/>
              <a:buNone/>
            </a:pPr>
            <a:r>
              <a:rPr lang="tr-TR" altLang="tr-TR" b="1" u="sng" smtClean="0"/>
              <a:t>MAINTENANCE</a:t>
            </a:r>
          </a:p>
          <a:p>
            <a:pPr algn="just"/>
            <a:r>
              <a:rPr lang="tr-TR" altLang="tr-TR" sz="2400" smtClean="0"/>
              <a:t>Keeper education</a:t>
            </a:r>
          </a:p>
          <a:p>
            <a:pPr algn="just"/>
            <a:r>
              <a:rPr lang="tr-TR" altLang="tr-TR" sz="2400" smtClean="0"/>
              <a:t>Enterprise layout</a:t>
            </a:r>
          </a:p>
          <a:p>
            <a:pPr algn="just">
              <a:buFontTx/>
              <a:buNone/>
            </a:pPr>
            <a:endParaRPr lang="tr-TR" altLang="tr-TR" b="1" u="sng" smtClean="0"/>
          </a:p>
          <a:p>
            <a:pPr algn="just">
              <a:buFontTx/>
              <a:buNone/>
            </a:pPr>
            <a:r>
              <a:rPr lang="tr-TR" altLang="tr-TR" b="1" u="sng" smtClean="0"/>
              <a:t>NUTRITION</a:t>
            </a:r>
          </a:p>
          <a:p>
            <a:pPr algn="just"/>
            <a:r>
              <a:rPr lang="tr-TR" altLang="tr-TR" sz="2400" smtClean="0"/>
              <a:t>Protein, vitamin, minerals, energy sources and others</a:t>
            </a:r>
          </a:p>
          <a:p>
            <a:pPr algn="just"/>
            <a:r>
              <a:rPr lang="tr-TR" altLang="tr-TR" sz="2400" smtClean="0"/>
              <a:t>Age of puberty (Gametogenezis)</a:t>
            </a:r>
          </a:p>
          <a:p>
            <a:pPr algn="just"/>
            <a:r>
              <a:rPr lang="tr-TR" altLang="tr-TR" sz="2400" smtClean="0"/>
              <a:t>Age of breeding</a:t>
            </a:r>
          </a:p>
          <a:p>
            <a:pPr algn="just">
              <a:buFontTx/>
              <a:buNone/>
            </a:pPr>
            <a:endParaRPr lang="tr-TR" altLang="tr-TR" b="1" u="sng" smtClean="0"/>
          </a:p>
          <a:p>
            <a:pPr algn="just">
              <a:buFontTx/>
              <a:buNone/>
            </a:pPr>
            <a:endParaRPr lang="tr-TR" altLang="tr-TR" b="1" u="sng" smtClean="0"/>
          </a:p>
        </p:txBody>
      </p:sp>
      <p:sp>
        <p:nvSpPr>
          <p:cNvPr id="224259" name="1 Başlık"/>
          <p:cNvSpPr>
            <a:spLocks noGrp="1" noChangeArrowheads="1"/>
          </p:cNvSpPr>
          <p:nvPr>
            <p:ph type="title"/>
          </p:nvPr>
        </p:nvSpPr>
        <p:spPr>
          <a:xfrm>
            <a:off x="1258888" y="752475"/>
            <a:ext cx="7086600" cy="731838"/>
          </a:xfrm>
        </p:spPr>
        <p:txBody>
          <a:bodyPr/>
          <a:lstStyle/>
          <a:p>
            <a:pPr algn="ctr"/>
            <a:r>
              <a:rPr lang="tr-TR" altLang="tr-TR" b="1" smtClean="0"/>
              <a:t>Environmental Factors that Affect Fertility</a:t>
            </a:r>
            <a:endParaRPr lang="tr-TR" altLang="tr-T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1 Başlık"/>
          <p:cNvSpPr>
            <a:spLocks noGrp="1" noChangeArrowheads="1"/>
          </p:cNvSpPr>
          <p:nvPr>
            <p:ph type="title"/>
          </p:nvPr>
        </p:nvSpPr>
        <p:spPr>
          <a:xfrm>
            <a:off x="1258888" y="836613"/>
            <a:ext cx="7086600" cy="731837"/>
          </a:xfrm>
        </p:spPr>
        <p:txBody>
          <a:bodyPr/>
          <a:lstStyle/>
          <a:p>
            <a:pPr algn="ctr" eaLnBrk="1" hangingPunct="1"/>
            <a:r>
              <a:rPr lang="tr-TR" altLang="tr-TR" b="1" smtClean="0"/>
              <a:t>Cases in which Reproduction is Affected in Farm Animals</a:t>
            </a:r>
          </a:p>
        </p:txBody>
      </p:sp>
      <p:sp>
        <p:nvSpPr>
          <p:cNvPr id="225283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611188" y="2060575"/>
            <a:ext cx="6048375" cy="4525963"/>
          </a:xfrm>
        </p:spPr>
        <p:txBody>
          <a:bodyPr/>
          <a:lstStyle/>
          <a:p>
            <a:pPr algn="just" eaLnBrk="1" hangingPunct="1"/>
            <a:endParaRPr lang="tr-TR" altLang="tr-TR" sz="2600" smtClean="0"/>
          </a:p>
          <a:p>
            <a:pPr algn="just" eaLnBrk="1" hangingPunct="1"/>
            <a:r>
              <a:rPr lang="tr-TR" altLang="tr-TR" sz="2600" smtClean="0"/>
              <a:t>Genetics				%15</a:t>
            </a:r>
          </a:p>
          <a:p>
            <a:pPr algn="just" eaLnBrk="1" hangingPunct="1"/>
            <a:r>
              <a:rPr lang="tr-TR" altLang="tr-TR" sz="2600" smtClean="0"/>
              <a:t>Nutrition				%30</a:t>
            </a:r>
          </a:p>
          <a:p>
            <a:pPr algn="just" eaLnBrk="1" hangingPunct="1"/>
            <a:r>
              <a:rPr lang="tr-TR" altLang="tr-TR" sz="2600" smtClean="0"/>
              <a:t>Reproduction defects	%40</a:t>
            </a:r>
          </a:p>
          <a:p>
            <a:pPr algn="just" eaLnBrk="1" hangingPunct="1"/>
            <a:r>
              <a:rPr lang="tr-TR" altLang="tr-TR" sz="2600" smtClean="0"/>
              <a:t>Disease, hygene etc.	%15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2" name="1 Başlık"/>
          <p:cNvSpPr>
            <a:spLocks noGrp="1" noChangeArrowheads="1"/>
          </p:cNvSpPr>
          <p:nvPr>
            <p:ph type="title"/>
          </p:nvPr>
        </p:nvSpPr>
        <p:spPr>
          <a:xfrm>
            <a:off x="1042988" y="1052513"/>
            <a:ext cx="7632700" cy="731837"/>
          </a:xfrm>
        </p:spPr>
        <p:txBody>
          <a:bodyPr/>
          <a:lstStyle/>
          <a:p>
            <a:pPr eaLnBrk="1" hangingPunct="1"/>
            <a:r>
              <a:rPr lang="tr-TR" altLang="tr-TR" b="1" smtClean="0"/>
              <a:t>Approximate Litter Sizes Expected from Different Animal Species</a:t>
            </a:r>
          </a:p>
        </p:txBody>
      </p:sp>
      <p:sp>
        <p:nvSpPr>
          <p:cNvPr id="209923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684213" y="2708275"/>
            <a:ext cx="5905500" cy="3330575"/>
          </a:xfrm>
        </p:spPr>
        <p:txBody>
          <a:bodyPr/>
          <a:lstStyle/>
          <a:p>
            <a:pPr algn="just" eaLnBrk="1" hangingPunct="1"/>
            <a:r>
              <a:rPr lang="tr-TR" altLang="tr-TR" smtClean="0"/>
              <a:t>Dairy cows		%85</a:t>
            </a:r>
          </a:p>
          <a:p>
            <a:pPr algn="just" eaLnBrk="1" hangingPunct="1"/>
            <a:r>
              <a:rPr lang="tr-TR" altLang="tr-TR" smtClean="0"/>
              <a:t>Mares			%50-60</a:t>
            </a:r>
          </a:p>
          <a:p>
            <a:pPr algn="just" eaLnBrk="1" hangingPunct="1"/>
            <a:r>
              <a:rPr lang="tr-TR" altLang="tr-TR" smtClean="0"/>
              <a:t>Sheep (field)		%70-80</a:t>
            </a:r>
          </a:p>
          <a:p>
            <a:pPr algn="just" eaLnBrk="1" hangingPunct="1"/>
            <a:r>
              <a:rPr lang="tr-TR" altLang="tr-TR" smtClean="0"/>
              <a:t>Sheep (farm)		%100-150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1 Başlık"/>
          <p:cNvSpPr>
            <a:spLocks noGrp="1" noChangeArrowheads="1"/>
          </p:cNvSpPr>
          <p:nvPr>
            <p:ph type="title"/>
          </p:nvPr>
        </p:nvSpPr>
        <p:spPr>
          <a:xfrm>
            <a:off x="827088" y="836613"/>
            <a:ext cx="7848600" cy="731837"/>
          </a:xfrm>
        </p:spPr>
        <p:txBody>
          <a:bodyPr/>
          <a:lstStyle/>
          <a:p>
            <a:pPr eaLnBrk="1" hangingPunct="1"/>
            <a:r>
              <a:rPr lang="tr-TR" altLang="tr-TR" b="1" smtClean="0"/>
              <a:t>Important Factors in a Productive Breding Plan;</a:t>
            </a:r>
          </a:p>
        </p:txBody>
      </p:sp>
      <p:sp>
        <p:nvSpPr>
          <p:cNvPr id="210947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684213" y="2349500"/>
            <a:ext cx="6121400" cy="3455988"/>
          </a:xfrm>
        </p:spPr>
        <p:txBody>
          <a:bodyPr/>
          <a:lstStyle/>
          <a:p>
            <a:pPr algn="just" eaLnBrk="1" hangingPunct="1"/>
            <a:r>
              <a:rPr lang="tr-TR" altLang="tr-TR" sz="2600" i="1" smtClean="0"/>
              <a:t>Litter size </a:t>
            </a:r>
            <a:r>
              <a:rPr lang="tr-TR" altLang="tr-TR" sz="2600" smtClean="0"/>
              <a:t>is the most important yield.</a:t>
            </a:r>
          </a:p>
          <a:p>
            <a:pPr algn="just" eaLnBrk="1" hangingPunct="1"/>
            <a:r>
              <a:rPr lang="tr-TR" altLang="tr-TR" sz="2600" smtClean="0"/>
              <a:t>High yield breeding cannot be done with animals that have low litter sizes. </a:t>
            </a:r>
          </a:p>
          <a:p>
            <a:pPr algn="just" eaLnBrk="1" hangingPunct="1"/>
            <a:r>
              <a:rPr lang="tr-TR" altLang="tr-TR" sz="2600" smtClean="0"/>
              <a:t>Basic information and appropriate structural factors concerning </a:t>
            </a:r>
            <a:r>
              <a:rPr lang="tr-TR" altLang="tr-TR" sz="2600" i="1" smtClean="0"/>
              <a:t>Reproduction </a:t>
            </a:r>
            <a:r>
              <a:rPr lang="tr-TR" altLang="tr-TR" sz="2600" smtClean="0"/>
              <a:t>have to exist.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>
            <a:extLst>
              <a:ext uri="{FF2B5EF4-FFF2-40B4-BE49-F238E27FC236}"/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0D27887-F741-4EC4-AC79-4D4B72A0AB3F}" type="datetime1">
              <a:rPr lang="tr-TR" smtClean="0"/>
              <a:pPr>
                <a:defRPr/>
              </a:pPr>
              <a:t>1.10.2019</a:t>
            </a:fld>
            <a:endParaRPr lang="tr-TR"/>
          </a:p>
        </p:txBody>
      </p:sp>
      <p:sp>
        <p:nvSpPr>
          <p:cNvPr id="3" name="2 Altbilgi Yer Tutucusu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tr-TR"/>
              <a:t>Prof. Dr. Necmettin TEKİN</a:t>
            </a:r>
          </a:p>
        </p:txBody>
      </p:sp>
      <p:sp>
        <p:nvSpPr>
          <p:cNvPr id="215044" name="3 Slayt Numarası Yer Tutucusu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A4B4DA5-9029-4D04-B971-192ADDF086BF}" type="slidenum">
              <a:rPr lang="tr-TR" altLang="tr-TR" smtClean="0"/>
              <a:pPr/>
              <a:t>4</a:t>
            </a:fld>
            <a:endParaRPr lang="tr-TR" altLang="tr-TR" smtClean="0"/>
          </a:p>
        </p:txBody>
      </p:sp>
      <p:sp>
        <p:nvSpPr>
          <p:cNvPr id="215045" name="5 Metin kutusu"/>
          <p:cNvSpPr txBox="1">
            <a:spLocks noChangeArrowheads="1"/>
          </p:cNvSpPr>
          <p:nvPr/>
        </p:nvSpPr>
        <p:spPr bwMode="auto">
          <a:xfrm>
            <a:off x="3436938" y="0"/>
            <a:ext cx="300196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tr-TR" altLang="tr-TR"/>
              <a:t>Suni Tohumlama faaliyetleri</a:t>
            </a:r>
          </a:p>
        </p:txBody>
      </p:sp>
      <p:pic>
        <p:nvPicPr>
          <p:cNvPr id="215046" name="Resim 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04813"/>
            <a:ext cx="9144000" cy="645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6066" name="Resim 2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91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1 Başlık"/>
          <p:cNvSpPr>
            <a:spLocks noGrp="1" noChangeArrowheads="1"/>
          </p:cNvSpPr>
          <p:nvPr>
            <p:ph type="title"/>
          </p:nvPr>
        </p:nvSpPr>
        <p:spPr>
          <a:xfrm>
            <a:off x="898525" y="765175"/>
            <a:ext cx="7921625" cy="731838"/>
          </a:xfrm>
        </p:spPr>
        <p:txBody>
          <a:bodyPr/>
          <a:lstStyle/>
          <a:p>
            <a:pPr eaLnBrk="1" hangingPunct="1"/>
            <a:r>
              <a:rPr lang="tr-TR" altLang="tr-TR" b="1" smtClean="0"/>
              <a:t>Important Factors Affecting Fertility</a:t>
            </a:r>
          </a:p>
        </p:txBody>
      </p:sp>
      <p:sp>
        <p:nvSpPr>
          <p:cNvPr id="217091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1042988" y="1916113"/>
            <a:ext cx="7632700" cy="4525962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tr-TR" altLang="tr-TR" sz="2400" b="1" u="sng" smtClean="0"/>
              <a:t>Somatic Faktors</a:t>
            </a:r>
            <a:r>
              <a:rPr lang="tr-TR" altLang="tr-TR" sz="2400" smtClean="0"/>
              <a:t>		</a:t>
            </a:r>
            <a:r>
              <a:rPr lang="tr-TR" altLang="tr-TR" sz="2400" b="1" u="sng" smtClean="0"/>
              <a:t>Environmental Factors</a:t>
            </a:r>
          </a:p>
          <a:p>
            <a:pPr eaLnBrk="1" hangingPunct="1">
              <a:buFontTx/>
              <a:buNone/>
            </a:pPr>
            <a:r>
              <a:rPr lang="tr-TR" altLang="tr-TR" sz="2400" smtClean="0"/>
              <a:t>Heritage				Climate</a:t>
            </a:r>
          </a:p>
          <a:p>
            <a:pPr eaLnBrk="1" hangingPunct="1">
              <a:buFontTx/>
              <a:buNone/>
            </a:pPr>
            <a:r>
              <a:rPr lang="tr-TR" altLang="tr-TR" sz="2400" smtClean="0"/>
              <a:t>Diseases				Maintenance</a:t>
            </a:r>
          </a:p>
          <a:p>
            <a:pPr eaLnBrk="1" hangingPunct="1">
              <a:buFontTx/>
              <a:buNone/>
            </a:pPr>
            <a:r>
              <a:rPr lang="tr-TR" altLang="tr-TR" sz="2400" smtClean="0"/>
              <a:t>Production				Nutrition</a:t>
            </a:r>
          </a:p>
          <a:p>
            <a:pPr eaLnBrk="1" hangingPunct="1">
              <a:buFontTx/>
              <a:buNone/>
            </a:pPr>
            <a:endParaRPr lang="tr-TR" altLang="tr-TR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114" name="1 Başlık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altLang="tr-TR" b="1" smtClean="0"/>
              <a:t>Other Factors Affecting Reproduction</a:t>
            </a:r>
          </a:p>
        </p:txBody>
      </p:sp>
      <p:pic>
        <p:nvPicPr>
          <p:cNvPr id="218115" name="3 İçerik Yer Tutucusu" descr="fertiliteyi olumsuz etkileyen faktörler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042988" y="1557338"/>
            <a:ext cx="5400675" cy="477837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38" name="1 Başlık"/>
          <p:cNvSpPr>
            <a:spLocks noGrp="1" noChangeArrowheads="1"/>
          </p:cNvSpPr>
          <p:nvPr>
            <p:ph type="title"/>
          </p:nvPr>
        </p:nvSpPr>
        <p:spPr>
          <a:xfrm>
            <a:off x="1258888" y="908050"/>
            <a:ext cx="7086600" cy="731838"/>
          </a:xfrm>
        </p:spPr>
        <p:txBody>
          <a:bodyPr/>
          <a:lstStyle/>
          <a:p>
            <a:pPr algn="ctr"/>
            <a:r>
              <a:rPr lang="tr-TR" altLang="tr-TR" b="1" smtClean="0"/>
              <a:t>Somatic Factors Affecting Reproduction</a:t>
            </a:r>
          </a:p>
        </p:txBody>
      </p:sp>
      <p:sp>
        <p:nvSpPr>
          <p:cNvPr id="219139" name="2 İçerik Yer Tutucusu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endParaRPr lang="tr-TR" altLang="tr-TR" b="1" u="sng" smtClean="0"/>
          </a:p>
          <a:p>
            <a:pPr>
              <a:buFontTx/>
              <a:buNone/>
            </a:pPr>
            <a:r>
              <a:rPr lang="tr-TR" altLang="tr-TR" b="1" u="sng" smtClean="0"/>
              <a:t>HEREDITY</a:t>
            </a:r>
          </a:p>
          <a:p>
            <a:pPr>
              <a:buFontTx/>
              <a:buNone/>
            </a:pPr>
            <a:endParaRPr lang="tr-TR" altLang="tr-TR" b="1" u="sng" smtClean="0"/>
          </a:p>
          <a:p>
            <a:pPr>
              <a:buFontTx/>
              <a:buNone/>
            </a:pPr>
            <a:endParaRPr lang="tr-TR" altLang="tr-TR" b="1" u="sng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2" name="1 Başlık"/>
          <p:cNvSpPr>
            <a:spLocks noGrp="1" noChangeArrowheads="1"/>
          </p:cNvSpPr>
          <p:nvPr>
            <p:ph type="title"/>
          </p:nvPr>
        </p:nvSpPr>
        <p:spPr>
          <a:xfrm>
            <a:off x="1258888" y="549275"/>
            <a:ext cx="7086600" cy="731838"/>
          </a:xfrm>
        </p:spPr>
        <p:txBody>
          <a:bodyPr/>
          <a:lstStyle/>
          <a:p>
            <a:pPr algn="ctr"/>
            <a:r>
              <a:rPr lang="tr-TR" altLang="tr-TR" b="1" smtClean="0"/>
              <a:t>Heraditary Diseases that can be Transmitted with Semen</a:t>
            </a:r>
            <a:endParaRPr lang="tr-TR" altLang="tr-TR" smtClean="0"/>
          </a:p>
        </p:txBody>
      </p:sp>
      <p:sp>
        <p:nvSpPr>
          <p:cNvPr id="220163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684213" y="1557338"/>
            <a:ext cx="6983412" cy="4608512"/>
          </a:xfrm>
        </p:spPr>
        <p:txBody>
          <a:bodyPr/>
          <a:lstStyle/>
          <a:p>
            <a:pPr algn="just"/>
            <a:r>
              <a:rPr lang="tr-TR" altLang="tr-TR" sz="1800" b="1" smtClean="0"/>
              <a:t>CVM</a:t>
            </a:r>
            <a:r>
              <a:rPr lang="tr-TR" altLang="tr-TR" sz="1800" smtClean="0"/>
              <a:t> (complex vertebral malformation)</a:t>
            </a:r>
          </a:p>
          <a:p>
            <a:pPr algn="just"/>
            <a:r>
              <a:rPr lang="tr-TR" altLang="tr-TR" sz="1800" b="1" smtClean="0"/>
              <a:t>BLAD</a:t>
            </a:r>
            <a:r>
              <a:rPr lang="tr-TR" altLang="tr-TR" sz="1800" smtClean="0"/>
              <a:t> (Bovine leucocyte adhesion deficiency)</a:t>
            </a:r>
          </a:p>
          <a:p>
            <a:pPr algn="just"/>
            <a:r>
              <a:rPr lang="tr-TR" altLang="tr-TR" sz="1800" b="1" smtClean="0"/>
              <a:t>DUMPS</a:t>
            </a:r>
            <a:r>
              <a:rPr lang="tr-TR" altLang="tr-TR" sz="1800" smtClean="0"/>
              <a:t> (</a:t>
            </a:r>
            <a:r>
              <a:rPr lang="en-US" altLang="tr-TR" sz="1800" smtClean="0"/>
              <a:t>deficiency of uridine monophosphate synthase</a:t>
            </a:r>
            <a:r>
              <a:rPr lang="tr-TR" altLang="tr-TR" sz="1800" smtClean="0"/>
              <a:t>)</a:t>
            </a:r>
          </a:p>
          <a:p>
            <a:pPr algn="just"/>
            <a:r>
              <a:rPr lang="tr-TR" altLang="tr-TR" sz="1800" b="1" smtClean="0"/>
              <a:t>MSUD</a:t>
            </a:r>
            <a:r>
              <a:rPr lang="tr-TR" altLang="tr-TR" sz="1800" smtClean="0"/>
              <a:t> (Maple syrup urine disease)</a:t>
            </a:r>
          </a:p>
          <a:p>
            <a:pPr algn="just"/>
            <a:r>
              <a:rPr lang="tr-TR" altLang="tr-TR" sz="1800" b="1" smtClean="0"/>
              <a:t>Mule Foot</a:t>
            </a:r>
            <a:endParaRPr lang="tr-TR" altLang="tr-TR" sz="1800" smtClean="0"/>
          </a:p>
          <a:p>
            <a:pPr algn="just"/>
            <a:r>
              <a:rPr lang="tr-TR" altLang="tr-TR" sz="1800" b="1" smtClean="0"/>
              <a:t>Weaver </a:t>
            </a:r>
            <a:endParaRPr lang="tr-TR" altLang="tr-TR" sz="1800" smtClean="0"/>
          </a:p>
          <a:p>
            <a:pPr algn="just"/>
            <a:r>
              <a:rPr lang="tr-TR" altLang="tr-TR" sz="1800" b="1" smtClean="0"/>
              <a:t>SMA</a:t>
            </a:r>
            <a:r>
              <a:rPr lang="tr-TR" altLang="tr-TR" sz="1800" smtClean="0"/>
              <a:t> (Spinal Muscular atrophy)</a:t>
            </a:r>
          </a:p>
          <a:p>
            <a:pPr algn="just"/>
            <a:r>
              <a:rPr lang="tr-TR" altLang="tr-TR" sz="1800" b="1" smtClean="0"/>
              <a:t>Limber Legs </a:t>
            </a:r>
            <a:endParaRPr lang="tr-TR" altLang="tr-TR" sz="1800" smtClean="0"/>
          </a:p>
          <a:p>
            <a:pPr algn="just"/>
            <a:r>
              <a:rPr lang="tr-TR" altLang="tr-TR" sz="1800" b="1" smtClean="0"/>
              <a:t>RVC</a:t>
            </a:r>
            <a:r>
              <a:rPr lang="tr-TR" altLang="tr-TR" sz="1800" smtClean="0"/>
              <a:t> (Recto vaginal constriction)</a:t>
            </a:r>
          </a:p>
          <a:p>
            <a:pPr algn="just"/>
            <a:r>
              <a:rPr lang="tr-TR" altLang="tr-TR" sz="1800" b="1" smtClean="0"/>
              <a:t>Prolonged Gestation </a:t>
            </a:r>
            <a:endParaRPr lang="tr-TR" altLang="tr-TR" sz="1800" smtClean="0"/>
          </a:p>
          <a:p>
            <a:pPr algn="just"/>
            <a:r>
              <a:rPr lang="tr-TR" altLang="tr-TR" sz="1800" b="1" smtClean="0"/>
              <a:t>Cryptorchidizm</a:t>
            </a:r>
          </a:p>
          <a:p>
            <a:pPr algn="just"/>
            <a:r>
              <a:rPr lang="tr-TR" altLang="tr-TR" sz="1800" b="1" smtClean="0"/>
              <a:t>Hairless</a:t>
            </a:r>
            <a:r>
              <a:rPr lang="tr-TR" altLang="tr-TR" sz="1800" smtClean="0"/>
              <a:t> </a:t>
            </a:r>
          </a:p>
          <a:p>
            <a:pPr algn="just"/>
            <a:r>
              <a:rPr lang="tr-TR" altLang="tr-TR" sz="1800" b="1" smtClean="0"/>
              <a:t>White Heifer Disease </a:t>
            </a:r>
            <a:endParaRPr lang="tr-TR" altLang="tr-TR" sz="1800" smtClean="0"/>
          </a:p>
          <a:p>
            <a:pPr algn="just"/>
            <a:r>
              <a:rPr lang="tr-TR" altLang="tr-TR" sz="1800" b="1" smtClean="0"/>
              <a:t>Polled</a:t>
            </a:r>
            <a:r>
              <a:rPr lang="tr-TR" altLang="tr-TR" sz="1800" smtClean="0"/>
              <a:t> </a:t>
            </a:r>
          </a:p>
          <a:p>
            <a:pPr algn="just"/>
            <a:endParaRPr lang="tr-TR" altLang="tr-TR" sz="180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239</Words>
  <Application>Microsoft Office PowerPoint</Application>
  <PresentationFormat>Ekran Gösterisi (4:3)</PresentationFormat>
  <Paragraphs>93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5" baseType="lpstr">
      <vt:lpstr>Ofis Teması</vt:lpstr>
      <vt:lpstr>Fertility</vt:lpstr>
      <vt:lpstr>Approximate Litter Sizes Expected from Different Animal Species</vt:lpstr>
      <vt:lpstr>Important Factors in a Productive Breding Plan;</vt:lpstr>
      <vt:lpstr>Slayt 4</vt:lpstr>
      <vt:lpstr>Slayt 5</vt:lpstr>
      <vt:lpstr>Important Factors Affecting Fertility</vt:lpstr>
      <vt:lpstr>Other Factors Affecting Reproduction</vt:lpstr>
      <vt:lpstr>Somatic Factors Affecting Reproduction</vt:lpstr>
      <vt:lpstr>Heraditary Diseases that can be Transmitted with Semen</vt:lpstr>
      <vt:lpstr>Somatic Factors that Affect Fertility</vt:lpstr>
      <vt:lpstr>Somatic Factors that Affect Fertility</vt:lpstr>
      <vt:lpstr>Environmental Factors that Affect Fertility</vt:lpstr>
      <vt:lpstr>Environmental Factors that Affect Fertility</vt:lpstr>
      <vt:lpstr>Cases in which Reproduction is Affected in Farm Animals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Fertility</dc:title>
  <dc:creator>Borga TIRPAN</dc:creator>
  <cp:lastModifiedBy>masa üstü</cp:lastModifiedBy>
  <cp:revision>1</cp:revision>
  <dcterms:created xsi:type="dcterms:W3CDTF">2019-10-01T12:47:43Z</dcterms:created>
  <dcterms:modified xsi:type="dcterms:W3CDTF">2019-10-01T12:49:11Z</dcterms:modified>
</cp:coreProperties>
</file>