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90" r:id="rId6"/>
  </p:sldIdLst>
  <p:sldSz cx="9144000" cy="6858000" type="screen4x3"/>
  <p:notesSz cx="9926638" cy="67976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C75A0-E6B6-4B89-A1DA-B9CEAE38ABA3}" type="datetimeFigureOut">
              <a:rPr lang="tr-TR" smtClean="0"/>
              <a:t>18.05.2018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55CC4-7937-42C9-9C54-D7CE3E31D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32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2BC0A-9B45-4D0F-8885-6F53512C951B}" type="datetimeFigureOut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0B0A-C4DF-4003-954E-49B51BB03E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8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1AEC-7C17-4800-BE7B-19FC30E9263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F6D8-5FFB-44DC-9FCE-8431485411C9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FEAF-C432-4FDE-9395-0504FDAAA288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42876" y="71414"/>
            <a:ext cx="8858280" cy="107157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smtClean="0"/>
              <a:t>ASIL BAŞLIK STİLİ İÇİN TIKLATIN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072098"/>
          </a:xfrm>
        </p:spPr>
        <p:txBody>
          <a:bodyPr>
            <a:normAutofit/>
          </a:bodyPr>
          <a:lstStyle>
            <a:lvl1pPr algn="just">
              <a:defRPr sz="3600"/>
            </a:lvl1pPr>
            <a:lvl2pPr algn="just">
              <a:defRPr sz="3600"/>
            </a:lvl2pPr>
            <a:lvl3pPr algn="just">
              <a:defRPr sz="3600"/>
            </a:lvl3pPr>
            <a:lvl4pPr algn="just">
              <a:defRPr sz="3600"/>
            </a:lvl4pPr>
            <a:lvl5pPr algn="just">
              <a:defRPr sz="3600"/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2CA-6F24-492D-8EAC-324DA3F76EE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85F1-3A66-433F-89CE-D0BD592D4352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B70E-A604-40DD-802B-A2EEB34A479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FF7E-5383-48D3-9356-F9692D9BDD8C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41AD-379F-47AD-92AC-A27FFE5C4F05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E317-76C8-44FF-99F4-A91F41E981AF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83A4-8768-4416-9C7D-4103B86B6E80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3FEBE-F82B-4BA0-B488-8948595B72E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E080-7F87-48C8-9FD2-945E8ADBDB46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4429156"/>
          </a:xfrm>
        </p:spPr>
        <p:txBody>
          <a:bodyPr>
            <a:normAutofit/>
          </a:bodyPr>
          <a:lstStyle/>
          <a:p>
            <a:r>
              <a:rPr lang="tr-T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AYAKKABI, AYAKKABI MODİFİKASYONLARI ve AYAK ORTEZLERİ</a:t>
            </a:r>
            <a:endParaRPr lang="tr-TR" sz="6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282" y="4714884"/>
            <a:ext cx="8715436" cy="2071702"/>
          </a:xfrm>
        </p:spPr>
        <p:txBody>
          <a:bodyPr>
            <a:normAutofit/>
          </a:bodyPr>
          <a:lstStyle/>
          <a:p>
            <a:pPr>
              <a:defRPr/>
            </a:pP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ALT EKSTREMİTE </a:t>
            </a:r>
            <a:r>
              <a:rPr lang="tr-TR" dirty="0" smtClean="0"/>
              <a:t>ORTEZLERİ: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06" y="1285860"/>
            <a:ext cx="8858312" cy="4714908"/>
          </a:xfrm>
        </p:spPr>
        <p:txBody>
          <a:bodyPr>
            <a:normAutofit/>
          </a:bodyPr>
          <a:lstStyle/>
          <a:p>
            <a:r>
              <a:rPr lang="tr-TR" sz="2400" dirty="0"/>
              <a:t>Alt </a:t>
            </a:r>
            <a:r>
              <a:rPr lang="tr-TR" sz="2400" dirty="0" err="1"/>
              <a:t>ekstremite</a:t>
            </a:r>
            <a:r>
              <a:rPr lang="tr-TR" sz="2400" dirty="0"/>
              <a:t> uyluk, diz, bacak ve ayaktan oluşan ve yürüyüş fonksiyonunu üstlenen önemli bir </a:t>
            </a:r>
            <a:r>
              <a:rPr lang="tr-TR" sz="2400" dirty="0" smtClean="0"/>
              <a:t>organdır.</a:t>
            </a:r>
          </a:p>
          <a:p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KKZ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pelvis</a:t>
            </a:r>
            <a:r>
              <a:rPr lang="tr-TR" sz="2400" b="1" dirty="0" smtClean="0"/>
              <a:t> </a:t>
            </a:r>
            <a:r>
              <a:rPr lang="tr-TR" sz="2400" b="1" dirty="0"/>
              <a:t>ve 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omurga</a:t>
            </a:r>
            <a:r>
              <a:rPr lang="tr-TR" sz="2400" b="1" dirty="0" smtClean="0"/>
              <a:t> etkilenir</a:t>
            </a:r>
            <a:r>
              <a:rPr lang="tr-TR" sz="2400" dirty="0"/>
              <a:t>, </a:t>
            </a:r>
            <a:r>
              <a:rPr 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yürüyüş fonksiyonları</a:t>
            </a:r>
            <a:r>
              <a:rPr lang="tr-TR" sz="2400" b="1" dirty="0"/>
              <a:t>nı </a:t>
            </a:r>
            <a:r>
              <a:rPr lang="tr-TR" sz="2400" b="1" dirty="0" smtClean="0"/>
              <a:t>bozar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Tedavi edilmediğinde çok daha ciddi ve kalıcı bozukluklara yol açar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Tedavi programı içerisinde </a:t>
            </a:r>
            <a:r>
              <a:rPr lang="tr-TR" sz="2400" dirty="0" err="1"/>
              <a:t>ortotik</a:t>
            </a:r>
            <a:r>
              <a:rPr lang="tr-TR" sz="2400" dirty="0"/>
              <a:t> yaklaşımların yeri ve önemi büyüktür.</a:t>
            </a:r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76" y="71414"/>
            <a:ext cx="8858280" cy="126935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1) AYAKKABI</a:t>
            </a:r>
            <a:r>
              <a:rPr lang="tr-TR" dirty="0"/>
              <a:t>, AYAKKABI MODİFİKASYONLARI </a:t>
            </a:r>
            <a:r>
              <a:rPr lang="tr-TR" dirty="0" smtClean="0"/>
              <a:t>ve </a:t>
            </a:r>
            <a:r>
              <a:rPr lang="tr-TR" dirty="0"/>
              <a:t>AYAK </a:t>
            </a:r>
            <a:r>
              <a:rPr lang="tr-TR" dirty="0" smtClean="0"/>
              <a:t>ORTEZLERİ: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428736"/>
            <a:ext cx="8858312" cy="4286280"/>
          </a:xfrm>
        </p:spPr>
        <p:txBody>
          <a:bodyPr>
            <a:normAutofit/>
          </a:bodyPr>
          <a:lstStyle/>
          <a:p>
            <a:r>
              <a:rPr lang="tr-TR" sz="2400" dirty="0"/>
              <a:t>Ayak vücutta en çok yüklenilen yapılardan </a:t>
            </a:r>
            <a:r>
              <a:rPr lang="tr-TR" sz="2400" dirty="0" smtClean="0"/>
              <a:t>biridir.</a:t>
            </a:r>
          </a:p>
          <a:p>
            <a:endParaRPr lang="tr-TR" sz="2400" dirty="0" smtClean="0"/>
          </a:p>
          <a:p>
            <a:r>
              <a:rPr lang="tr-TR" sz="2400" u="sng" dirty="0"/>
              <a:t>Normal sınırların dışına çıkan bu </a:t>
            </a:r>
            <a:r>
              <a:rPr lang="tr-TR" sz="2400" u="sng" dirty="0" err="1"/>
              <a:t>eksternal</a:t>
            </a:r>
            <a:r>
              <a:rPr lang="tr-TR" sz="2400" u="sng" dirty="0"/>
              <a:t> ve </a:t>
            </a:r>
            <a:r>
              <a:rPr lang="tr-TR" sz="2400" u="sng" dirty="0" err="1"/>
              <a:t>internal</a:t>
            </a:r>
            <a:r>
              <a:rPr lang="tr-TR" sz="2400" u="sng" dirty="0"/>
              <a:t> kuvvetler </a:t>
            </a:r>
            <a:r>
              <a:rPr lang="tr-TR" sz="2400" u="sng" dirty="0" smtClean="0">
                <a:sym typeface="Wingdings" panose="05000000000000000000" pitchFamily="2" charset="2"/>
              </a:rPr>
              <a:t></a:t>
            </a:r>
            <a:r>
              <a:rPr lang="tr-TR" sz="2400" u="sng" dirty="0" smtClean="0"/>
              <a:t>ayakta </a:t>
            </a:r>
            <a:r>
              <a:rPr lang="tr-TR" sz="2400" u="sng" dirty="0"/>
              <a:t>mekanik bozukluklara </a:t>
            </a:r>
            <a:r>
              <a:rPr lang="tr-TR" sz="2400" u="sng" dirty="0" smtClean="0">
                <a:sym typeface="Wingdings" panose="05000000000000000000" pitchFamily="2" charset="2"/>
              </a:rPr>
              <a:t></a:t>
            </a:r>
            <a:r>
              <a:rPr lang="tr-TR" sz="2400" u="sng" dirty="0" smtClean="0"/>
              <a:t>düzeltilmediği </a:t>
            </a:r>
            <a:r>
              <a:rPr lang="tr-TR" sz="2400" u="sng" dirty="0"/>
              <a:t>taktirde </a:t>
            </a:r>
            <a:r>
              <a:rPr lang="tr-TR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 üst </a:t>
            </a:r>
            <a:r>
              <a:rPr lang="tr-TR" sz="24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segmentleri</a:t>
            </a:r>
            <a:r>
              <a:rPr lang="tr-TR" sz="2400" u="sng" dirty="0"/>
              <a:t> </a:t>
            </a:r>
            <a:r>
              <a:rPr lang="tr-TR" sz="2400" b="1" u="sng" dirty="0"/>
              <a:t>de etkileyen patolojilere yol açar</a:t>
            </a:r>
            <a:r>
              <a:rPr lang="tr-TR" sz="2400" b="1" u="sng" dirty="0" smtClean="0"/>
              <a:t>.</a:t>
            </a:r>
          </a:p>
          <a:p>
            <a:endParaRPr lang="tr-TR" sz="2400" b="1" u="sng" dirty="0"/>
          </a:p>
          <a:p>
            <a:r>
              <a:rPr lang="tr-TR" sz="2400" dirty="0"/>
              <a:t>Bu nedenle uygun ayakkabı ve ayakkabıya ilave edilen destekler veya uygun tasarlanan ayak </a:t>
            </a:r>
            <a:r>
              <a:rPr lang="tr-TR" sz="2400" dirty="0" err="1" smtClean="0"/>
              <a:t>ortezleri</a:t>
            </a:r>
            <a:r>
              <a:rPr lang="tr-TR" sz="2400" dirty="0" smtClean="0"/>
              <a:t>;</a:t>
            </a:r>
          </a:p>
          <a:p>
            <a:pPr marL="715963">
              <a:buFont typeface="Wingdings" panose="05000000000000000000" pitchFamily="2" charset="2"/>
              <a:buChar char="§"/>
            </a:pPr>
            <a:r>
              <a:rPr lang="tr-TR" sz="2400" dirty="0" smtClean="0"/>
              <a:t>bozulmuş </a:t>
            </a:r>
            <a:r>
              <a:rPr lang="tr-TR" sz="2400" dirty="0"/>
              <a:t>ayak biyomekaniğinin </a:t>
            </a:r>
            <a:r>
              <a:rPr lang="tr-TR" sz="2400" dirty="0" smtClean="0"/>
              <a:t>düzeltilmesi</a:t>
            </a:r>
          </a:p>
          <a:p>
            <a:pPr marL="715963">
              <a:buFont typeface="Wingdings" panose="05000000000000000000" pitchFamily="2" charset="2"/>
              <a:buChar char="§"/>
            </a:pPr>
            <a:r>
              <a:rPr lang="tr-TR" sz="2400" dirty="0" smtClean="0"/>
              <a:t>kuvvet </a:t>
            </a:r>
            <a:r>
              <a:rPr lang="tr-TR" sz="2400" dirty="0"/>
              <a:t>dengelerinin tekrar kazandırılması bakımından önemlidir.</a:t>
            </a:r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UYGUN AYAKKABININ </a:t>
            </a:r>
            <a:r>
              <a:rPr lang="tr-TR" dirty="0" smtClean="0"/>
              <a:t>ÖZELLİKLERİ: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052736"/>
            <a:ext cx="8858312" cy="5805264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2400" dirty="0"/>
              <a:t>Uygun </a:t>
            </a:r>
            <a:r>
              <a:rPr lang="tr-TR" sz="2400" dirty="0" smtClean="0"/>
              <a:t>ayakkabının temel özellikleri:</a:t>
            </a:r>
          </a:p>
          <a:p>
            <a:pPr marL="625475">
              <a:buFont typeface="Wingdings" panose="05000000000000000000" pitchFamily="2" charset="2"/>
              <a:buChar char="Ø"/>
            </a:pPr>
            <a:r>
              <a:rPr lang="tr-TR" sz="2400" dirty="0" smtClean="0"/>
              <a:t>Ayağı </a:t>
            </a:r>
            <a:r>
              <a:rPr lang="tr-TR" sz="2400" dirty="0"/>
              <a:t>dış etkilerden korumak, </a:t>
            </a:r>
            <a:endParaRPr lang="tr-TR" sz="2400" dirty="0" smtClean="0"/>
          </a:p>
          <a:p>
            <a:pPr marL="625475">
              <a:buFont typeface="Wingdings" panose="05000000000000000000" pitchFamily="2" charset="2"/>
              <a:buChar char="Ø"/>
            </a:pPr>
            <a:r>
              <a:rPr lang="tr-TR" sz="2400" dirty="0" smtClean="0"/>
              <a:t>Ayak </a:t>
            </a:r>
            <a:r>
              <a:rPr lang="tr-TR" sz="2400" dirty="0"/>
              <a:t>stabilizasyonunu sağlamak, </a:t>
            </a:r>
            <a:endParaRPr lang="tr-TR" sz="2400" dirty="0" smtClean="0"/>
          </a:p>
          <a:p>
            <a:pPr marL="625475">
              <a:buFont typeface="Wingdings" panose="05000000000000000000" pitchFamily="2" charset="2"/>
              <a:buChar char="Ø"/>
            </a:pPr>
            <a:r>
              <a:rPr lang="tr-TR" sz="2400" dirty="0" smtClean="0"/>
              <a:t>YRK </a:t>
            </a:r>
            <a:r>
              <a:rPr lang="tr-TR" sz="2400" dirty="0" err="1" smtClean="0"/>
              <a:t>absorbe</a:t>
            </a:r>
            <a:r>
              <a:rPr lang="tr-TR" sz="2400" dirty="0" smtClean="0"/>
              <a:t> </a:t>
            </a:r>
            <a:r>
              <a:rPr lang="tr-TR" sz="2400" dirty="0"/>
              <a:t>etmek, </a:t>
            </a:r>
            <a:endParaRPr lang="tr-TR" sz="2400" dirty="0" smtClean="0"/>
          </a:p>
          <a:p>
            <a:pPr marL="625475">
              <a:buFont typeface="Wingdings" panose="05000000000000000000" pitchFamily="2" charset="2"/>
              <a:buChar char="Ø"/>
            </a:pPr>
            <a:r>
              <a:rPr lang="tr-TR" sz="2400" dirty="0" smtClean="0"/>
              <a:t>Mevcut </a:t>
            </a:r>
            <a:r>
              <a:rPr lang="tr-TR" sz="2400" dirty="0" err="1" smtClean="0"/>
              <a:t>deformiteyi</a:t>
            </a:r>
            <a:r>
              <a:rPr lang="tr-TR" sz="2400" dirty="0" smtClean="0"/>
              <a:t> </a:t>
            </a:r>
            <a:r>
              <a:rPr lang="tr-TR" sz="2400" dirty="0"/>
              <a:t>düzeltmek </a:t>
            </a:r>
            <a:endParaRPr lang="tr-TR" sz="2400" dirty="0" smtClean="0"/>
          </a:p>
          <a:p>
            <a:pPr marL="625475">
              <a:buFont typeface="Wingdings" panose="05000000000000000000" pitchFamily="2" charset="2"/>
              <a:buChar char="Ø"/>
            </a:pPr>
            <a:r>
              <a:rPr lang="tr-TR" sz="2400" dirty="0" err="1" smtClean="0"/>
              <a:t>Deformite</a:t>
            </a:r>
            <a:r>
              <a:rPr lang="tr-TR" sz="2400" dirty="0" smtClean="0"/>
              <a:t> </a:t>
            </a:r>
            <a:r>
              <a:rPr lang="tr-TR" sz="2400" dirty="0"/>
              <a:t>gelişimini </a:t>
            </a:r>
            <a:r>
              <a:rPr lang="tr-TR" sz="2400" dirty="0" smtClean="0"/>
              <a:t>önlemek</a:t>
            </a:r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817782"/>
            <a:ext cx="8712968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000" b="1" dirty="0" smtClean="0"/>
              <a:t>Taban:</a:t>
            </a:r>
          </a:p>
          <a:p>
            <a:r>
              <a:rPr lang="tr-TR" sz="2000" dirty="0" smtClean="0"/>
              <a:t>Ayağın </a:t>
            </a:r>
            <a:r>
              <a:rPr lang="tr-TR" sz="2000" dirty="0" err="1"/>
              <a:t>plantar</a:t>
            </a:r>
            <a:r>
              <a:rPr lang="tr-TR" sz="2000" dirty="0"/>
              <a:t> yüzünü korur</a:t>
            </a:r>
            <a:r>
              <a:rPr lang="tr-TR" sz="2000" dirty="0" smtClean="0"/>
              <a:t>.</a:t>
            </a:r>
          </a:p>
          <a:p>
            <a:r>
              <a:rPr lang="tr-TR" sz="2000" dirty="0" err="1"/>
              <a:t>Rijit</a:t>
            </a:r>
            <a:r>
              <a:rPr lang="tr-TR" sz="2000" dirty="0"/>
              <a:t> taban yapısı öne doğru gittikçe zeminden yükselerek uzaklaşır</a:t>
            </a:r>
            <a:r>
              <a:rPr lang="tr-TR" sz="2000" dirty="0" smtClean="0"/>
              <a:t>, “</a:t>
            </a:r>
            <a:r>
              <a:rPr lang="tr-TR" sz="2000" dirty="0" err="1"/>
              <a:t>push</a:t>
            </a:r>
            <a:r>
              <a:rPr lang="tr-TR" sz="2000" dirty="0"/>
              <a:t> </a:t>
            </a:r>
            <a:r>
              <a:rPr lang="tr-TR" sz="2000" dirty="0" err="1"/>
              <a:t>off”u</a:t>
            </a:r>
            <a:r>
              <a:rPr lang="tr-TR" sz="2000" dirty="0"/>
              <a:t> (itme fazını) kolaylaştırır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endParaRPr lang="tr-TR" sz="2000" b="1" dirty="0" smtClean="0"/>
          </a:p>
          <a:p>
            <a:pPr marL="0" indent="0">
              <a:buNone/>
            </a:pPr>
            <a:r>
              <a:rPr lang="tr-TR" sz="2000" b="1" dirty="0" smtClean="0"/>
              <a:t>Saya:</a:t>
            </a:r>
            <a:endParaRPr lang="tr-TR" sz="2000" b="1" dirty="0"/>
          </a:p>
          <a:p>
            <a:r>
              <a:rPr lang="tr-TR" sz="2000" dirty="0"/>
              <a:t>Ayakkabının üst ön kısmıdır</a:t>
            </a:r>
            <a:r>
              <a:rPr lang="tr-TR" sz="2000" dirty="0" smtClean="0"/>
              <a:t>.</a:t>
            </a:r>
          </a:p>
          <a:p>
            <a:r>
              <a:rPr lang="tr-TR" sz="2000" dirty="0"/>
              <a:t>Parmak ucu ile ayakkabı ön kısmı arasında 1 cm ’</a:t>
            </a:r>
            <a:r>
              <a:rPr lang="tr-TR" sz="2000" dirty="0" err="1"/>
              <a:t>lik</a:t>
            </a:r>
            <a:r>
              <a:rPr lang="tr-TR" sz="2000" dirty="0"/>
              <a:t> boşluk bulunması ve parmak kutusunun parmakların </a:t>
            </a:r>
            <a:r>
              <a:rPr lang="tr-TR" sz="2000" dirty="0" err="1"/>
              <a:t>dorsaline</a:t>
            </a:r>
            <a:r>
              <a:rPr lang="tr-TR" sz="2000" dirty="0"/>
              <a:t> sürtünmemesi gerekir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endParaRPr lang="tr-TR" sz="2000" b="1" dirty="0" smtClean="0"/>
          </a:p>
          <a:p>
            <a:pPr marL="0" indent="0">
              <a:buNone/>
            </a:pPr>
            <a:r>
              <a:rPr lang="tr-TR" sz="2000" b="1" dirty="0" smtClean="0"/>
              <a:t>Konç</a:t>
            </a:r>
            <a:r>
              <a:rPr lang="tr-TR" sz="2000" b="1" dirty="0"/>
              <a:t>:</a:t>
            </a:r>
            <a:endParaRPr lang="tr-TR" sz="2000" b="1" dirty="0" smtClean="0"/>
          </a:p>
          <a:p>
            <a:r>
              <a:rPr lang="tr-TR" sz="2000" dirty="0" smtClean="0"/>
              <a:t>Ayakkabının </a:t>
            </a:r>
            <a:r>
              <a:rPr lang="tr-TR" sz="2000" dirty="0"/>
              <a:t>topuğu </a:t>
            </a:r>
            <a:r>
              <a:rPr lang="tr-TR" sz="2000" dirty="0" err="1" smtClean="0"/>
              <a:t>posteriorda</a:t>
            </a:r>
            <a:r>
              <a:rPr lang="tr-TR" sz="2000" dirty="0" smtClean="0"/>
              <a:t> </a:t>
            </a:r>
            <a:r>
              <a:rPr lang="tr-TR" sz="2000" dirty="0" err="1" smtClean="0"/>
              <a:t>lateral</a:t>
            </a:r>
            <a:r>
              <a:rPr lang="tr-TR" sz="2000" dirty="0" smtClean="0"/>
              <a:t> </a:t>
            </a:r>
            <a:r>
              <a:rPr lang="tr-TR" sz="2000" dirty="0"/>
              <a:t>ve </a:t>
            </a:r>
            <a:r>
              <a:rPr lang="tr-TR" sz="2000" dirty="0" err="1" smtClean="0"/>
              <a:t>medialden</a:t>
            </a:r>
            <a:r>
              <a:rPr lang="tr-TR" sz="2000" dirty="0" smtClean="0"/>
              <a:t> </a:t>
            </a:r>
            <a:r>
              <a:rPr lang="tr-TR" sz="2000" dirty="0"/>
              <a:t>saran üst bölümüdür.</a:t>
            </a:r>
          </a:p>
          <a:p>
            <a:r>
              <a:rPr lang="tr-TR" sz="2000" dirty="0"/>
              <a:t>Topuğu ayakkabı </a:t>
            </a:r>
            <a:r>
              <a:rPr lang="tr-TR" sz="2000" dirty="0" smtClean="0"/>
              <a:t>içerisinde stabilize </a:t>
            </a:r>
            <a:r>
              <a:rPr lang="tr-TR" sz="2000" dirty="0"/>
              <a:t>eden bölümdür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endParaRPr lang="tr-TR" sz="2000" b="1" dirty="0" smtClean="0"/>
          </a:p>
          <a:p>
            <a:pPr marL="0" indent="0">
              <a:buNone/>
            </a:pPr>
            <a:r>
              <a:rPr lang="tr-TR" sz="2000" b="1" dirty="0" smtClean="0"/>
              <a:t>Topuk:</a:t>
            </a:r>
          </a:p>
          <a:p>
            <a:r>
              <a:rPr lang="tr-TR" sz="2000" dirty="0" smtClean="0"/>
              <a:t>Ayakkabının </a:t>
            </a:r>
            <a:r>
              <a:rPr lang="tr-TR" sz="2000" dirty="0"/>
              <a:t>dış taban bölümünün altında bulunan ve anatomik topuk hizasında yer alan, yürüyüşte yerle ilk temas eden bölümüdür</a:t>
            </a:r>
            <a:r>
              <a:rPr lang="tr-TR" sz="2000" dirty="0" smtClean="0"/>
              <a:t>.</a:t>
            </a:r>
            <a:endParaRPr lang="tr-TR" sz="20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77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249</Words>
  <Application>Microsoft Office PowerPoint</Application>
  <PresentationFormat>Ekran Gösterisi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Ofis Teması</vt:lpstr>
      <vt:lpstr>   AYAKKABI, AYAKKABI MODİFİKASYONLARI ve AYAK ORTEZLERİ</vt:lpstr>
      <vt:lpstr>ALT EKSTREMİTE ORTEZLERİ:</vt:lpstr>
      <vt:lpstr>1) AYAKKABI, AYAKKABI MODİFİKASYONLARI ve AYAK ORTEZLERİ:</vt:lpstr>
      <vt:lpstr>UYGUN AYAKKABININ ÖZELLİKLERİ: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tr</dc:creator>
  <cp:lastModifiedBy>user02</cp:lastModifiedBy>
  <cp:revision>96</cp:revision>
  <cp:lastPrinted>2017-11-22T06:55:03Z</cp:lastPrinted>
  <dcterms:created xsi:type="dcterms:W3CDTF">2017-11-13T20:27:02Z</dcterms:created>
  <dcterms:modified xsi:type="dcterms:W3CDTF">2018-05-18T08:54:16Z</dcterms:modified>
</cp:coreProperties>
</file>