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8" r:id="rId5"/>
    <p:sldId id="267" r:id="rId6"/>
    <p:sldId id="257" r:id="rId7"/>
    <p:sldId id="259" r:id="rId8"/>
    <p:sldId id="262" r:id="rId9"/>
    <p:sldId id="264" r:id="rId10"/>
    <p:sldId id="263" r:id="rId11"/>
    <p:sldId id="265" r:id="rId12"/>
    <p:sldId id="266" r:id="rId13"/>
    <p:sldId id="272" r:id="rId14"/>
    <p:sldId id="275" r:id="rId15"/>
    <p:sldId id="269" r:id="rId16"/>
    <p:sldId id="277" r:id="rId17"/>
    <p:sldId id="270" r:id="rId18"/>
    <p:sldId id="271" r:id="rId19"/>
    <p:sldId id="274" r:id="rId20"/>
    <p:sldId id="276" r:id="rId21"/>
    <p:sldId id="278" r:id="rId22"/>
    <p:sldId id="273" r:id="rId23"/>
    <p:sldId id="268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832C2-94BB-42FF-A706-3917FBBB9DC4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EF61A-2832-4236-9104-D8FA552C8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376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832C2-94BB-42FF-A706-3917FBBB9DC4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EF61A-2832-4236-9104-D8FA552C8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25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832C2-94BB-42FF-A706-3917FBBB9DC4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EF61A-2832-4236-9104-D8FA552C8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2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832C2-94BB-42FF-A706-3917FBBB9DC4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EF61A-2832-4236-9104-D8FA552C8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318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832C2-94BB-42FF-A706-3917FBBB9DC4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EF61A-2832-4236-9104-D8FA552C8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797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832C2-94BB-42FF-A706-3917FBBB9DC4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EF61A-2832-4236-9104-D8FA552C8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255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832C2-94BB-42FF-A706-3917FBBB9DC4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EF61A-2832-4236-9104-D8FA552C8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8669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832C2-94BB-42FF-A706-3917FBBB9DC4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EF61A-2832-4236-9104-D8FA552C8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895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832C2-94BB-42FF-A706-3917FBBB9DC4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EF61A-2832-4236-9104-D8FA552C8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563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832C2-94BB-42FF-A706-3917FBBB9DC4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EF61A-2832-4236-9104-D8FA552C8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79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832C2-94BB-42FF-A706-3917FBBB9DC4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EF61A-2832-4236-9104-D8FA552C8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0559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832C2-94BB-42FF-A706-3917FBBB9DC4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EF61A-2832-4236-9104-D8FA552C8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83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Week-9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Endoparasiticide</a:t>
            </a:r>
            <a:r>
              <a:rPr lang="tr-TR" dirty="0" smtClean="0"/>
              <a:t>/</a:t>
            </a:r>
            <a:r>
              <a:rPr lang="tr-TR" dirty="0" err="1" smtClean="0"/>
              <a:t>Anthelmintics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0590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Benzimidazole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 err="1" smtClean="0"/>
              <a:t>Albendazole</a:t>
            </a:r>
            <a:r>
              <a:rPr lang="en-US" dirty="0" smtClean="0"/>
              <a:t>, massively used in livestock, less in horses or pets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Febantel</a:t>
            </a:r>
            <a:r>
              <a:rPr lang="en-US" dirty="0" smtClean="0"/>
              <a:t>, (pro-</a:t>
            </a:r>
            <a:r>
              <a:rPr lang="en-US" dirty="0" err="1" smtClean="0"/>
              <a:t>benzimidazole</a:t>
            </a:r>
            <a:r>
              <a:rPr lang="en-US" dirty="0" smtClean="0"/>
              <a:t>), vastly used in pets, less in horses or livestock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Fenbendazole</a:t>
            </a:r>
            <a:r>
              <a:rPr lang="en-US" dirty="0" smtClean="0"/>
              <a:t>, massively used in livestock, horses and pets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Flubendazole</a:t>
            </a:r>
            <a:r>
              <a:rPr lang="en-US" dirty="0" smtClean="0"/>
              <a:t>, moderately used in livestock (mainly pig and poultry) and pets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Mebendazole</a:t>
            </a:r>
            <a:r>
              <a:rPr lang="en-US" dirty="0" smtClean="0"/>
              <a:t>, moderately used in livestock, horses, and pets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Netobimin</a:t>
            </a:r>
            <a:r>
              <a:rPr lang="en-US" dirty="0" smtClean="0"/>
              <a:t>, (pro-</a:t>
            </a:r>
            <a:r>
              <a:rPr lang="en-US" dirty="0" err="1" smtClean="0"/>
              <a:t>benzimidazole</a:t>
            </a:r>
            <a:r>
              <a:rPr lang="en-US" dirty="0" smtClean="0"/>
              <a:t>), scarcely used at all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Oxfendazole</a:t>
            </a:r>
            <a:r>
              <a:rPr lang="en-US" dirty="0" smtClean="0"/>
              <a:t>, scarcely used in livestock (mainly ruminants), horses and pets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Oxibendazole</a:t>
            </a:r>
            <a:r>
              <a:rPr lang="en-US" dirty="0" smtClean="0"/>
              <a:t>, scarcely used in livestock (mainly pig), horses and pets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Ricobendazole</a:t>
            </a:r>
            <a:r>
              <a:rPr lang="en-US" dirty="0" smtClean="0"/>
              <a:t>, moderately used in livestock (mainly ruminants)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Thiabendazole</a:t>
            </a:r>
            <a:r>
              <a:rPr lang="en-US" dirty="0" smtClean="0"/>
              <a:t>, very seldom, mostly replaced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Thiophanate</a:t>
            </a:r>
            <a:r>
              <a:rPr lang="en-US" dirty="0" smtClean="0"/>
              <a:t> (pro-</a:t>
            </a:r>
            <a:r>
              <a:rPr lang="en-US" dirty="0" err="1" smtClean="0"/>
              <a:t>benzimidazole</a:t>
            </a:r>
            <a:r>
              <a:rPr lang="en-US" dirty="0" smtClean="0"/>
              <a:t>) very seldom, mostly replaced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Triclabendazole</a:t>
            </a:r>
            <a:r>
              <a:rPr lang="en-US" dirty="0" smtClean="0"/>
              <a:t>, vastly used in livestock (only ruminants)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0686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Benzimidazole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Adult and 4th stage larvae of roundworms</a:t>
            </a:r>
            <a:r>
              <a:rPr lang="tr-TR" dirty="0" smtClean="0"/>
              <a:t> </a:t>
            </a:r>
          </a:p>
          <a:p>
            <a:r>
              <a:rPr lang="en-US" dirty="0" smtClean="0"/>
              <a:t>Adult liver flukes </a:t>
            </a:r>
            <a:endParaRPr lang="tr-TR" dirty="0" smtClean="0"/>
          </a:p>
          <a:p>
            <a:r>
              <a:rPr lang="en-US" dirty="0" smtClean="0"/>
              <a:t>Heads and segments of tapeworms </a:t>
            </a:r>
            <a:endParaRPr lang="tr-TR" dirty="0" smtClean="0"/>
          </a:p>
          <a:p>
            <a:r>
              <a:rPr lang="en-US" dirty="0" smtClean="0"/>
              <a:t>Effective against </a:t>
            </a:r>
            <a:r>
              <a:rPr lang="en-US" dirty="0" err="1" smtClean="0"/>
              <a:t>hypobiotic</a:t>
            </a:r>
            <a:r>
              <a:rPr lang="en-US" dirty="0" smtClean="0"/>
              <a:t> larvae</a:t>
            </a:r>
            <a:r>
              <a:rPr lang="tr-TR" dirty="0" smtClean="0"/>
              <a:t> </a:t>
            </a:r>
          </a:p>
          <a:p>
            <a:r>
              <a:rPr lang="tr-TR" dirty="0"/>
              <a:t>M</a:t>
            </a:r>
            <a:r>
              <a:rPr lang="en-US" dirty="0" err="1" smtClean="0"/>
              <a:t>eningeal</a:t>
            </a:r>
            <a:r>
              <a:rPr lang="en-US" dirty="0" smtClean="0"/>
              <a:t> worm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195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Imidazothiazoles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tetramisole</a:t>
            </a:r>
            <a:r>
              <a:rPr lang="tr-TR" dirty="0" smtClean="0"/>
              <a:t>, a </a:t>
            </a:r>
            <a:r>
              <a:rPr lang="tr-TR" dirty="0" err="1" smtClean="0"/>
              <a:t>racemic</a:t>
            </a:r>
            <a:r>
              <a:rPr lang="tr-TR" dirty="0" smtClean="0"/>
              <a:t> </a:t>
            </a:r>
            <a:r>
              <a:rPr lang="tr-TR" dirty="0" err="1" smtClean="0"/>
              <a:t>mixture</a:t>
            </a:r>
            <a:r>
              <a:rPr lang="tr-TR" dirty="0" smtClean="0"/>
              <a:t>, </a:t>
            </a:r>
            <a:r>
              <a:rPr lang="tr-TR" dirty="0" err="1" smtClean="0"/>
              <a:t>resides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l-</a:t>
            </a:r>
            <a:r>
              <a:rPr lang="tr-TR" dirty="0" err="1" smtClean="0"/>
              <a:t>isomer</a:t>
            </a:r>
            <a:r>
              <a:rPr lang="tr-TR" dirty="0" smtClean="0"/>
              <a:t>, </a:t>
            </a:r>
            <a:r>
              <a:rPr lang="tr-TR" dirty="0" err="1" smtClean="0"/>
              <a:t>levamisole</a:t>
            </a:r>
            <a:endParaRPr lang="tr-TR" dirty="0" smtClean="0"/>
          </a:p>
          <a:p>
            <a:r>
              <a:rPr lang="tr-TR" dirty="0" err="1" smtClean="0"/>
              <a:t>Nicotine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endParaRPr lang="tr-TR" dirty="0" smtClean="0"/>
          </a:p>
          <a:p>
            <a:r>
              <a:rPr lang="tr-TR" dirty="0" err="1" smtClean="0"/>
              <a:t>Immunomodulatory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broad-spectrum anthelmintic efficacy against </a:t>
            </a:r>
            <a:r>
              <a:rPr lang="tr-TR" dirty="0" err="1" smtClean="0"/>
              <a:t>nematodes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</a:t>
            </a:r>
            <a:r>
              <a:rPr lang="en-US" dirty="0" err="1" smtClean="0"/>
              <a:t>timulating</a:t>
            </a:r>
            <a:r>
              <a:rPr lang="en-US" dirty="0" smtClean="0"/>
              <a:t> </a:t>
            </a:r>
            <a:r>
              <a:rPr lang="en-US" dirty="0"/>
              <a:t>effect on the immune system, and have been used also against certain tumors.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active against adults and larvae of most gastrointestinal roundworms and lungworms of livestock and pets. </a:t>
            </a:r>
            <a:endParaRPr lang="tr-TR" dirty="0" smtClean="0"/>
          </a:p>
          <a:p>
            <a:r>
              <a:rPr lang="tr-TR" dirty="0" smtClean="0"/>
              <a:t>E</a:t>
            </a:r>
            <a:r>
              <a:rPr lang="en-US" dirty="0" err="1" smtClean="0"/>
              <a:t>ffective</a:t>
            </a:r>
            <a:r>
              <a:rPr lang="en-US" dirty="0" smtClean="0"/>
              <a:t> against arrested larvae of a few species (e.g. </a:t>
            </a:r>
            <a:r>
              <a:rPr lang="en-US" dirty="0" err="1" smtClean="0"/>
              <a:t>Ostertagia</a:t>
            </a:r>
            <a:r>
              <a:rPr lang="en-US" dirty="0" smtClean="0"/>
              <a:t> </a:t>
            </a:r>
            <a:r>
              <a:rPr lang="en-US" dirty="0" err="1" smtClean="0"/>
              <a:t>spp</a:t>
            </a:r>
            <a:r>
              <a:rPr lang="en-US" dirty="0" smtClean="0"/>
              <a:t>), and against certain </a:t>
            </a:r>
            <a:r>
              <a:rPr lang="en-US" dirty="0" err="1" smtClean="0"/>
              <a:t>eyeworms</a:t>
            </a:r>
            <a:r>
              <a:rPr lang="en-US" dirty="0" smtClean="0"/>
              <a:t> (e.g. </a:t>
            </a:r>
            <a:r>
              <a:rPr lang="en-US" dirty="0" err="1" smtClean="0"/>
              <a:t>Thelazia</a:t>
            </a:r>
            <a:r>
              <a:rPr lang="en-US" dirty="0" smtClean="0"/>
              <a:t> </a:t>
            </a:r>
            <a:r>
              <a:rPr lang="en-US" dirty="0" err="1" smtClean="0"/>
              <a:t>spp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They have no efficacy against tapeworms (</a:t>
            </a:r>
            <a:r>
              <a:rPr lang="en-US" dirty="0" err="1" smtClean="0"/>
              <a:t>cestodes</a:t>
            </a:r>
            <a:r>
              <a:rPr lang="en-US" dirty="0" smtClean="0"/>
              <a:t>) or flukes (trematodes).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7654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Salicylanilide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certain roundworms, tapeworms and/or flukes. All </a:t>
            </a:r>
            <a:r>
              <a:rPr lang="en-US" dirty="0" err="1" smtClean="0"/>
              <a:t>salicylanilides</a:t>
            </a:r>
            <a:r>
              <a:rPr lang="en-US" dirty="0" smtClean="0"/>
              <a:t> have a narrow spectrum of activity</a:t>
            </a:r>
            <a:endParaRPr lang="tr-TR" dirty="0" smtClean="0"/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 err="1" smtClean="0"/>
              <a:t>Closantel</a:t>
            </a:r>
            <a:r>
              <a:rPr lang="tr-TR" dirty="0" smtClean="0"/>
              <a:t>- </a:t>
            </a:r>
            <a:r>
              <a:rPr lang="en-US" dirty="0" smtClean="0"/>
              <a:t>certain flukes and roundworms</a:t>
            </a:r>
            <a:r>
              <a:rPr lang="tr-TR" dirty="0" smtClean="0"/>
              <a:t> (</a:t>
            </a:r>
            <a:r>
              <a:rPr lang="tr-TR" dirty="0" err="1" smtClean="0"/>
              <a:t>used</a:t>
            </a:r>
            <a:r>
              <a:rPr lang="tr-TR" dirty="0" smtClean="0"/>
              <a:t> in </a:t>
            </a:r>
            <a:r>
              <a:rPr lang="tr-TR" dirty="0" err="1" smtClean="0"/>
              <a:t>livestock</a:t>
            </a:r>
            <a:r>
              <a:rPr lang="tr-TR" dirty="0" smtClean="0"/>
              <a:t>, </a:t>
            </a:r>
            <a:r>
              <a:rPr lang="tr-TR" dirty="0" err="1" smtClean="0"/>
              <a:t>no</a:t>
            </a:r>
            <a:r>
              <a:rPr lang="en-US" dirty="0" smtClean="0"/>
              <a:t> pets </a:t>
            </a:r>
            <a:r>
              <a:rPr lang="tr-TR" dirty="0" smtClean="0"/>
              <a:t>n</a:t>
            </a:r>
            <a:r>
              <a:rPr lang="en-US" dirty="0" smtClean="0"/>
              <a:t>or horses</a:t>
            </a:r>
            <a:r>
              <a:rPr lang="tr-TR" dirty="0" smtClean="0"/>
              <a:t>)</a:t>
            </a:r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 err="1" smtClean="0"/>
              <a:t>Niclosamide</a:t>
            </a:r>
            <a:r>
              <a:rPr lang="tr-TR" dirty="0" smtClean="0"/>
              <a:t>-</a:t>
            </a:r>
            <a:r>
              <a:rPr lang="en-US" dirty="0" smtClean="0"/>
              <a:t> tapeworms and against rumen flukes (</a:t>
            </a:r>
            <a:r>
              <a:rPr lang="en-US" dirty="0" err="1" smtClean="0"/>
              <a:t>Paramphistomum</a:t>
            </a:r>
            <a:r>
              <a:rPr lang="en-US" dirty="0" smtClean="0"/>
              <a:t> </a:t>
            </a:r>
            <a:r>
              <a:rPr lang="en-US" dirty="0" err="1" smtClean="0"/>
              <a:t>spp</a:t>
            </a:r>
            <a:r>
              <a:rPr lang="en-US" dirty="0" smtClean="0"/>
              <a:t>). </a:t>
            </a:r>
            <a:endParaRPr lang="tr-TR" dirty="0" smtClean="0"/>
          </a:p>
          <a:p>
            <a:r>
              <a:rPr lang="en-US" dirty="0" err="1" smtClean="0"/>
              <a:t>Oxyclozanide</a:t>
            </a:r>
            <a:r>
              <a:rPr lang="tr-TR" dirty="0" smtClean="0"/>
              <a:t>-</a:t>
            </a:r>
            <a:r>
              <a:rPr lang="en-US" dirty="0" smtClean="0"/>
              <a:t>certain flukes. 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Rafoxanide</a:t>
            </a:r>
            <a:r>
              <a:rPr lang="tr-TR" dirty="0" smtClean="0"/>
              <a:t>-</a:t>
            </a:r>
            <a:r>
              <a:rPr lang="en-US" dirty="0" smtClean="0"/>
              <a:t>certain flukes and roundworms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2616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Closantel</a:t>
            </a:r>
            <a:r>
              <a:rPr lang="tr-TR" dirty="0" smtClean="0"/>
              <a:t>-E</a:t>
            </a:r>
            <a:r>
              <a:rPr lang="en-US" dirty="0" err="1" smtClean="0"/>
              <a:t>ndectocide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controls several </a:t>
            </a:r>
            <a:r>
              <a:rPr lang="en-US" dirty="0" err="1" smtClean="0"/>
              <a:t>endoparasites</a:t>
            </a:r>
            <a:r>
              <a:rPr lang="en-US" dirty="0" smtClean="0"/>
              <a:t> and </a:t>
            </a:r>
            <a:r>
              <a:rPr lang="en-US" dirty="0" err="1" smtClean="0"/>
              <a:t>ectoparasites</a:t>
            </a:r>
            <a:r>
              <a:rPr lang="en-US" dirty="0" smtClean="0"/>
              <a:t> at the usual therapeutic dose</a:t>
            </a:r>
            <a:endParaRPr lang="tr-TR" dirty="0" smtClean="0"/>
          </a:p>
          <a:p>
            <a:r>
              <a:rPr lang="tr-TR" dirty="0" err="1" smtClean="0"/>
              <a:t>Highly</a:t>
            </a:r>
            <a:r>
              <a:rPr lang="tr-TR" dirty="0" smtClean="0"/>
              <a:t> </a:t>
            </a:r>
            <a:r>
              <a:rPr lang="tr-TR" dirty="0" err="1" smtClean="0"/>
              <a:t>effective</a:t>
            </a:r>
            <a:r>
              <a:rPr lang="tr-TR" dirty="0" smtClean="0"/>
              <a:t> - </a:t>
            </a:r>
            <a:r>
              <a:rPr lang="tr-TR" dirty="0" err="1" smtClean="0"/>
              <a:t>adult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immature</a:t>
            </a:r>
            <a:r>
              <a:rPr lang="tr-TR" dirty="0" smtClean="0"/>
              <a:t> </a:t>
            </a:r>
            <a:r>
              <a:rPr lang="tr-TR" dirty="0" err="1" smtClean="0"/>
              <a:t>liver</a:t>
            </a:r>
            <a:r>
              <a:rPr lang="tr-TR" dirty="0" smtClean="0"/>
              <a:t> </a:t>
            </a:r>
            <a:r>
              <a:rPr lang="tr-TR" dirty="0" err="1" smtClean="0"/>
              <a:t>flukes</a:t>
            </a:r>
            <a:r>
              <a:rPr lang="tr-TR" dirty="0" smtClean="0"/>
              <a:t> (</a:t>
            </a:r>
            <a:r>
              <a:rPr lang="tr-TR" dirty="0" err="1" smtClean="0"/>
              <a:t>Fasciola</a:t>
            </a:r>
            <a:r>
              <a:rPr lang="tr-TR" dirty="0" smtClean="0"/>
              <a:t> </a:t>
            </a:r>
            <a:r>
              <a:rPr lang="tr-TR" dirty="0" err="1" smtClean="0"/>
              <a:t>hepatica</a:t>
            </a:r>
            <a:r>
              <a:rPr lang="tr-TR" dirty="0" smtClean="0"/>
              <a:t>), </a:t>
            </a:r>
            <a:r>
              <a:rPr lang="tr-TR" dirty="0" err="1" smtClean="0"/>
              <a:t>gastrointestinal</a:t>
            </a:r>
            <a:r>
              <a:rPr lang="tr-TR" dirty="0" smtClean="0"/>
              <a:t> </a:t>
            </a:r>
            <a:r>
              <a:rPr lang="tr-TR" dirty="0" err="1" smtClean="0"/>
              <a:t>roundworms</a:t>
            </a:r>
            <a:r>
              <a:rPr lang="tr-TR" dirty="0" smtClean="0"/>
              <a:t> (</a:t>
            </a:r>
            <a:r>
              <a:rPr lang="tr-TR" dirty="0" err="1" smtClean="0"/>
              <a:t>e.g</a:t>
            </a:r>
            <a:r>
              <a:rPr lang="tr-TR" dirty="0" smtClean="0"/>
              <a:t>. </a:t>
            </a:r>
            <a:r>
              <a:rPr lang="tr-TR" dirty="0" err="1" smtClean="0"/>
              <a:t>Bunostomum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, </a:t>
            </a:r>
            <a:r>
              <a:rPr lang="tr-TR" dirty="0" err="1" smtClean="0"/>
              <a:t>Haemonchus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, </a:t>
            </a:r>
            <a:r>
              <a:rPr lang="tr-TR" dirty="0" err="1" smtClean="0"/>
              <a:t>Oesophagostomum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, </a:t>
            </a:r>
            <a:r>
              <a:rPr lang="tr-TR" dirty="0" err="1" smtClean="0"/>
              <a:t>Strongyloides</a:t>
            </a:r>
            <a:r>
              <a:rPr lang="tr-TR" dirty="0" smtClean="0"/>
              <a:t> </a:t>
            </a:r>
            <a:r>
              <a:rPr lang="tr-TR" dirty="0" err="1" smtClean="0"/>
              <a:t>spp,Trichostrongylus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)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screwworms</a:t>
            </a:r>
            <a:r>
              <a:rPr lang="tr-TR" dirty="0" smtClean="0"/>
              <a:t>  (</a:t>
            </a:r>
            <a:r>
              <a:rPr lang="tr-TR" dirty="0" err="1" smtClean="0"/>
              <a:t>Cochliomyia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, </a:t>
            </a:r>
            <a:r>
              <a:rPr lang="tr-TR" dirty="0" err="1" smtClean="0"/>
              <a:t>Chrysomya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), </a:t>
            </a:r>
            <a:r>
              <a:rPr lang="tr-TR" dirty="0" err="1" smtClean="0"/>
              <a:t>sheep</a:t>
            </a:r>
            <a:r>
              <a:rPr lang="tr-TR" dirty="0" smtClean="0"/>
              <a:t> </a:t>
            </a:r>
            <a:r>
              <a:rPr lang="tr-TR" dirty="0" err="1" smtClean="0"/>
              <a:t>nasal</a:t>
            </a:r>
            <a:r>
              <a:rPr lang="tr-TR" dirty="0" smtClean="0"/>
              <a:t> </a:t>
            </a:r>
            <a:r>
              <a:rPr lang="tr-TR" dirty="0" err="1" smtClean="0"/>
              <a:t>bots</a:t>
            </a:r>
            <a:r>
              <a:rPr lang="tr-TR" dirty="0" smtClean="0"/>
              <a:t> (</a:t>
            </a:r>
            <a:r>
              <a:rPr lang="tr-TR" dirty="0" err="1" smtClean="0"/>
              <a:t>Oestrus</a:t>
            </a:r>
            <a:r>
              <a:rPr lang="tr-TR" dirty="0" smtClean="0"/>
              <a:t> </a:t>
            </a:r>
            <a:r>
              <a:rPr lang="tr-TR" dirty="0" err="1" smtClean="0"/>
              <a:t>ovis</a:t>
            </a:r>
            <a:r>
              <a:rPr lang="tr-TR" dirty="0" smtClean="0"/>
              <a:t>),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sheep</a:t>
            </a:r>
            <a:r>
              <a:rPr lang="tr-TR" dirty="0" smtClean="0"/>
              <a:t> </a:t>
            </a:r>
            <a:r>
              <a:rPr lang="tr-TR" dirty="0" err="1" smtClean="0"/>
              <a:t>keds</a:t>
            </a:r>
            <a:r>
              <a:rPr lang="tr-TR" dirty="0" smtClean="0"/>
              <a:t> (</a:t>
            </a:r>
            <a:r>
              <a:rPr lang="tr-TR" dirty="0" err="1" smtClean="0"/>
              <a:t>Melophagus</a:t>
            </a:r>
            <a:r>
              <a:rPr lang="tr-TR" dirty="0" smtClean="0"/>
              <a:t> </a:t>
            </a:r>
            <a:r>
              <a:rPr lang="tr-TR" dirty="0" err="1" smtClean="0"/>
              <a:t>ovinus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6593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Tetrahydropyrimidines</a:t>
            </a:r>
            <a:r>
              <a:rPr lang="tr-TR" dirty="0" smtClean="0"/>
              <a:t>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Activation</a:t>
            </a:r>
            <a:r>
              <a:rPr lang="tr-TR" dirty="0" smtClean="0"/>
              <a:t> of </a:t>
            </a:r>
            <a:r>
              <a:rPr lang="tr-TR" dirty="0" err="1" smtClean="0"/>
              <a:t>nicotinic</a:t>
            </a:r>
            <a:r>
              <a:rPr lang="tr-TR" dirty="0" smtClean="0"/>
              <a:t> </a:t>
            </a:r>
            <a:r>
              <a:rPr lang="tr-TR" dirty="0" err="1" smtClean="0"/>
              <a:t>cholinergic</a:t>
            </a:r>
            <a:r>
              <a:rPr lang="tr-TR" dirty="0" smtClean="0"/>
              <a:t> </a:t>
            </a:r>
            <a:r>
              <a:rPr lang="tr-TR" dirty="0" err="1" smtClean="0"/>
              <a:t>receptor</a:t>
            </a:r>
            <a:r>
              <a:rPr lang="tr-TR" dirty="0" smtClean="0"/>
              <a:t> (</a:t>
            </a:r>
            <a:r>
              <a:rPr lang="tr-TR" dirty="0" err="1" smtClean="0"/>
              <a:t>agonist</a:t>
            </a:r>
            <a:r>
              <a:rPr lang="tr-TR" dirty="0" smtClean="0"/>
              <a:t>)+</a:t>
            </a:r>
            <a:r>
              <a:rPr lang="tr-TR" dirty="0" err="1" smtClean="0"/>
              <a:t>inhibition</a:t>
            </a:r>
            <a:r>
              <a:rPr lang="tr-TR" dirty="0" smtClean="0"/>
              <a:t> </a:t>
            </a:r>
            <a:r>
              <a:rPr lang="tr-TR" dirty="0" smtClean="0"/>
              <a:t>of </a:t>
            </a:r>
            <a:r>
              <a:rPr lang="tr-TR" dirty="0" err="1" smtClean="0"/>
              <a:t>AChE</a:t>
            </a:r>
            <a:endParaRPr lang="tr-TR" dirty="0" smtClean="0"/>
          </a:p>
          <a:p>
            <a:r>
              <a:rPr lang="tr-TR" dirty="0" err="1" smtClean="0"/>
              <a:t>Persistent</a:t>
            </a:r>
            <a:r>
              <a:rPr lang="tr-TR" dirty="0" smtClean="0"/>
              <a:t> </a:t>
            </a:r>
            <a:r>
              <a:rPr lang="tr-TR" dirty="0" err="1" smtClean="0"/>
              <a:t>depolarization-contracture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spastic</a:t>
            </a:r>
            <a:r>
              <a:rPr lang="tr-TR" dirty="0" smtClean="0"/>
              <a:t> </a:t>
            </a:r>
            <a:r>
              <a:rPr lang="tr-TR" dirty="0" err="1" smtClean="0"/>
              <a:t>paralysis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Morental</a:t>
            </a:r>
            <a:endParaRPr lang="tr-TR" dirty="0" smtClean="0"/>
          </a:p>
          <a:p>
            <a:r>
              <a:rPr lang="tr-TR" dirty="0" err="1" smtClean="0"/>
              <a:t>Pyrantel</a:t>
            </a:r>
            <a:endParaRPr lang="tr-TR" dirty="0" smtClean="0"/>
          </a:p>
          <a:p>
            <a:r>
              <a:rPr lang="tr-TR" dirty="0" err="1" smtClean="0"/>
              <a:t>Oxantel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broad-spectrum </a:t>
            </a:r>
            <a:r>
              <a:rPr lang="en-US" dirty="0"/>
              <a:t>anthelmintic against GI nematodes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2304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Tetrahydropyrimidines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46228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Horses</a:t>
            </a:r>
            <a:r>
              <a:rPr lang="tr-TR" dirty="0" smtClean="0"/>
              <a:t>- </a:t>
            </a:r>
            <a:r>
              <a:rPr lang="en-US" dirty="0" smtClean="0"/>
              <a:t>adult </a:t>
            </a:r>
            <a:r>
              <a:rPr lang="en-US" dirty="0" err="1"/>
              <a:t>ascarids</a:t>
            </a:r>
            <a:r>
              <a:rPr lang="en-US" dirty="0"/>
              <a:t>, large and small </a:t>
            </a:r>
            <a:r>
              <a:rPr lang="en-US" dirty="0" err="1"/>
              <a:t>strongyles</a:t>
            </a:r>
            <a:r>
              <a:rPr lang="en-US" dirty="0"/>
              <a:t>, and </a:t>
            </a:r>
            <a:r>
              <a:rPr lang="en-US" dirty="0" smtClean="0"/>
              <a:t>pinworms</a:t>
            </a:r>
            <a:endParaRPr lang="en-US" dirty="0"/>
          </a:p>
          <a:p>
            <a:endParaRPr lang="en-US" dirty="0"/>
          </a:p>
          <a:p>
            <a:r>
              <a:rPr lang="en-US" dirty="0"/>
              <a:t>Dogs and </a:t>
            </a:r>
            <a:r>
              <a:rPr lang="en-US" dirty="0" smtClean="0"/>
              <a:t>Cats</a:t>
            </a:r>
            <a:r>
              <a:rPr lang="tr-TR" dirty="0" smtClean="0"/>
              <a:t>- </a:t>
            </a:r>
            <a:r>
              <a:rPr lang="en-US" dirty="0" err="1" smtClean="0"/>
              <a:t>Pyrantel</a:t>
            </a:r>
            <a:r>
              <a:rPr lang="en-US" dirty="0" smtClean="0"/>
              <a:t> </a:t>
            </a:r>
            <a:r>
              <a:rPr lang="en-US" dirty="0" err="1"/>
              <a:t>pamoate</a:t>
            </a:r>
            <a:r>
              <a:rPr lang="en-US" dirty="0"/>
              <a:t> or </a:t>
            </a:r>
            <a:r>
              <a:rPr lang="en-US" dirty="0" err="1" smtClean="0"/>
              <a:t>embonate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common GI nematodes, except for whipworms. </a:t>
            </a:r>
            <a:endParaRPr lang="tr-TR" dirty="0" smtClean="0"/>
          </a:p>
          <a:p>
            <a:r>
              <a:rPr lang="en-US" dirty="0" err="1" smtClean="0"/>
              <a:t>Oxantel</a:t>
            </a:r>
            <a:r>
              <a:rPr lang="tr-TR" dirty="0" smtClean="0"/>
              <a:t>+</a:t>
            </a:r>
            <a:r>
              <a:rPr lang="en-US" dirty="0" smtClean="0"/>
              <a:t> </a:t>
            </a:r>
            <a:r>
              <a:rPr lang="en-US" dirty="0" err="1" smtClean="0"/>
              <a:t>pyrantel</a:t>
            </a:r>
            <a:r>
              <a:rPr lang="en-US" dirty="0" smtClean="0"/>
              <a:t> </a:t>
            </a:r>
            <a:r>
              <a:rPr lang="tr-TR" dirty="0" smtClean="0"/>
              <a:t>=</a:t>
            </a:r>
            <a:r>
              <a:rPr lang="en-US" dirty="0" smtClean="0"/>
              <a:t> </a:t>
            </a:r>
            <a:r>
              <a:rPr lang="en-US" dirty="0"/>
              <a:t>whipworms.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7299" y="1550988"/>
            <a:ext cx="6950317" cy="424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377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Isoquinolines</a:t>
            </a:r>
            <a:r>
              <a:rPr lang="tr-TR" dirty="0" smtClean="0"/>
              <a:t>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Epsiprantel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tr-TR" dirty="0" err="1" smtClean="0"/>
              <a:t>pets</a:t>
            </a:r>
            <a:r>
              <a:rPr lang="tr-TR" dirty="0" smtClean="0"/>
              <a:t> (</a:t>
            </a:r>
            <a:r>
              <a:rPr lang="en-US" dirty="0" smtClean="0"/>
              <a:t>scarcely</a:t>
            </a:r>
            <a:r>
              <a:rPr lang="tr-TR" dirty="0" smtClean="0"/>
              <a:t>), not </a:t>
            </a:r>
            <a:r>
              <a:rPr lang="tr-TR" dirty="0" err="1" smtClean="0"/>
              <a:t>used</a:t>
            </a:r>
            <a:r>
              <a:rPr lang="tr-TR" dirty="0" smtClean="0"/>
              <a:t> in </a:t>
            </a:r>
            <a:r>
              <a:rPr lang="en-US" dirty="0" smtClean="0"/>
              <a:t>livestock</a:t>
            </a:r>
            <a:r>
              <a:rPr lang="en-US" dirty="0"/>
              <a:t>.</a:t>
            </a:r>
          </a:p>
          <a:p>
            <a:r>
              <a:rPr lang="en-US" dirty="0" err="1" smtClean="0"/>
              <a:t>Praziquantel</a:t>
            </a:r>
            <a:r>
              <a:rPr lang="tr-TR" dirty="0" smtClean="0"/>
              <a:t>- </a:t>
            </a:r>
            <a:r>
              <a:rPr lang="tr-TR" dirty="0" err="1" smtClean="0"/>
              <a:t>pets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horse</a:t>
            </a:r>
            <a:r>
              <a:rPr lang="tr-TR" dirty="0" smtClean="0"/>
              <a:t> (</a:t>
            </a:r>
            <a:r>
              <a:rPr lang="tr-TR" dirty="0" err="1" smtClean="0"/>
              <a:t>wide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–</a:t>
            </a:r>
            <a:r>
              <a:rPr lang="en-US" dirty="0" smtClean="0"/>
              <a:t>tapeworms</a:t>
            </a:r>
            <a:r>
              <a:rPr lang="tr-TR" dirty="0" smtClean="0"/>
              <a:t>), </a:t>
            </a:r>
            <a:r>
              <a:rPr lang="tr-TR" dirty="0" err="1" smtClean="0"/>
              <a:t>livestock</a:t>
            </a:r>
            <a:r>
              <a:rPr lang="tr-TR" dirty="0" smtClean="0"/>
              <a:t> (s</a:t>
            </a:r>
            <a:r>
              <a:rPr lang="en-US" dirty="0" err="1" smtClean="0"/>
              <a:t>carcely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racemic</a:t>
            </a:r>
            <a:r>
              <a:rPr lang="tr-TR" dirty="0" smtClean="0"/>
              <a:t> </a:t>
            </a:r>
            <a:r>
              <a:rPr lang="tr-TR" dirty="0" err="1"/>
              <a:t>mixture</a:t>
            </a:r>
            <a:r>
              <a:rPr lang="tr-TR" dirty="0"/>
              <a:t> of </a:t>
            </a:r>
            <a:r>
              <a:rPr lang="tr-TR" dirty="0" err="1"/>
              <a:t>levo-praziquantel</a:t>
            </a:r>
            <a:r>
              <a:rPr lang="tr-TR" dirty="0"/>
              <a:t> (l-</a:t>
            </a:r>
            <a:r>
              <a:rPr lang="tr-TR" dirty="0" err="1"/>
              <a:t>praziquantel</a:t>
            </a:r>
            <a:r>
              <a:rPr lang="tr-TR" dirty="0"/>
              <a:t>)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dextro-praziquantel</a:t>
            </a:r>
            <a:r>
              <a:rPr lang="tr-TR" dirty="0"/>
              <a:t> (d-</a:t>
            </a:r>
            <a:r>
              <a:rPr lang="tr-TR" dirty="0" err="1"/>
              <a:t>praziquantel</a:t>
            </a:r>
            <a:r>
              <a:rPr lang="tr-TR" dirty="0"/>
              <a:t>). </a:t>
            </a:r>
            <a:endParaRPr lang="tr-TR" dirty="0" smtClean="0"/>
          </a:p>
          <a:p>
            <a:pPr lvl="1"/>
            <a:r>
              <a:rPr lang="en-US" dirty="0" smtClean="0"/>
              <a:t>broad-spectrum </a:t>
            </a:r>
            <a:r>
              <a:rPr lang="tr-TR" dirty="0" smtClean="0"/>
              <a:t>- </a:t>
            </a:r>
            <a:r>
              <a:rPr lang="en-US" dirty="0" smtClean="0"/>
              <a:t>trematodes </a:t>
            </a:r>
            <a:r>
              <a:rPr lang="en-US" dirty="0"/>
              <a:t>and </a:t>
            </a:r>
            <a:r>
              <a:rPr lang="en-US" dirty="0" err="1" smtClean="0"/>
              <a:t>cestodes</a:t>
            </a:r>
            <a:endParaRPr lang="tr-TR" dirty="0" smtClean="0"/>
          </a:p>
          <a:p>
            <a:pPr lvl="1"/>
            <a:r>
              <a:rPr lang="en-US" dirty="0" smtClean="0"/>
              <a:t>first-line </a:t>
            </a:r>
            <a:r>
              <a:rPr lang="en-US" dirty="0"/>
              <a:t>drug against </a:t>
            </a:r>
            <a:r>
              <a:rPr lang="en-US" dirty="0" smtClean="0">
                <a:solidFill>
                  <a:srgbClr val="FF0000"/>
                </a:solidFill>
              </a:rPr>
              <a:t>schistosomiasis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MOA- </a:t>
            </a:r>
            <a:r>
              <a:rPr lang="en-US" dirty="0" smtClean="0"/>
              <a:t>increases </a:t>
            </a:r>
            <a:r>
              <a:rPr lang="en-US" dirty="0"/>
              <a:t>the permeability of the membranes of </a:t>
            </a:r>
            <a:r>
              <a:rPr lang="en-US" dirty="0" err="1"/>
              <a:t>schistosome</a:t>
            </a:r>
            <a:r>
              <a:rPr lang="en-US" dirty="0"/>
              <a:t> cells towards calcium </a:t>
            </a:r>
            <a:r>
              <a:rPr lang="en-US" dirty="0" smtClean="0"/>
              <a:t>ions</a:t>
            </a:r>
            <a:r>
              <a:rPr lang="tr-TR" dirty="0" smtClean="0"/>
              <a:t>- </a:t>
            </a:r>
            <a:r>
              <a:rPr lang="tr-TR" dirty="0" err="1" smtClean="0"/>
              <a:t>induction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contraction </a:t>
            </a:r>
            <a:r>
              <a:rPr lang="en-US" dirty="0"/>
              <a:t>of the parasites, resulting in paralysis in the contracted state.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2912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Pyrantel</a:t>
            </a:r>
            <a:r>
              <a:rPr lang="tr-TR" dirty="0" smtClean="0"/>
              <a:t> (</a:t>
            </a:r>
            <a:r>
              <a:rPr lang="tr-TR" dirty="0" err="1" smtClean="0"/>
              <a:t>pyrimidine</a:t>
            </a:r>
            <a:r>
              <a:rPr lang="tr-TR" dirty="0" smtClean="0"/>
              <a:t> </a:t>
            </a:r>
            <a:r>
              <a:rPr lang="tr-TR" dirty="0" err="1" smtClean="0"/>
              <a:t>derivative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Pyrantel</a:t>
            </a:r>
            <a:r>
              <a:rPr lang="tr-TR" dirty="0" smtClean="0"/>
              <a:t>- </a:t>
            </a:r>
            <a:r>
              <a:rPr lang="tr-TR" dirty="0" err="1" smtClean="0"/>
              <a:t>citrate</a:t>
            </a:r>
            <a:r>
              <a:rPr lang="tr-TR" dirty="0" smtClean="0"/>
              <a:t>, </a:t>
            </a:r>
            <a:r>
              <a:rPr lang="tr-TR" dirty="0" err="1" smtClean="0"/>
              <a:t>tartrate</a:t>
            </a:r>
            <a:r>
              <a:rPr lang="tr-TR" dirty="0" smtClean="0"/>
              <a:t>, </a:t>
            </a:r>
            <a:r>
              <a:rPr lang="tr-TR" dirty="0" err="1" smtClean="0"/>
              <a:t>embonate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pamoate</a:t>
            </a:r>
            <a:r>
              <a:rPr lang="tr-TR" dirty="0" smtClean="0"/>
              <a:t> salt.</a:t>
            </a:r>
          </a:p>
          <a:p>
            <a:r>
              <a:rPr lang="en-US" dirty="0"/>
              <a:t>Efficacy depends on the content of so-called "</a:t>
            </a:r>
            <a:r>
              <a:rPr lang="en-US" dirty="0" err="1"/>
              <a:t>pyrantel</a:t>
            </a:r>
            <a:r>
              <a:rPr lang="en-US" dirty="0"/>
              <a:t> </a:t>
            </a:r>
            <a:r>
              <a:rPr lang="en-US" dirty="0" smtClean="0"/>
              <a:t>base</a:t>
            </a:r>
            <a:endParaRPr lang="tr-TR" dirty="0" smtClean="0"/>
          </a:p>
          <a:p>
            <a:r>
              <a:rPr lang="tr-TR" dirty="0" smtClean="0"/>
              <a:t>Oral </a:t>
            </a:r>
            <a:r>
              <a:rPr lang="tr-TR" dirty="0" err="1" smtClean="0"/>
              <a:t>administration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Ruminant</a:t>
            </a:r>
            <a:r>
              <a:rPr lang="tr-TR" dirty="0" smtClean="0"/>
              <a:t>- </a:t>
            </a:r>
            <a:r>
              <a:rPr lang="en-US" dirty="0" err="1" smtClean="0"/>
              <a:t>Pyrantel</a:t>
            </a:r>
            <a:r>
              <a:rPr lang="en-US" dirty="0" smtClean="0"/>
              <a:t> tartrate </a:t>
            </a:r>
            <a:r>
              <a:rPr lang="tr-TR" dirty="0" smtClean="0"/>
              <a:t>-</a:t>
            </a:r>
            <a:r>
              <a:rPr lang="en-US" dirty="0" smtClean="0"/>
              <a:t> broad-spectrum </a:t>
            </a:r>
            <a:r>
              <a:rPr lang="tr-TR" dirty="0" smtClean="0"/>
              <a:t> (</a:t>
            </a:r>
            <a:r>
              <a:rPr lang="en-US" dirty="0" smtClean="0"/>
              <a:t>adult GI nematodes</a:t>
            </a:r>
            <a:r>
              <a:rPr lang="tr-TR" dirty="0" smtClean="0"/>
              <a:t>)</a:t>
            </a:r>
            <a:endParaRPr lang="en-US" dirty="0" smtClean="0"/>
          </a:p>
          <a:p>
            <a:r>
              <a:rPr lang="tr-TR" dirty="0" err="1" smtClean="0"/>
              <a:t>Horse</a:t>
            </a:r>
            <a:r>
              <a:rPr lang="tr-TR" dirty="0" smtClean="0"/>
              <a:t>- </a:t>
            </a:r>
            <a:r>
              <a:rPr lang="en-US" dirty="0" err="1" smtClean="0"/>
              <a:t>Pyrantel</a:t>
            </a:r>
            <a:r>
              <a:rPr lang="tr-TR" dirty="0" smtClean="0"/>
              <a:t>-</a:t>
            </a:r>
            <a:r>
              <a:rPr lang="en-US" dirty="0" smtClean="0"/>
              <a:t>adult </a:t>
            </a:r>
            <a:r>
              <a:rPr lang="en-US" dirty="0" err="1" smtClean="0"/>
              <a:t>ascarids</a:t>
            </a:r>
            <a:r>
              <a:rPr lang="en-US" dirty="0" smtClean="0"/>
              <a:t>, large and small </a:t>
            </a:r>
            <a:r>
              <a:rPr lang="en-US" dirty="0" err="1" smtClean="0"/>
              <a:t>strongyles</a:t>
            </a:r>
            <a:r>
              <a:rPr lang="en-US" dirty="0" smtClean="0"/>
              <a:t>, and pinworms. </a:t>
            </a:r>
            <a:endParaRPr lang="tr-TR" dirty="0" smtClean="0"/>
          </a:p>
          <a:p>
            <a:r>
              <a:rPr lang="en-US" dirty="0" smtClean="0"/>
              <a:t>Dogs and Cats</a:t>
            </a:r>
            <a:r>
              <a:rPr lang="tr-TR" dirty="0" smtClean="0"/>
              <a:t>- </a:t>
            </a:r>
            <a:r>
              <a:rPr lang="en-US" dirty="0" err="1" smtClean="0"/>
              <a:t>Pyrantel</a:t>
            </a:r>
            <a:r>
              <a:rPr lang="en-US" dirty="0" smtClean="0"/>
              <a:t> </a:t>
            </a:r>
            <a:r>
              <a:rPr lang="en-US" dirty="0" err="1" smtClean="0"/>
              <a:t>pamoate</a:t>
            </a:r>
            <a:r>
              <a:rPr lang="en-US" dirty="0" smtClean="0"/>
              <a:t> or </a:t>
            </a:r>
            <a:r>
              <a:rPr lang="en-US" dirty="0" err="1" smtClean="0"/>
              <a:t>embonate</a:t>
            </a:r>
            <a:r>
              <a:rPr lang="tr-TR" dirty="0" smtClean="0"/>
              <a:t>-</a:t>
            </a:r>
            <a:r>
              <a:rPr lang="en-US" dirty="0" smtClean="0"/>
              <a:t> common GI nematodes, except for whipworms.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0573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Macrocyclic</a:t>
            </a:r>
            <a:r>
              <a:rPr lang="tr-TR" dirty="0" smtClean="0"/>
              <a:t> </a:t>
            </a:r>
            <a:r>
              <a:rPr lang="tr-TR" dirty="0" err="1" smtClean="0"/>
              <a:t>Lactones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i="1" dirty="0" err="1" smtClean="0"/>
              <a:t>Streptomyces</a:t>
            </a:r>
            <a:endParaRPr lang="tr-TR" i="1" dirty="0" smtClean="0"/>
          </a:p>
          <a:p>
            <a:r>
              <a:rPr lang="en-US" dirty="0" smtClean="0"/>
              <a:t>potent, broad </a:t>
            </a:r>
            <a:r>
              <a:rPr lang="en-US" dirty="0" err="1" smtClean="0"/>
              <a:t>antiparasitic</a:t>
            </a:r>
            <a:r>
              <a:rPr lang="en-US" dirty="0" smtClean="0"/>
              <a:t> spectrum at low dose levels. </a:t>
            </a:r>
            <a:endParaRPr lang="tr-TR" dirty="0" smtClean="0"/>
          </a:p>
          <a:p>
            <a:r>
              <a:rPr lang="tr-TR" dirty="0" smtClean="0"/>
              <a:t>A</a:t>
            </a:r>
            <a:r>
              <a:rPr lang="en-US" dirty="0" err="1" smtClean="0"/>
              <a:t>ctive</a:t>
            </a:r>
            <a:r>
              <a:rPr lang="en-US" dirty="0" smtClean="0"/>
              <a:t> against many immature nematodes (including </a:t>
            </a:r>
            <a:r>
              <a:rPr lang="en-US" dirty="0" err="1" smtClean="0"/>
              <a:t>hypobiotic</a:t>
            </a:r>
            <a:r>
              <a:rPr lang="en-US" dirty="0" smtClean="0"/>
              <a:t> larvae) and arthropods.</a:t>
            </a:r>
            <a:endParaRPr lang="tr-TR" dirty="0" smtClean="0"/>
          </a:p>
          <a:p>
            <a:r>
              <a:rPr lang="tr-TR" dirty="0" err="1" smtClean="0"/>
              <a:t>Avermectin</a:t>
            </a:r>
            <a:endParaRPr lang="tr-TR" dirty="0" smtClean="0"/>
          </a:p>
          <a:p>
            <a:pPr lvl="1"/>
            <a:r>
              <a:rPr lang="tr-TR" dirty="0" err="1" smtClean="0"/>
              <a:t>Ivermectin</a:t>
            </a:r>
            <a:endParaRPr lang="tr-TR" dirty="0" smtClean="0"/>
          </a:p>
          <a:p>
            <a:pPr lvl="1"/>
            <a:r>
              <a:rPr lang="tr-TR" dirty="0" err="1" smtClean="0"/>
              <a:t>Abamectin</a:t>
            </a:r>
            <a:endParaRPr lang="tr-TR" dirty="0" smtClean="0"/>
          </a:p>
          <a:p>
            <a:pPr lvl="1"/>
            <a:r>
              <a:rPr lang="tr-TR" dirty="0" err="1" smtClean="0"/>
              <a:t>Doramectin</a:t>
            </a:r>
            <a:endParaRPr lang="tr-TR" dirty="0" smtClean="0"/>
          </a:p>
          <a:p>
            <a:r>
              <a:rPr lang="tr-TR" dirty="0" err="1" smtClean="0"/>
              <a:t>Milbemycin</a:t>
            </a:r>
            <a:endParaRPr lang="tr-TR" dirty="0" smtClean="0"/>
          </a:p>
          <a:p>
            <a:pPr lvl="1"/>
            <a:r>
              <a:rPr lang="tr-TR" dirty="0" err="1" smtClean="0"/>
              <a:t>Milbemycin</a:t>
            </a:r>
            <a:endParaRPr lang="tr-TR" dirty="0" smtClean="0"/>
          </a:p>
          <a:p>
            <a:pPr lvl="1"/>
            <a:r>
              <a:rPr lang="tr-TR" dirty="0" err="1" smtClean="0"/>
              <a:t>Moxidectin</a:t>
            </a:r>
            <a:endParaRPr lang="tr-TR" dirty="0" smtClean="0"/>
          </a:p>
          <a:p>
            <a:pPr lvl="1"/>
            <a:r>
              <a:rPr lang="tr-TR" dirty="0" err="1" smtClean="0"/>
              <a:t>Milmeycin</a:t>
            </a:r>
            <a:r>
              <a:rPr lang="tr-TR" dirty="0" smtClean="0"/>
              <a:t> </a:t>
            </a:r>
            <a:r>
              <a:rPr lang="tr-TR" dirty="0" err="1" smtClean="0"/>
              <a:t>oxime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1592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Roundworms (= nematodes). They belong to the group of </a:t>
            </a:r>
            <a:r>
              <a:rPr lang="en-US" dirty="0" err="1" smtClean="0"/>
              <a:t>Nemathelminthes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smtClean="0"/>
              <a:t>Flukes (= trematodes). They belong to the group of Platyhelminthes (= flat worms).</a:t>
            </a:r>
            <a:endParaRPr lang="tr-TR" dirty="0" smtClean="0"/>
          </a:p>
          <a:p>
            <a:r>
              <a:rPr lang="en-US" dirty="0" smtClean="0"/>
              <a:t>Tapeworms (= </a:t>
            </a:r>
            <a:r>
              <a:rPr lang="en-US" dirty="0" err="1" smtClean="0"/>
              <a:t>cestodes</a:t>
            </a:r>
            <a:r>
              <a:rPr lang="en-US" dirty="0" smtClean="0"/>
              <a:t>). They belong also to the group of Platyhelminthes (= flat worms).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9633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Macrocyclic</a:t>
            </a:r>
            <a:r>
              <a:rPr lang="tr-TR" dirty="0"/>
              <a:t> </a:t>
            </a:r>
            <a:r>
              <a:rPr lang="tr-TR" dirty="0" err="1"/>
              <a:t>Lactones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MOA</a:t>
            </a:r>
          </a:p>
          <a:p>
            <a:r>
              <a:rPr lang="tr-TR" dirty="0" smtClean="0"/>
              <a:t>B</a:t>
            </a:r>
            <a:r>
              <a:rPr lang="en-US" dirty="0" err="1" smtClean="0"/>
              <a:t>inds</a:t>
            </a:r>
            <a:r>
              <a:rPr lang="en-US" dirty="0" smtClean="0"/>
              <a:t> </a:t>
            </a:r>
            <a:r>
              <a:rPr lang="en-US" dirty="0"/>
              <a:t>with high affinity </a:t>
            </a:r>
            <a:r>
              <a:rPr lang="tr-TR" dirty="0" err="1" smtClean="0"/>
              <a:t>Glutamate</a:t>
            </a:r>
            <a:r>
              <a:rPr lang="tr-TR" dirty="0" smtClean="0"/>
              <a:t> </a:t>
            </a:r>
            <a:r>
              <a:rPr lang="tr-TR" dirty="0" err="1" smtClean="0"/>
              <a:t>gated</a:t>
            </a:r>
            <a:r>
              <a:rPr lang="tr-TR" dirty="0" smtClean="0"/>
              <a:t> Cl-</a:t>
            </a:r>
            <a:r>
              <a:rPr lang="tr-TR" dirty="0" err="1" smtClean="0"/>
              <a:t>channel</a:t>
            </a:r>
            <a:r>
              <a:rPr lang="tr-TR" dirty="0" smtClean="0"/>
              <a:t> </a:t>
            </a:r>
            <a:r>
              <a:rPr lang="tr-TR" dirty="0" err="1" smtClean="0"/>
              <a:t>found</a:t>
            </a:r>
            <a:r>
              <a:rPr lang="tr-TR" dirty="0" smtClean="0"/>
              <a:t> in </a:t>
            </a:r>
            <a:r>
              <a:rPr lang="tr-TR" dirty="0" err="1" smtClean="0"/>
              <a:t>invertebrate</a:t>
            </a:r>
            <a:r>
              <a:rPr lang="tr-TR" dirty="0" smtClean="0"/>
              <a:t> </a:t>
            </a:r>
            <a:r>
              <a:rPr lang="en-US" dirty="0" smtClean="0"/>
              <a:t>nerve </a:t>
            </a:r>
            <a:r>
              <a:rPr lang="en-US" dirty="0"/>
              <a:t>and muscle </a:t>
            </a:r>
            <a:r>
              <a:rPr lang="en-US" dirty="0" err="1" smtClean="0"/>
              <a:t>cellsi</a:t>
            </a:r>
            <a:endParaRPr lang="tr-TR" dirty="0" smtClean="0"/>
          </a:p>
          <a:p>
            <a:pPr lvl="1"/>
            <a:r>
              <a:rPr lang="tr-TR" dirty="0"/>
              <a:t>i</a:t>
            </a:r>
            <a:r>
              <a:rPr lang="en-US" dirty="0" err="1" smtClean="0"/>
              <a:t>ncrease</a:t>
            </a:r>
            <a:r>
              <a:rPr lang="en-US" dirty="0" smtClean="0"/>
              <a:t> </a:t>
            </a:r>
            <a:r>
              <a:rPr lang="en-US" dirty="0"/>
              <a:t>in the permeability of the cell membrane to chloride ions with hyperpolarization of the nerve or muscle cell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smtClean="0"/>
              <a:t>+</a:t>
            </a:r>
            <a:r>
              <a:rPr lang="tr-TR" dirty="0" err="1" smtClean="0"/>
              <a:t>potentiation</a:t>
            </a:r>
            <a:r>
              <a:rPr lang="tr-TR" dirty="0" smtClean="0"/>
              <a:t> </a:t>
            </a:r>
            <a:r>
              <a:rPr lang="tr-TR" dirty="0" smtClean="0"/>
              <a:t>of GABA </a:t>
            </a:r>
            <a:r>
              <a:rPr lang="tr-TR" dirty="0" err="1" smtClean="0"/>
              <a:t>activity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6267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Ivermectin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Dog</a:t>
            </a:r>
            <a:r>
              <a:rPr lang="tr-TR" dirty="0" smtClean="0"/>
              <a:t>- </a:t>
            </a:r>
            <a:r>
              <a:rPr lang="en-US" dirty="0" err="1" smtClean="0"/>
              <a:t>Ivermectin</a:t>
            </a:r>
            <a:r>
              <a:rPr lang="en-US" dirty="0"/>
              <a:t>, </a:t>
            </a:r>
            <a:r>
              <a:rPr lang="en-US" dirty="0" err="1"/>
              <a:t>selamectin</a:t>
            </a:r>
            <a:r>
              <a:rPr lang="en-US" dirty="0"/>
              <a:t>, </a:t>
            </a:r>
            <a:r>
              <a:rPr lang="en-US" dirty="0" err="1"/>
              <a:t>moxidectin</a:t>
            </a:r>
            <a:r>
              <a:rPr lang="en-US" dirty="0"/>
              <a:t>, and </a:t>
            </a:r>
            <a:r>
              <a:rPr lang="en-US" dirty="0" err="1"/>
              <a:t>milbemycin</a:t>
            </a:r>
            <a:r>
              <a:rPr lang="en-US" dirty="0"/>
              <a:t> oxime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prevention of heartworm disease and control of GI </a:t>
            </a:r>
            <a:r>
              <a:rPr lang="en-US" dirty="0" smtClean="0"/>
              <a:t>roundworm</a:t>
            </a:r>
            <a:endParaRPr lang="tr-TR" dirty="0" smtClean="0"/>
          </a:p>
          <a:p>
            <a:r>
              <a:rPr lang="en-US" dirty="0"/>
              <a:t>In general, </a:t>
            </a:r>
            <a:r>
              <a:rPr lang="en-US" dirty="0" err="1"/>
              <a:t>ivermectin</a:t>
            </a:r>
            <a:r>
              <a:rPr lang="en-US" dirty="0"/>
              <a:t> does not cross the BBB in most animal species. </a:t>
            </a:r>
            <a:endParaRPr lang="tr-TR" dirty="0"/>
          </a:p>
          <a:p>
            <a:r>
              <a:rPr lang="en-US" dirty="0" smtClean="0"/>
              <a:t>The </a:t>
            </a:r>
            <a:r>
              <a:rPr lang="en-US" dirty="0"/>
              <a:t>defective p-glycoprotein transporter (</a:t>
            </a:r>
            <a:r>
              <a:rPr lang="en-US" dirty="0" smtClean="0"/>
              <a:t>ABCB1</a:t>
            </a:r>
            <a:r>
              <a:rPr lang="tr-TR" dirty="0" smtClean="0"/>
              <a:t>-MDR1</a:t>
            </a:r>
            <a:r>
              <a:rPr lang="en-US" dirty="0" smtClean="0"/>
              <a:t>) </a:t>
            </a:r>
            <a:r>
              <a:rPr lang="en-US" dirty="0"/>
              <a:t>in the BBB has been found in at least 11 breeds of dogs (including Collies</a:t>
            </a:r>
            <a:r>
              <a:rPr lang="en-US" dirty="0" smtClean="0"/>
              <a:t>)</a:t>
            </a:r>
            <a:r>
              <a:rPr lang="tr-TR" dirty="0" smtClean="0"/>
              <a:t>- </a:t>
            </a:r>
            <a:r>
              <a:rPr lang="tr-TR" dirty="0" err="1" smtClean="0"/>
              <a:t>neurotoxicity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505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Organophosphorus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Inhibition</a:t>
            </a:r>
            <a:r>
              <a:rPr lang="tr-TR" dirty="0" smtClean="0"/>
              <a:t> of </a:t>
            </a:r>
            <a:r>
              <a:rPr lang="tr-TR" dirty="0" err="1" smtClean="0"/>
              <a:t>AChE</a:t>
            </a:r>
            <a:r>
              <a:rPr lang="tr-TR" dirty="0" smtClean="0"/>
              <a:t>/</a:t>
            </a:r>
            <a:r>
              <a:rPr lang="tr-TR" dirty="0" err="1" smtClean="0"/>
              <a:t>cholineesterase</a:t>
            </a:r>
            <a:endParaRPr lang="tr-TR" dirty="0" smtClean="0"/>
          </a:p>
          <a:p>
            <a:r>
              <a:rPr lang="tr-TR" dirty="0" err="1" smtClean="0"/>
              <a:t>Diclorvos</a:t>
            </a:r>
            <a:endParaRPr lang="tr-TR" dirty="0" smtClean="0"/>
          </a:p>
          <a:p>
            <a:r>
              <a:rPr lang="tr-TR" dirty="0" err="1" smtClean="0"/>
              <a:t>Haloxon</a:t>
            </a:r>
            <a:endParaRPr lang="tr-TR" dirty="0" smtClean="0"/>
          </a:p>
          <a:p>
            <a:r>
              <a:rPr lang="tr-TR" dirty="0" err="1" smtClean="0"/>
              <a:t>Napthalophos</a:t>
            </a:r>
            <a:endParaRPr lang="tr-TR" dirty="0" smtClean="0"/>
          </a:p>
          <a:p>
            <a:r>
              <a:rPr lang="tr-TR" dirty="0" err="1" smtClean="0"/>
              <a:t>Triclorphon</a:t>
            </a:r>
            <a:endParaRPr lang="tr-TR" dirty="0" smtClean="0"/>
          </a:p>
          <a:p>
            <a:r>
              <a:rPr lang="tr-TR" dirty="0" err="1" smtClean="0"/>
              <a:t>Coumaphos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3716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5075" y="493713"/>
            <a:ext cx="3489863" cy="5500688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1813" y="493713"/>
            <a:ext cx="4061893" cy="274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189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Anthelmintics</a:t>
            </a:r>
            <a:r>
              <a:rPr lang="en-US" dirty="0"/>
              <a:t> are drugs that are used to treat infections with parasitic </a:t>
            </a:r>
            <a:r>
              <a:rPr lang="en-US" dirty="0" smtClean="0"/>
              <a:t>worms</a:t>
            </a:r>
            <a:endParaRPr lang="tr-TR" dirty="0" smtClean="0"/>
          </a:p>
          <a:p>
            <a:r>
              <a:rPr lang="tr-TR" dirty="0" smtClean="0"/>
              <a:t>M</a:t>
            </a:r>
            <a:r>
              <a:rPr lang="en-US" dirty="0" err="1" smtClean="0"/>
              <a:t>ust</a:t>
            </a:r>
            <a:r>
              <a:rPr lang="en-US" dirty="0" smtClean="0"/>
              <a:t> be selectively toxic to the parasite. </a:t>
            </a:r>
            <a:endParaRPr lang="tr-TR" dirty="0" smtClean="0"/>
          </a:p>
          <a:p>
            <a:pPr lvl="1"/>
            <a:r>
              <a:rPr lang="tr-TR" dirty="0" err="1" smtClean="0"/>
              <a:t>Inhibition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en-US" dirty="0" smtClean="0"/>
              <a:t> metabolic processes </a:t>
            </a:r>
            <a:r>
              <a:rPr lang="tr-TR" dirty="0" smtClean="0"/>
              <a:t> (</a:t>
            </a:r>
            <a:r>
              <a:rPr lang="en-US" dirty="0" smtClean="0"/>
              <a:t>vital to the parasite but not vital to or absent in the host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I</a:t>
            </a:r>
            <a:r>
              <a:rPr lang="en-US" dirty="0" err="1" smtClean="0"/>
              <a:t>nherent</a:t>
            </a:r>
            <a:r>
              <a:rPr lang="en-US" dirty="0" smtClean="0"/>
              <a:t> pharmacokinetic properties</a:t>
            </a:r>
            <a:r>
              <a:rPr lang="tr-TR" dirty="0" smtClean="0"/>
              <a:t> (</a:t>
            </a:r>
            <a:r>
              <a:rPr lang="tr-TR" dirty="0" err="1" smtClean="0"/>
              <a:t>higher</a:t>
            </a:r>
            <a:r>
              <a:rPr lang="tr-TR" dirty="0" smtClean="0"/>
              <a:t> </a:t>
            </a:r>
            <a:r>
              <a:rPr lang="tr-TR" dirty="0" err="1" smtClean="0"/>
              <a:t>conc</a:t>
            </a:r>
            <a:r>
              <a:rPr lang="tr-TR" dirty="0" smtClean="0"/>
              <a:t>. </a:t>
            </a:r>
            <a:r>
              <a:rPr lang="tr-TR" dirty="0" err="1" smtClean="0"/>
              <a:t>required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host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parasite</a:t>
            </a:r>
            <a:r>
              <a:rPr lang="tr-TR" dirty="0" smtClean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2761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Alteration</a:t>
            </a:r>
            <a:r>
              <a:rPr lang="tr-TR" dirty="0" smtClean="0"/>
              <a:t> of </a:t>
            </a:r>
            <a:r>
              <a:rPr lang="tr-TR" dirty="0" err="1" smtClean="0"/>
              <a:t>cellular</a:t>
            </a:r>
            <a:r>
              <a:rPr lang="tr-TR" dirty="0" smtClean="0"/>
              <a:t> </a:t>
            </a:r>
            <a:r>
              <a:rPr lang="tr-TR" dirty="0" err="1" smtClean="0"/>
              <a:t>integrity</a:t>
            </a:r>
            <a:r>
              <a:rPr lang="tr-TR" dirty="0" smtClean="0"/>
              <a:t>- </a:t>
            </a:r>
            <a:r>
              <a:rPr lang="tr-TR" dirty="0" err="1" smtClean="0"/>
              <a:t>impair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structure&amp;integrity</a:t>
            </a:r>
            <a:r>
              <a:rPr lang="tr-TR" dirty="0" smtClean="0"/>
              <a:t> (</a:t>
            </a:r>
            <a:r>
              <a:rPr lang="tr-TR" dirty="0" err="1" smtClean="0"/>
              <a:t>benzimidazole</a:t>
            </a:r>
            <a:r>
              <a:rPr lang="tr-TR" dirty="0" smtClean="0"/>
              <a:t>- </a:t>
            </a:r>
            <a:r>
              <a:rPr lang="tr-TR" dirty="0" err="1" smtClean="0"/>
              <a:t>inhibitor</a:t>
            </a:r>
            <a:r>
              <a:rPr lang="tr-TR" dirty="0" smtClean="0"/>
              <a:t> of </a:t>
            </a:r>
            <a:r>
              <a:rPr lang="tr-TR" dirty="0" err="1" smtClean="0"/>
              <a:t>tubulin</a:t>
            </a:r>
            <a:r>
              <a:rPr lang="tr-TR" dirty="0" smtClean="0"/>
              <a:t> </a:t>
            </a:r>
            <a:r>
              <a:rPr lang="tr-TR" dirty="0" err="1" smtClean="0"/>
              <a:t>polymerization</a:t>
            </a:r>
            <a:r>
              <a:rPr lang="tr-TR" dirty="0" smtClean="0"/>
              <a:t>), </a:t>
            </a:r>
            <a:r>
              <a:rPr lang="tr-TR" dirty="0" err="1" smtClean="0"/>
              <a:t>metabolism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clorsulon-glycolytic</a:t>
            </a:r>
            <a:r>
              <a:rPr lang="tr-TR" dirty="0" smtClean="0"/>
              <a:t> </a:t>
            </a:r>
            <a:r>
              <a:rPr lang="tr-TR" dirty="0" err="1" smtClean="0"/>
              <a:t>pathway</a:t>
            </a:r>
            <a:r>
              <a:rPr lang="tr-TR" dirty="0" smtClean="0"/>
              <a:t> </a:t>
            </a:r>
            <a:r>
              <a:rPr lang="tr-TR" dirty="0" err="1" smtClean="0"/>
              <a:t>alteration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 </a:t>
            </a:r>
            <a:r>
              <a:rPr lang="tr-TR" dirty="0" err="1" smtClean="0"/>
              <a:t>inhbiting</a:t>
            </a:r>
            <a:r>
              <a:rPr lang="tr-TR" dirty="0" smtClean="0"/>
              <a:t> </a:t>
            </a:r>
            <a:r>
              <a:rPr lang="tr-TR" dirty="0" err="1" smtClean="0"/>
              <a:t>enzymes</a:t>
            </a:r>
            <a:r>
              <a:rPr lang="tr-TR" dirty="0" smtClean="0"/>
              <a:t>; </a:t>
            </a:r>
            <a:r>
              <a:rPr lang="tr-TR" dirty="0" err="1" smtClean="0"/>
              <a:t>salicilanidlide-oxydative</a:t>
            </a:r>
            <a:r>
              <a:rPr lang="tr-TR" dirty="0" smtClean="0"/>
              <a:t> </a:t>
            </a:r>
            <a:r>
              <a:rPr lang="tr-TR" dirty="0" err="1" smtClean="0"/>
              <a:t>phosphorylation</a:t>
            </a:r>
            <a:r>
              <a:rPr lang="tr-TR" dirty="0" smtClean="0"/>
              <a:t> </a:t>
            </a:r>
            <a:r>
              <a:rPr lang="tr-TR" dirty="0" err="1" smtClean="0"/>
              <a:t>uncoupling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r>
              <a:rPr lang="tr-TR" dirty="0" err="1" smtClean="0"/>
              <a:t>Inhibiting</a:t>
            </a:r>
            <a:r>
              <a:rPr lang="tr-TR" dirty="0" smtClean="0"/>
              <a:t> </a:t>
            </a:r>
            <a:r>
              <a:rPr lang="tr-TR" dirty="0" err="1" smtClean="0"/>
              <a:t>breakdown</a:t>
            </a:r>
            <a:r>
              <a:rPr lang="tr-TR" dirty="0" smtClean="0"/>
              <a:t>/</a:t>
            </a:r>
            <a:r>
              <a:rPr lang="tr-TR" dirty="0" err="1" smtClean="0"/>
              <a:t>micic-enhance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action</a:t>
            </a:r>
            <a:r>
              <a:rPr lang="tr-TR" dirty="0" smtClean="0"/>
              <a:t> of </a:t>
            </a:r>
            <a:r>
              <a:rPr lang="tr-TR" dirty="0" err="1" smtClean="0"/>
              <a:t>neurotransmitter</a:t>
            </a:r>
            <a:r>
              <a:rPr lang="tr-TR" dirty="0" smtClean="0"/>
              <a:t>- </a:t>
            </a:r>
            <a:r>
              <a:rPr lang="tr-TR" dirty="0" err="1" smtClean="0"/>
              <a:t>neuromuscular</a:t>
            </a:r>
            <a:r>
              <a:rPr lang="tr-TR" dirty="0" smtClean="0"/>
              <a:t> </a:t>
            </a:r>
            <a:r>
              <a:rPr lang="tr-TR" dirty="0" err="1" smtClean="0"/>
              <a:t>coordination</a:t>
            </a:r>
            <a:r>
              <a:rPr lang="tr-TR" dirty="0" smtClean="0"/>
              <a:t> </a:t>
            </a:r>
            <a:r>
              <a:rPr lang="tr-TR" dirty="0" err="1" smtClean="0"/>
              <a:t>disturbance-paralysis</a:t>
            </a:r>
            <a:r>
              <a:rPr lang="tr-TR" dirty="0" smtClean="0"/>
              <a:t>- </a:t>
            </a:r>
            <a:r>
              <a:rPr lang="tr-TR" dirty="0" err="1" smtClean="0"/>
              <a:t>avermectine</a:t>
            </a:r>
            <a:r>
              <a:rPr lang="tr-TR" dirty="0" smtClean="0"/>
              <a:t>, </a:t>
            </a:r>
            <a:r>
              <a:rPr lang="tr-TR" dirty="0" err="1" smtClean="0"/>
              <a:t>milbemucin-Glutamate</a:t>
            </a:r>
            <a:r>
              <a:rPr lang="tr-TR" dirty="0" smtClean="0"/>
              <a:t> </a:t>
            </a:r>
            <a:r>
              <a:rPr lang="tr-TR" dirty="0" err="1" smtClean="0"/>
              <a:t>gated</a:t>
            </a:r>
            <a:r>
              <a:rPr lang="tr-TR" dirty="0" smtClean="0"/>
              <a:t>, </a:t>
            </a:r>
            <a:r>
              <a:rPr lang="tr-TR" dirty="0" err="1" smtClean="0"/>
              <a:t>piperazine</a:t>
            </a:r>
            <a:r>
              <a:rPr lang="tr-TR" dirty="0" smtClean="0"/>
              <a:t>- GABA </a:t>
            </a:r>
            <a:r>
              <a:rPr lang="tr-TR" dirty="0" err="1" smtClean="0"/>
              <a:t>gated</a:t>
            </a:r>
            <a:r>
              <a:rPr lang="tr-TR" dirty="0" smtClean="0"/>
              <a:t> </a:t>
            </a:r>
            <a:r>
              <a:rPr lang="tr-TR" dirty="0" err="1" smtClean="0"/>
              <a:t>chloride</a:t>
            </a:r>
            <a:r>
              <a:rPr lang="tr-TR" dirty="0" smtClean="0"/>
              <a:t>, </a:t>
            </a:r>
            <a:r>
              <a:rPr lang="tr-TR" dirty="0" err="1" smtClean="0"/>
              <a:t>coumaphos</a:t>
            </a:r>
            <a:r>
              <a:rPr lang="tr-TR" dirty="0" smtClean="0"/>
              <a:t>- </a:t>
            </a:r>
            <a:r>
              <a:rPr lang="tr-TR" dirty="0" err="1" smtClean="0"/>
              <a:t>AChE</a:t>
            </a:r>
            <a:r>
              <a:rPr lang="tr-TR" dirty="0" smtClean="0"/>
              <a:t> </a:t>
            </a:r>
            <a:r>
              <a:rPr lang="tr-TR" dirty="0" err="1" smtClean="0"/>
              <a:t>inhibitiion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8102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00" y="365125"/>
            <a:ext cx="10973600" cy="567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696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89467"/>
            <a:ext cx="11743267" cy="5787496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   </a:t>
            </a:r>
            <a:r>
              <a:rPr lang="tr-TR" dirty="0" err="1" smtClean="0"/>
              <a:t>Benzimidazoles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broad-spectrum</a:t>
            </a:r>
            <a:r>
              <a:rPr lang="tr-TR" dirty="0" smtClean="0"/>
              <a:t> </a:t>
            </a:r>
            <a:r>
              <a:rPr lang="tr-TR" dirty="0" err="1" smtClean="0"/>
              <a:t>anthelmintics</a:t>
            </a:r>
            <a:r>
              <a:rPr lang="tr-TR" dirty="0" smtClean="0"/>
              <a:t>: </a:t>
            </a:r>
            <a:r>
              <a:rPr lang="tr-TR" dirty="0" err="1" smtClean="0"/>
              <a:t>nematicides</a:t>
            </a:r>
            <a:r>
              <a:rPr lang="tr-TR" dirty="0" smtClean="0"/>
              <a:t>, </a:t>
            </a:r>
            <a:r>
              <a:rPr lang="tr-TR" dirty="0" err="1" smtClean="0"/>
              <a:t>taenicides</a:t>
            </a:r>
            <a:r>
              <a:rPr lang="tr-TR" dirty="0" smtClean="0"/>
              <a:t>, </a:t>
            </a:r>
            <a:r>
              <a:rPr lang="tr-TR" dirty="0" err="1" smtClean="0"/>
              <a:t>flukicides</a:t>
            </a:r>
            <a:endParaRPr lang="tr-TR" dirty="0" smtClean="0"/>
          </a:p>
          <a:p>
            <a:r>
              <a:rPr lang="tr-TR" dirty="0" smtClean="0"/>
              <a:t>    </a:t>
            </a:r>
            <a:r>
              <a:rPr lang="tr-TR" dirty="0" err="1" smtClean="0"/>
              <a:t>Imidazothiazoles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broad-spectrum</a:t>
            </a:r>
            <a:r>
              <a:rPr lang="tr-TR" dirty="0" smtClean="0"/>
              <a:t> </a:t>
            </a:r>
            <a:r>
              <a:rPr lang="tr-TR" dirty="0" err="1" smtClean="0"/>
              <a:t>nematicides</a:t>
            </a:r>
            <a:r>
              <a:rPr lang="tr-TR" dirty="0" smtClean="0"/>
              <a:t> (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against</a:t>
            </a:r>
            <a:r>
              <a:rPr lang="tr-TR" dirty="0" smtClean="0"/>
              <a:t> </a:t>
            </a:r>
            <a:r>
              <a:rPr lang="tr-TR" dirty="0" err="1" smtClean="0"/>
              <a:t>roundworms</a:t>
            </a:r>
            <a:r>
              <a:rPr lang="tr-TR" dirty="0" smtClean="0"/>
              <a:t>)</a:t>
            </a:r>
          </a:p>
          <a:p>
            <a:r>
              <a:rPr lang="tr-TR" dirty="0" smtClean="0"/>
              <a:t>    </a:t>
            </a:r>
            <a:r>
              <a:rPr lang="tr-TR" dirty="0" err="1" smtClean="0"/>
              <a:t>Tetrahydropyrimidines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narrow-spectrum</a:t>
            </a:r>
            <a:r>
              <a:rPr lang="tr-TR" dirty="0" smtClean="0"/>
              <a:t> </a:t>
            </a:r>
            <a:r>
              <a:rPr lang="tr-TR" dirty="0" err="1" smtClean="0"/>
              <a:t>nematicides</a:t>
            </a:r>
            <a:endParaRPr lang="tr-TR" dirty="0" smtClean="0"/>
          </a:p>
          <a:p>
            <a:r>
              <a:rPr lang="tr-TR" dirty="0" smtClean="0"/>
              <a:t>    </a:t>
            </a:r>
            <a:r>
              <a:rPr lang="tr-TR" dirty="0" err="1" smtClean="0"/>
              <a:t>Isoquinolines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taenicides</a:t>
            </a:r>
            <a:endParaRPr lang="tr-TR" dirty="0" smtClean="0"/>
          </a:p>
          <a:p>
            <a:r>
              <a:rPr lang="tr-TR" dirty="0" smtClean="0"/>
              <a:t>    </a:t>
            </a:r>
            <a:r>
              <a:rPr lang="tr-TR" dirty="0" err="1" smtClean="0"/>
              <a:t>Salicylanilides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narrow-spectrum</a:t>
            </a:r>
            <a:r>
              <a:rPr lang="tr-TR" dirty="0" smtClean="0"/>
              <a:t> </a:t>
            </a:r>
            <a:r>
              <a:rPr lang="tr-TR" dirty="0" err="1" smtClean="0"/>
              <a:t>nematicides</a:t>
            </a:r>
            <a:r>
              <a:rPr lang="tr-TR" dirty="0" smtClean="0"/>
              <a:t>, </a:t>
            </a:r>
            <a:r>
              <a:rPr lang="tr-TR" dirty="0" err="1" smtClean="0"/>
              <a:t>taenicides</a:t>
            </a:r>
            <a:r>
              <a:rPr lang="tr-TR" dirty="0" smtClean="0"/>
              <a:t>, </a:t>
            </a:r>
            <a:r>
              <a:rPr lang="tr-TR" dirty="0" err="1" smtClean="0"/>
              <a:t>flukicides</a:t>
            </a:r>
            <a:endParaRPr lang="tr-TR" dirty="0" smtClean="0"/>
          </a:p>
          <a:p>
            <a:r>
              <a:rPr lang="tr-TR" dirty="0" err="1" smtClean="0"/>
              <a:t>Pyrantel</a:t>
            </a:r>
            <a:r>
              <a:rPr lang="tr-TR" dirty="0" smtClean="0"/>
              <a:t> (</a:t>
            </a:r>
            <a:r>
              <a:rPr lang="tr-TR" dirty="0" err="1" smtClean="0"/>
              <a:t>pyrimidine</a:t>
            </a:r>
            <a:r>
              <a:rPr lang="tr-TR" dirty="0" smtClean="0"/>
              <a:t> </a:t>
            </a:r>
            <a:r>
              <a:rPr lang="tr-TR" dirty="0" err="1" smtClean="0"/>
              <a:t>derivative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Macrocyclic</a:t>
            </a:r>
            <a:r>
              <a:rPr lang="tr-TR" dirty="0" smtClean="0"/>
              <a:t> </a:t>
            </a:r>
            <a:r>
              <a:rPr lang="tr-TR" dirty="0" err="1" smtClean="0"/>
              <a:t>lactones</a:t>
            </a:r>
            <a:endParaRPr lang="tr-TR" dirty="0" smtClean="0"/>
          </a:p>
          <a:p>
            <a:r>
              <a:rPr lang="tr-TR" dirty="0" err="1" smtClean="0"/>
              <a:t>Praziquantel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Epsiprantel</a:t>
            </a:r>
            <a:endParaRPr lang="tr-TR" dirty="0" smtClean="0"/>
          </a:p>
          <a:p>
            <a:r>
              <a:rPr lang="tr-TR" dirty="0" smtClean="0"/>
              <a:t>Amino-</a:t>
            </a:r>
            <a:r>
              <a:rPr lang="tr-TR" dirty="0" err="1" smtClean="0"/>
              <a:t>acetonitrile</a:t>
            </a:r>
            <a:r>
              <a:rPr lang="tr-TR" dirty="0" smtClean="0"/>
              <a:t> </a:t>
            </a:r>
            <a:r>
              <a:rPr lang="tr-TR" dirty="0" err="1" smtClean="0"/>
              <a:t>derivates</a:t>
            </a:r>
            <a:endParaRPr lang="tr-TR" dirty="0" smtClean="0"/>
          </a:p>
          <a:p>
            <a:r>
              <a:rPr lang="tr-TR" dirty="0" err="1" smtClean="0"/>
              <a:t>Cyclic</a:t>
            </a:r>
            <a:r>
              <a:rPr lang="tr-TR" dirty="0" smtClean="0"/>
              <a:t> </a:t>
            </a:r>
            <a:r>
              <a:rPr lang="tr-TR" dirty="0" err="1" smtClean="0"/>
              <a:t>octadepsipeptide</a:t>
            </a:r>
            <a:endParaRPr lang="tr-TR" dirty="0" smtClean="0"/>
          </a:p>
          <a:p>
            <a:r>
              <a:rPr lang="tr-TR" dirty="0" err="1" smtClean="0"/>
              <a:t>Spiroindole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7114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Piperazine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One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oldest</a:t>
            </a:r>
            <a:r>
              <a:rPr lang="tr-TR" dirty="0" smtClean="0"/>
              <a:t> </a:t>
            </a:r>
            <a:r>
              <a:rPr lang="en-US" dirty="0" smtClean="0"/>
              <a:t>anthelmintic </a:t>
            </a:r>
            <a:r>
              <a:rPr lang="tr-TR" dirty="0" smtClean="0"/>
              <a:t>(</a:t>
            </a:r>
            <a:r>
              <a:rPr lang="en-US" dirty="0" smtClean="0"/>
              <a:t>1950s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Hyperpolarization</a:t>
            </a:r>
            <a:endParaRPr lang="tr-TR" dirty="0" smtClean="0"/>
          </a:p>
          <a:p>
            <a:r>
              <a:rPr lang="tr-TR" dirty="0"/>
              <a:t>A</a:t>
            </a:r>
            <a:r>
              <a:rPr lang="en-US" dirty="0" err="1" smtClean="0"/>
              <a:t>cts</a:t>
            </a:r>
            <a:r>
              <a:rPr lang="en-US" dirty="0" smtClean="0"/>
              <a:t> </a:t>
            </a:r>
            <a:r>
              <a:rPr lang="en-US" dirty="0"/>
              <a:t>as a weak GABA-mimetic </a:t>
            </a:r>
            <a:r>
              <a:rPr lang="tr-TR" dirty="0" smtClean="0"/>
              <a:t>(</a:t>
            </a:r>
            <a:r>
              <a:rPr lang="tr-TR" dirty="0" err="1" smtClean="0"/>
              <a:t>agonist</a:t>
            </a:r>
            <a:r>
              <a:rPr lang="tr-TR" dirty="0" smtClean="0"/>
              <a:t> at GABA </a:t>
            </a:r>
            <a:r>
              <a:rPr lang="tr-TR" dirty="0" err="1" smtClean="0"/>
              <a:t>gated</a:t>
            </a:r>
            <a:r>
              <a:rPr lang="tr-TR" dirty="0" smtClean="0"/>
              <a:t> </a:t>
            </a:r>
            <a:r>
              <a:rPr lang="tr-TR" dirty="0" err="1" smtClean="0"/>
              <a:t>chloride</a:t>
            </a:r>
            <a:r>
              <a:rPr lang="tr-TR" dirty="0" smtClean="0"/>
              <a:t> </a:t>
            </a:r>
            <a:r>
              <a:rPr lang="tr-TR" dirty="0" err="1" smtClean="0"/>
              <a:t>channels</a:t>
            </a:r>
            <a:r>
              <a:rPr lang="tr-TR" dirty="0" smtClean="0"/>
              <a:t>)</a:t>
            </a:r>
          </a:p>
          <a:p>
            <a:r>
              <a:rPr lang="tr-TR" dirty="0"/>
              <a:t>C</a:t>
            </a:r>
            <a:r>
              <a:rPr lang="en-US" dirty="0" err="1" smtClean="0"/>
              <a:t>auses</a:t>
            </a:r>
            <a:r>
              <a:rPr lang="en-US" dirty="0" smtClean="0"/>
              <a:t> </a:t>
            </a:r>
            <a:r>
              <a:rPr lang="en-US" dirty="0"/>
              <a:t>a flaccid, reversible paralysis of </a:t>
            </a:r>
            <a:r>
              <a:rPr lang="en-US" dirty="0" smtClean="0"/>
              <a:t>body</a:t>
            </a:r>
            <a:r>
              <a:rPr lang="tr-TR" dirty="0" smtClean="0"/>
              <a:t> </a:t>
            </a:r>
            <a:r>
              <a:rPr lang="en-US" dirty="0" smtClean="0"/>
              <a:t>wall </a:t>
            </a:r>
            <a:r>
              <a:rPr lang="en-US" dirty="0"/>
              <a:t>muscle. </a:t>
            </a:r>
            <a:endParaRPr lang="tr-TR" dirty="0" smtClean="0"/>
          </a:p>
          <a:p>
            <a:r>
              <a:rPr lang="tr-TR" dirty="0" err="1" smtClean="0"/>
              <a:t>Piperazine</a:t>
            </a:r>
            <a:r>
              <a:rPr lang="tr-TR" dirty="0" smtClean="0"/>
              <a:t> </a:t>
            </a:r>
            <a:r>
              <a:rPr lang="tr-TR" dirty="0" err="1" smtClean="0"/>
              <a:t>salts</a:t>
            </a:r>
            <a:r>
              <a:rPr lang="tr-TR" dirty="0" smtClean="0"/>
              <a:t>/</a:t>
            </a:r>
            <a:r>
              <a:rPr lang="tr-TR" dirty="0" err="1" smtClean="0"/>
              <a:t>phosphate</a:t>
            </a:r>
            <a:r>
              <a:rPr lang="tr-TR" dirty="0" smtClean="0"/>
              <a:t>/</a:t>
            </a:r>
            <a:r>
              <a:rPr lang="tr-TR" dirty="0" err="1" smtClean="0"/>
              <a:t>citrate</a:t>
            </a:r>
            <a:r>
              <a:rPr lang="tr-TR" dirty="0" smtClean="0"/>
              <a:t>/</a:t>
            </a:r>
            <a:r>
              <a:rPr lang="tr-TR" dirty="0" err="1" smtClean="0"/>
              <a:t>adipate</a:t>
            </a:r>
            <a:r>
              <a:rPr lang="tr-TR" dirty="0" smtClean="0"/>
              <a:t>/</a:t>
            </a:r>
            <a:r>
              <a:rPr lang="tr-TR" dirty="0" err="1" smtClean="0"/>
              <a:t>sulphate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5597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Benzimidazole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compromise </a:t>
            </a:r>
            <a:r>
              <a:rPr lang="en-US" dirty="0"/>
              <a:t>the cytoskeleton through a selective interaction with </a:t>
            </a:r>
            <a:r>
              <a:rPr lang="en-US" dirty="0" smtClean="0"/>
              <a:t>b-tubulin</a:t>
            </a:r>
            <a:r>
              <a:rPr lang="tr-TR" dirty="0" smtClean="0"/>
              <a:t>- </a:t>
            </a:r>
            <a:r>
              <a:rPr lang="tr-TR" dirty="0" err="1" smtClean="0"/>
              <a:t>inhibits</a:t>
            </a:r>
            <a:r>
              <a:rPr lang="tr-TR" dirty="0" smtClean="0"/>
              <a:t> </a:t>
            </a:r>
            <a:r>
              <a:rPr lang="tr-TR" dirty="0" err="1" smtClean="0"/>
              <a:t>polymerization</a:t>
            </a:r>
            <a:r>
              <a:rPr lang="tr-TR" dirty="0" smtClean="0"/>
              <a:t>- </a:t>
            </a:r>
            <a:r>
              <a:rPr lang="tr-TR" dirty="0" err="1" smtClean="0"/>
              <a:t>intracellular</a:t>
            </a:r>
            <a:r>
              <a:rPr lang="tr-TR" dirty="0" smtClean="0"/>
              <a:t> </a:t>
            </a:r>
            <a:r>
              <a:rPr lang="tr-TR" dirty="0" err="1" smtClean="0"/>
              <a:t>microtubules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gradually</a:t>
            </a:r>
            <a:r>
              <a:rPr lang="tr-TR" dirty="0" smtClean="0"/>
              <a:t> </a:t>
            </a:r>
            <a:r>
              <a:rPr lang="tr-TR" dirty="0" err="1" smtClean="0"/>
              <a:t>lost</a:t>
            </a:r>
            <a:r>
              <a:rPr lang="tr-TR" dirty="0" smtClean="0"/>
              <a:t> (</a:t>
            </a:r>
            <a:r>
              <a:rPr lang="en-US" dirty="0" smtClean="0"/>
              <a:t>Tubulin is a protein subunit of the microtubules that have a fundamental and ubiquitous role in the mitotic spindle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r>
              <a:rPr lang="en-US" dirty="0" smtClean="0"/>
              <a:t>25–400-fold greater inhibition constant for nematode tubulin compared with that of mammals. nematode and trematode infections in domestic animals. They also have limited activity against </a:t>
            </a:r>
            <a:r>
              <a:rPr lang="en-US" dirty="0" err="1" smtClean="0"/>
              <a:t>cestodes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smtClean="0"/>
              <a:t>higher concentrations</a:t>
            </a:r>
            <a:r>
              <a:rPr lang="tr-TR" dirty="0" smtClean="0"/>
              <a:t>-</a:t>
            </a:r>
            <a:r>
              <a:rPr lang="en-US" dirty="0" smtClean="0"/>
              <a:t>inhibition of fumarate reductase</a:t>
            </a:r>
            <a:endParaRPr lang="tr-TR" dirty="0" smtClean="0"/>
          </a:p>
          <a:p>
            <a:r>
              <a:rPr lang="en-US" dirty="0" smtClean="0"/>
              <a:t>spectrum of </a:t>
            </a:r>
            <a:r>
              <a:rPr lang="en-US" dirty="0" err="1" smtClean="0"/>
              <a:t>antiparasitic</a:t>
            </a:r>
            <a:r>
              <a:rPr lang="en-US" dirty="0" smtClean="0"/>
              <a:t> activity of the </a:t>
            </a:r>
            <a:r>
              <a:rPr lang="en-US" dirty="0" err="1" smtClean="0"/>
              <a:t>benzimidazoles</a:t>
            </a:r>
            <a:r>
              <a:rPr lang="en-US" dirty="0" smtClean="0"/>
              <a:t> can include nematodes, </a:t>
            </a:r>
            <a:r>
              <a:rPr lang="en-US" dirty="0" err="1" smtClean="0"/>
              <a:t>cestodes</a:t>
            </a:r>
            <a:r>
              <a:rPr lang="en-US" dirty="0" smtClean="0"/>
              <a:t>, trematodes and certain protozoa.</a:t>
            </a:r>
            <a:endParaRPr lang="tr-TR" dirty="0" smtClean="0"/>
          </a:p>
          <a:p>
            <a:r>
              <a:rPr lang="tr-TR" dirty="0" err="1" smtClean="0"/>
              <a:t>Widespread</a:t>
            </a:r>
            <a:r>
              <a:rPr lang="tr-TR" dirty="0" smtClean="0"/>
              <a:t> </a:t>
            </a:r>
            <a:r>
              <a:rPr lang="tr-TR" dirty="0" err="1" smtClean="0"/>
              <a:t>resistance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5718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Benzimidazole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low aqueous solubility</a:t>
            </a:r>
            <a:r>
              <a:rPr lang="tr-TR" dirty="0" smtClean="0"/>
              <a:t>-</a:t>
            </a:r>
            <a:r>
              <a:rPr lang="en-US" dirty="0" smtClean="0"/>
              <a:t>absorption from the gastrointestinal tract is poor.</a:t>
            </a:r>
            <a:endParaRPr lang="tr-TR" dirty="0" smtClean="0"/>
          </a:p>
          <a:p>
            <a:r>
              <a:rPr lang="en-US" dirty="0" smtClean="0"/>
              <a:t>poor systemic availability</a:t>
            </a:r>
            <a:r>
              <a:rPr lang="tr-TR" dirty="0" smtClean="0"/>
              <a:t>-</a:t>
            </a:r>
            <a:r>
              <a:rPr lang="en-US" dirty="0" smtClean="0"/>
              <a:t> rapidly dividing cells toxicity </a:t>
            </a:r>
            <a:r>
              <a:rPr lang="tr-TR" dirty="0" smtClean="0"/>
              <a:t>-</a:t>
            </a:r>
            <a:r>
              <a:rPr lang="en-US" dirty="0" smtClean="0"/>
              <a:t> affect hematopoietic stem cells, intestinal epithelium and hair growth.</a:t>
            </a:r>
            <a:endParaRPr lang="tr-TR" dirty="0" smtClean="0"/>
          </a:p>
          <a:p>
            <a:r>
              <a:rPr lang="tr-TR" dirty="0" err="1" smtClean="0"/>
              <a:t>Teratogenic</a:t>
            </a:r>
            <a:r>
              <a:rPr lang="tr-TR" dirty="0" smtClean="0"/>
              <a:t> (</a:t>
            </a:r>
            <a:r>
              <a:rPr lang="tr-TR" dirty="0" err="1" smtClean="0"/>
              <a:t>fenbendazole</a:t>
            </a:r>
            <a:r>
              <a:rPr lang="tr-TR" dirty="0" smtClean="0"/>
              <a:t>, </a:t>
            </a:r>
            <a:r>
              <a:rPr lang="tr-TR" dirty="0" err="1" smtClean="0"/>
              <a:t>febantel-metabolyte</a:t>
            </a:r>
            <a:r>
              <a:rPr lang="tr-TR" dirty="0" smtClean="0"/>
              <a:t> </a:t>
            </a:r>
            <a:r>
              <a:rPr lang="tr-TR" dirty="0" err="1" smtClean="0"/>
              <a:t>oxfendazole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Wide</a:t>
            </a:r>
            <a:r>
              <a:rPr lang="tr-TR" dirty="0" smtClean="0"/>
              <a:t> </a:t>
            </a:r>
            <a:r>
              <a:rPr lang="tr-TR" dirty="0" err="1" smtClean="0"/>
              <a:t>margin</a:t>
            </a:r>
            <a:r>
              <a:rPr lang="tr-TR" dirty="0" smtClean="0"/>
              <a:t> of </a:t>
            </a:r>
            <a:r>
              <a:rPr lang="tr-TR" dirty="0" err="1" smtClean="0"/>
              <a:t>safety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4600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1042</Words>
  <Application>Microsoft Office PowerPoint</Application>
  <PresentationFormat>Geniş ekran</PresentationFormat>
  <Paragraphs>148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Teması</vt:lpstr>
      <vt:lpstr>Week-9</vt:lpstr>
      <vt:lpstr>PowerPoint Sunusu</vt:lpstr>
      <vt:lpstr>PowerPoint Sunusu</vt:lpstr>
      <vt:lpstr>PowerPoint Sunusu</vt:lpstr>
      <vt:lpstr>PowerPoint Sunusu</vt:lpstr>
      <vt:lpstr>PowerPoint Sunusu</vt:lpstr>
      <vt:lpstr>Piperazine </vt:lpstr>
      <vt:lpstr>Benzimidazole</vt:lpstr>
      <vt:lpstr>Benzimidazole</vt:lpstr>
      <vt:lpstr>Benzimidazole</vt:lpstr>
      <vt:lpstr>Benzimidazole</vt:lpstr>
      <vt:lpstr>Imidazothiazoles </vt:lpstr>
      <vt:lpstr>Salicylanilide</vt:lpstr>
      <vt:lpstr>Closantel-Endectocide effect</vt:lpstr>
      <vt:lpstr>Tetrahydropyrimidines  </vt:lpstr>
      <vt:lpstr>Tetrahydropyrimidines</vt:lpstr>
      <vt:lpstr>Isoquinolines  </vt:lpstr>
      <vt:lpstr>Pyrantel (pyrimidine derivative)</vt:lpstr>
      <vt:lpstr>Macrocyclic Lactones</vt:lpstr>
      <vt:lpstr>Macrocyclic Lactones</vt:lpstr>
      <vt:lpstr>Ivermectin</vt:lpstr>
      <vt:lpstr>Organophosphorus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Week-9</dc:title>
  <dc:creator>begüm yurdakök</dc:creator>
  <cp:lastModifiedBy>begüm yurdakök</cp:lastModifiedBy>
  <cp:revision>17</cp:revision>
  <dcterms:created xsi:type="dcterms:W3CDTF">2018-03-07T16:53:06Z</dcterms:created>
  <dcterms:modified xsi:type="dcterms:W3CDTF">2018-03-08T08:32:30Z</dcterms:modified>
</cp:coreProperties>
</file>