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184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F9A3B-00D9-A043-BE3C-643CD2058433}" type="datetimeFigureOut">
              <a:rPr lang="en-US" smtClean="0"/>
              <a:t>11/14/17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2FDBB-DF70-BF42-A0D8-2600E8A00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941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F9A3B-00D9-A043-BE3C-643CD2058433}" type="datetimeFigureOut">
              <a:rPr lang="en-US" smtClean="0"/>
              <a:t>11/14/17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2FDBB-DF70-BF42-A0D8-2600E8A00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36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F9A3B-00D9-A043-BE3C-643CD2058433}" type="datetimeFigureOut">
              <a:rPr lang="en-US" smtClean="0"/>
              <a:t>11/14/17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2FDBB-DF70-BF42-A0D8-2600E8A00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685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F9A3B-00D9-A043-BE3C-643CD2058433}" type="datetimeFigureOut">
              <a:rPr lang="en-US" smtClean="0"/>
              <a:t>11/14/17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2FDBB-DF70-BF42-A0D8-2600E8A00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19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F9A3B-00D9-A043-BE3C-643CD2058433}" type="datetimeFigureOut">
              <a:rPr lang="en-US" smtClean="0"/>
              <a:t>11/14/17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2FDBB-DF70-BF42-A0D8-2600E8A00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019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F9A3B-00D9-A043-BE3C-643CD2058433}" type="datetimeFigureOut">
              <a:rPr lang="en-US" smtClean="0"/>
              <a:t>11/14/17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2FDBB-DF70-BF42-A0D8-2600E8A00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554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F9A3B-00D9-A043-BE3C-643CD2058433}" type="datetimeFigureOut">
              <a:rPr lang="en-US" smtClean="0"/>
              <a:t>11/14/17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2FDBB-DF70-BF42-A0D8-2600E8A00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81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F9A3B-00D9-A043-BE3C-643CD2058433}" type="datetimeFigureOut">
              <a:rPr lang="en-US" smtClean="0"/>
              <a:t>11/14/17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2FDBB-DF70-BF42-A0D8-2600E8A00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554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F9A3B-00D9-A043-BE3C-643CD2058433}" type="datetimeFigureOut">
              <a:rPr lang="en-US" smtClean="0"/>
              <a:t>11/14/17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2FDBB-DF70-BF42-A0D8-2600E8A00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406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F9A3B-00D9-A043-BE3C-643CD2058433}" type="datetimeFigureOut">
              <a:rPr lang="en-US" smtClean="0"/>
              <a:t>11/14/17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2FDBB-DF70-BF42-A0D8-2600E8A00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851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F9A3B-00D9-A043-BE3C-643CD2058433}" type="datetimeFigureOut">
              <a:rPr lang="en-US" smtClean="0"/>
              <a:t>11/14/17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2FDBB-DF70-BF42-A0D8-2600E8A00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741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F9A3B-00D9-A043-BE3C-643CD2058433}" type="datetimeFigureOut">
              <a:rPr lang="en-US" smtClean="0"/>
              <a:t>11/14/17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2FDBB-DF70-BF42-A0D8-2600E8A00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428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594079" y="271463"/>
            <a:ext cx="7346244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AU" sz="360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KARACİĞER SİROZU- ETYOLOJİ</a:t>
            </a:r>
            <a:endParaRPr lang="en-AU">
              <a:effectLst>
                <a:outerShdw blurRad="38100" dist="38100" dir="2700000" algn="tl">
                  <a:srgbClr val="808080"/>
                </a:outerShdw>
              </a:effectLst>
            </a:endParaRP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670278" y="1182688"/>
            <a:ext cx="8366393" cy="563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FFFF"/>
              </a:buClr>
              <a:buFontTx/>
              <a:buChar char="•"/>
            </a:pPr>
            <a:r>
              <a:rPr lang="en-AU">
                <a:effectLst>
                  <a:outerShdw blurRad="38100" dist="38100" dir="2700000" algn="tl">
                    <a:srgbClr val="808080"/>
                  </a:outerShdw>
                </a:effectLst>
              </a:rPr>
              <a:t> Viral (B, C ve D virüsleri)</a:t>
            </a:r>
          </a:p>
          <a:p>
            <a:pPr>
              <a:buClr>
                <a:srgbClr val="00FFFF"/>
              </a:buClr>
              <a:buFontTx/>
              <a:buChar char="•"/>
            </a:pPr>
            <a:r>
              <a:rPr lang="en-AU">
                <a:effectLst>
                  <a:outerShdw blurRad="38100" dist="38100" dir="2700000" algn="tl">
                    <a:srgbClr val="808080"/>
                  </a:outerShdw>
                </a:effectLst>
              </a:rPr>
              <a:t> Alkol</a:t>
            </a:r>
          </a:p>
          <a:p>
            <a:pPr>
              <a:buClr>
                <a:srgbClr val="00FFFF"/>
              </a:buClr>
              <a:buFontTx/>
              <a:buChar char="•"/>
            </a:pPr>
            <a:r>
              <a:rPr lang="en-AU">
                <a:effectLst>
                  <a:outerShdw blurRad="38100" dist="38100" dir="2700000" algn="tl">
                    <a:srgbClr val="808080"/>
                  </a:outerShdw>
                </a:effectLst>
              </a:rPr>
              <a:t> Metabolik (Wilson hastalığı, Hemokromatozis, alfa-1</a:t>
            </a:r>
          </a:p>
          <a:p>
            <a:pPr>
              <a:buClr>
                <a:srgbClr val="00FFFF"/>
              </a:buClr>
            </a:pPr>
            <a:r>
              <a:rPr lang="en-AU">
                <a:effectLst>
                  <a:outerShdw blurRad="38100" dist="38100" dir="2700000" algn="tl">
                    <a:srgbClr val="808080"/>
                  </a:outerShdw>
                </a:effectLst>
              </a:rPr>
              <a:t>antitripsin yetersizliği)</a:t>
            </a:r>
          </a:p>
          <a:p>
            <a:pPr>
              <a:buClr>
                <a:srgbClr val="00FFFF"/>
              </a:buClr>
              <a:buFontTx/>
              <a:buChar char="•"/>
            </a:pPr>
            <a:r>
              <a:rPr lang="en-AU">
                <a:effectLst>
                  <a:outerShdw blurRad="38100" dist="38100" dir="2700000" algn="tl">
                    <a:srgbClr val="808080"/>
                  </a:outerShdw>
                </a:effectLst>
              </a:rPr>
              <a:t> Bilyer siroz: Primer ve sekonder</a:t>
            </a:r>
          </a:p>
          <a:p>
            <a:pPr>
              <a:buClr>
                <a:srgbClr val="00FFFF"/>
              </a:buClr>
              <a:buFontTx/>
              <a:buChar char="•"/>
            </a:pPr>
            <a:r>
              <a:rPr lang="en-AU">
                <a:effectLst>
                  <a:outerShdw blurRad="38100" dist="38100" dir="2700000" algn="tl">
                    <a:srgbClr val="808080"/>
                  </a:outerShdw>
                </a:effectLst>
              </a:rPr>
              <a:t> Otoimmün karaciğer hastalığı</a:t>
            </a:r>
          </a:p>
          <a:p>
            <a:pPr>
              <a:buClr>
                <a:srgbClr val="00FFFF"/>
              </a:buClr>
              <a:buFontTx/>
              <a:buChar char="•"/>
            </a:pPr>
            <a:r>
              <a:rPr lang="en-AU">
                <a:effectLst>
                  <a:outerShdw blurRad="38100" dist="38100" dir="2700000" algn="tl">
                    <a:srgbClr val="808080"/>
                  </a:outerShdw>
                </a:effectLst>
              </a:rPr>
              <a:t> Toksinler, ilaçlar (karbon tetraklorür, inorganik arsenik,</a:t>
            </a:r>
          </a:p>
          <a:p>
            <a:pPr>
              <a:buClr>
                <a:srgbClr val="00FFFF"/>
              </a:buClr>
            </a:pPr>
            <a:r>
              <a:rPr lang="en-AU">
                <a:effectLst>
                  <a:outerShdw blurRad="38100" dist="38100" dir="2700000" algn="tl">
                    <a:srgbClr val="808080"/>
                  </a:outerShdw>
                </a:effectLst>
              </a:rPr>
              <a:t>metotreksat, amiodarone, hipervitaminoz A)</a:t>
            </a:r>
          </a:p>
          <a:p>
            <a:pPr>
              <a:buClr>
                <a:srgbClr val="00FFFF"/>
              </a:buClr>
              <a:buFontTx/>
              <a:buChar char="•"/>
            </a:pPr>
            <a:r>
              <a:rPr lang="en-AU">
                <a:effectLst>
                  <a:outerShdw blurRad="38100" dist="38100" dir="2700000" algn="tl">
                    <a:srgbClr val="808080"/>
                  </a:outerShdw>
                </a:effectLst>
              </a:rPr>
              <a:t> İntestinal bypass cerrahi sonrası</a:t>
            </a:r>
          </a:p>
          <a:p>
            <a:pPr>
              <a:buClr>
                <a:srgbClr val="00FFFF"/>
              </a:buClr>
              <a:buFontTx/>
              <a:buChar char="•"/>
            </a:pPr>
            <a:r>
              <a:rPr lang="en-AU">
                <a:effectLst>
                  <a:outerShdw blurRad="38100" dist="38100" dir="2700000" algn="tl">
                    <a:srgbClr val="808080"/>
                  </a:outerShdw>
                </a:effectLst>
              </a:rPr>
              <a:t> Sarkidoz</a:t>
            </a:r>
          </a:p>
          <a:p>
            <a:pPr>
              <a:buClr>
                <a:srgbClr val="00FFFF"/>
              </a:buClr>
              <a:buFontTx/>
              <a:buChar char="•"/>
            </a:pPr>
            <a:r>
              <a:rPr lang="en-AU">
                <a:effectLst>
                  <a:outerShdw blurRad="38100" dist="38100" dir="2700000" algn="tl">
                    <a:srgbClr val="808080"/>
                  </a:outerShdw>
                </a:effectLst>
              </a:rPr>
              <a:t> “Indian childhood” sirozu</a:t>
            </a:r>
          </a:p>
          <a:p>
            <a:pPr>
              <a:buClr>
                <a:srgbClr val="00FFFF"/>
              </a:buClr>
              <a:buFontTx/>
              <a:buChar char="•"/>
            </a:pPr>
            <a:r>
              <a:rPr lang="en-AU">
                <a:effectLst>
                  <a:outerShdw blurRad="38100" dist="38100" dir="2700000" algn="tl">
                    <a:srgbClr val="808080"/>
                  </a:outerShdw>
                </a:effectLst>
              </a:rPr>
              <a:t> Kardiak siroz (KKY, konstrüktif perikardit, Budd-Chiari</a:t>
            </a:r>
          </a:p>
          <a:p>
            <a:pPr>
              <a:buClr>
                <a:srgbClr val="00FFFF"/>
              </a:buClr>
            </a:pPr>
            <a:r>
              <a:rPr lang="en-AU">
                <a:effectLst>
                  <a:outerShdw blurRad="38100" dist="38100" dir="2700000" algn="tl">
                    <a:srgbClr val="808080"/>
                  </a:outerShdw>
                </a:effectLst>
              </a:rPr>
              <a:t>sendromu</a:t>
            </a:r>
          </a:p>
          <a:p>
            <a:pPr>
              <a:buClr>
                <a:srgbClr val="00FFFF"/>
              </a:buClr>
              <a:buFontTx/>
              <a:buChar char="•"/>
            </a:pPr>
            <a:r>
              <a:rPr lang="en-AU">
                <a:effectLst>
                  <a:outerShdw blurRad="38100" dist="38100" dir="2700000" algn="tl">
                    <a:srgbClr val="808080"/>
                  </a:outerShdw>
                </a:effectLst>
              </a:rPr>
              <a:t> Kriptojenik siroz</a:t>
            </a:r>
          </a:p>
          <a:p>
            <a:endParaRPr lang="en-AU">
              <a:effectLst>
                <a:outerShdw blurRad="38100" dist="38100" dir="2700000" algn="tl">
                  <a:srgbClr val="80808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85498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304801" y="639763"/>
            <a:ext cx="8650111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AU" sz="320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KARACİĞER SİROZUNDA ETYOLOJİK TANI</a:t>
            </a:r>
            <a:endParaRPr lang="en-AU" sz="3600">
              <a:solidFill>
                <a:srgbClr val="FFFF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993423" y="1968500"/>
            <a:ext cx="658079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AU">
                <a:effectLst>
                  <a:outerShdw blurRad="38100" dist="38100" dir="2700000" algn="tl">
                    <a:srgbClr val="808080"/>
                  </a:outerShdw>
                </a:effectLst>
              </a:rPr>
              <a:t>Viral: HBsAg, anti HCV, HCV RNA, anti delta</a:t>
            </a:r>
          </a:p>
          <a:p>
            <a:endParaRPr lang="en-AU">
              <a:effectLst>
                <a:outerShdw blurRad="38100" dist="38100" dir="2700000" algn="tl">
                  <a:srgbClr val="808080"/>
                </a:outerShdw>
              </a:effectLst>
            </a:endParaRPr>
          </a:p>
          <a:p>
            <a:r>
              <a:rPr lang="en-AU">
                <a:effectLst>
                  <a:outerShdw blurRad="38100" dist="38100" dir="2700000" algn="tl">
                    <a:srgbClr val="808080"/>
                  </a:outerShdw>
                </a:effectLst>
              </a:rPr>
              <a:t>Alkol: Anamnez, biopsi</a:t>
            </a:r>
          </a:p>
          <a:p>
            <a:endParaRPr lang="en-AU">
              <a:effectLst>
                <a:outerShdw blurRad="38100" dist="38100" dir="2700000" algn="tl">
                  <a:srgbClr val="808080"/>
                </a:outerShdw>
              </a:effectLst>
            </a:endParaRPr>
          </a:p>
          <a:p>
            <a:r>
              <a:rPr lang="en-AU">
                <a:effectLst>
                  <a:outerShdw blurRad="38100" dist="38100" dir="2700000" algn="tl">
                    <a:srgbClr val="808080"/>
                  </a:outerShdw>
                </a:effectLst>
              </a:rPr>
              <a:t>Toksik nedenler, ilaç: Anamnez, biopsi</a:t>
            </a: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914400" y="1752600"/>
            <a:ext cx="6934200" cy="0"/>
          </a:xfrm>
          <a:prstGeom prst="line">
            <a:avLst/>
          </a:prstGeom>
          <a:noFill/>
          <a:ln w="28575">
            <a:solidFill>
              <a:srgbClr val="00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</a:endParaRPr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>
            <a:off x="914400" y="4038600"/>
            <a:ext cx="6934200" cy="0"/>
          </a:xfrm>
          <a:prstGeom prst="line">
            <a:avLst/>
          </a:prstGeom>
          <a:noFill/>
          <a:ln w="28575">
            <a:solidFill>
              <a:srgbClr val="00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930900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533400" y="576263"/>
            <a:ext cx="8211256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AU" sz="360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OTOİMMÜN KARACİĞER HASTALIĞI</a:t>
            </a:r>
            <a:endParaRPr lang="en-AU">
              <a:effectLst>
                <a:outerShdw blurRad="38100" dist="38100" dir="2700000" algn="tl">
                  <a:srgbClr val="808080"/>
                </a:outerShdw>
              </a:effectLst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594078" y="1617663"/>
            <a:ext cx="7939593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AU" sz="3200">
                <a:effectLst>
                  <a:outerShdw blurRad="38100" dist="38100" dir="2700000" algn="tl">
                    <a:srgbClr val="808080"/>
                  </a:outerShdw>
                </a:effectLst>
              </a:rPr>
              <a:t>Adölesan ve menapoz çağı kadınlarda</a:t>
            </a:r>
          </a:p>
          <a:p>
            <a:endParaRPr lang="en-AU" sz="3200">
              <a:effectLst>
                <a:outerShdw blurRad="38100" dist="38100" dir="2700000" algn="tl">
                  <a:srgbClr val="808080"/>
                </a:outerShdw>
              </a:effectLst>
            </a:endParaRPr>
          </a:p>
          <a:p>
            <a:r>
              <a:rPr lang="en-AU" sz="3200">
                <a:effectLst>
                  <a:outerShdw blurRad="38100" dist="38100" dir="2700000" algn="tl">
                    <a:srgbClr val="808080"/>
                  </a:outerShdw>
                </a:effectLst>
              </a:rPr>
              <a:t>Transaminazlar yüksek, erken dönemde </a:t>
            </a:r>
          </a:p>
          <a:p>
            <a:r>
              <a:rPr lang="en-AU" sz="3200">
                <a:effectLst>
                  <a:outerShdw blurRad="38100" dist="38100" dir="2700000" algn="tl">
                    <a:srgbClr val="808080"/>
                  </a:outerShdw>
                </a:effectLst>
              </a:rPr>
              <a:t>hiperglobulinemi</a:t>
            </a:r>
          </a:p>
          <a:p>
            <a:endParaRPr lang="en-AU" sz="3200">
              <a:effectLst>
                <a:outerShdw blurRad="38100" dist="38100" dir="2700000" algn="tl">
                  <a:srgbClr val="808080"/>
                </a:outerShdw>
              </a:effectLst>
            </a:endParaRPr>
          </a:p>
          <a:p>
            <a:r>
              <a:rPr lang="en-AU" sz="3200">
                <a:effectLst>
                  <a:outerShdw blurRad="38100" dist="38100" dir="2700000" algn="tl">
                    <a:srgbClr val="808080"/>
                  </a:outerShdw>
                </a:effectLst>
              </a:rPr>
              <a:t>Tanı: Anti nükleer antikor (ANA), düz </a:t>
            </a:r>
          </a:p>
          <a:p>
            <a:r>
              <a:rPr lang="en-AU" sz="3200">
                <a:effectLst>
                  <a:outerShdw blurRad="38100" dist="38100" dir="2700000" algn="tl">
                    <a:srgbClr val="808080"/>
                  </a:outerShdw>
                </a:effectLst>
              </a:rPr>
              <a:t>kas antikoru (+)</a:t>
            </a:r>
          </a:p>
          <a:p>
            <a:endParaRPr lang="en-AU" sz="3200">
              <a:effectLst>
                <a:outerShdw blurRad="38100" dist="38100" dir="2700000" algn="tl">
                  <a:srgbClr val="808080"/>
                </a:outerShdw>
              </a:effectLst>
            </a:endParaRPr>
          </a:p>
          <a:p>
            <a:r>
              <a:rPr lang="en-AU" sz="3200">
                <a:effectLst>
                  <a:outerShdw blurRad="38100" dist="38100" dir="2700000" algn="tl">
                    <a:srgbClr val="808080"/>
                  </a:outerShdw>
                </a:effectLst>
              </a:rPr>
              <a:t>Patoloji: Kronik aktif hepatit</a:t>
            </a:r>
          </a:p>
        </p:txBody>
      </p:sp>
      <p:sp>
        <p:nvSpPr>
          <p:cNvPr id="16388" name="Line 4"/>
          <p:cNvSpPr>
            <a:spLocks noChangeShapeType="1"/>
          </p:cNvSpPr>
          <p:nvPr/>
        </p:nvSpPr>
        <p:spPr bwMode="auto">
          <a:xfrm>
            <a:off x="609600" y="1524000"/>
            <a:ext cx="8077200" cy="0"/>
          </a:xfrm>
          <a:prstGeom prst="line">
            <a:avLst/>
          </a:prstGeom>
          <a:noFill/>
          <a:ln w="28575">
            <a:solidFill>
              <a:srgbClr val="00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</a:endParaRPr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>
            <a:off x="609600" y="6248400"/>
            <a:ext cx="8077200" cy="0"/>
          </a:xfrm>
          <a:prstGeom prst="line">
            <a:avLst/>
          </a:prstGeom>
          <a:noFill/>
          <a:ln w="28575">
            <a:solidFill>
              <a:srgbClr val="00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66712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931333" y="228601"/>
            <a:ext cx="6993467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AU" sz="480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PRİMER BİLYER SİROZ</a:t>
            </a:r>
            <a:endParaRPr lang="en-AU">
              <a:effectLst>
                <a:outerShdw blurRad="38100" dist="38100" dir="2700000" algn="tl">
                  <a:srgbClr val="808080"/>
                </a:outerShdw>
              </a:effectLst>
            </a:endParaRP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52400" y="1066801"/>
            <a:ext cx="8969122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FFFF"/>
              </a:buClr>
              <a:buFontTx/>
              <a:buChar char="•"/>
            </a:pPr>
            <a:r>
              <a:rPr lang="en-AU" sz="3200">
                <a:effectLst>
                  <a:outerShdw blurRad="38100" dist="38100" dir="2700000" algn="tl">
                    <a:srgbClr val="808080"/>
                  </a:outerShdw>
                </a:effectLst>
              </a:rPr>
              <a:t> Otoimmün etyoloji</a:t>
            </a:r>
          </a:p>
          <a:p>
            <a:pPr>
              <a:buClr>
                <a:srgbClr val="00FFFF"/>
              </a:buClr>
              <a:buFontTx/>
              <a:buChar char="•"/>
            </a:pPr>
            <a:endParaRPr lang="en-AU" sz="3200">
              <a:effectLst>
                <a:outerShdw blurRad="38100" dist="38100" dir="2700000" algn="tl">
                  <a:srgbClr val="808080"/>
                </a:outerShdw>
              </a:effectLst>
            </a:endParaRPr>
          </a:p>
          <a:p>
            <a:pPr>
              <a:buClr>
                <a:srgbClr val="00FFFF"/>
              </a:buClr>
              <a:buFontTx/>
              <a:buChar char="•"/>
            </a:pPr>
            <a:r>
              <a:rPr lang="en-AU" sz="3200">
                <a:effectLst>
                  <a:outerShdw blurRad="38100" dist="38100" dir="2700000" algn="tl">
                    <a:srgbClr val="808080"/>
                  </a:outerShdw>
                </a:effectLst>
              </a:rPr>
              <a:t> Orta yaş kadınlarda</a:t>
            </a:r>
          </a:p>
          <a:p>
            <a:pPr>
              <a:buClr>
                <a:srgbClr val="00FFFF"/>
              </a:buClr>
              <a:buFontTx/>
              <a:buChar char="•"/>
            </a:pPr>
            <a:endParaRPr lang="en-AU" sz="3200">
              <a:effectLst>
                <a:outerShdw blurRad="38100" dist="38100" dir="2700000" algn="tl">
                  <a:srgbClr val="808080"/>
                </a:outerShdw>
              </a:effectLst>
            </a:endParaRPr>
          </a:p>
          <a:p>
            <a:pPr>
              <a:buClr>
                <a:srgbClr val="00FFFF"/>
              </a:buClr>
              <a:buFontTx/>
              <a:buChar char="•"/>
            </a:pPr>
            <a:r>
              <a:rPr lang="en-AU" sz="3200">
                <a:effectLst>
                  <a:outerShdw blurRad="38100" dist="38100" dir="2700000" algn="tl">
                    <a:srgbClr val="808080"/>
                  </a:outerShdw>
                </a:effectLst>
              </a:rPr>
              <a:t> Karakteristik semptom: kaşıntı</a:t>
            </a:r>
          </a:p>
          <a:p>
            <a:pPr>
              <a:buClr>
                <a:srgbClr val="00FFFF"/>
              </a:buClr>
              <a:buFontTx/>
              <a:buChar char="•"/>
            </a:pPr>
            <a:endParaRPr lang="en-AU" sz="3200">
              <a:effectLst>
                <a:outerShdw blurRad="38100" dist="38100" dir="2700000" algn="tl">
                  <a:srgbClr val="808080"/>
                </a:outerShdw>
              </a:effectLst>
            </a:endParaRPr>
          </a:p>
          <a:p>
            <a:pPr>
              <a:buClr>
                <a:srgbClr val="00FFFF"/>
              </a:buClr>
              <a:buFontTx/>
              <a:buChar char="•"/>
            </a:pPr>
            <a:r>
              <a:rPr lang="en-AU" sz="3200">
                <a:effectLst>
                  <a:outerShdw blurRad="38100" dist="38100" dir="2700000" algn="tl">
                    <a:srgbClr val="808080"/>
                  </a:outerShdw>
                </a:effectLst>
              </a:rPr>
              <a:t> İntrahepatik kolestaz yapar</a:t>
            </a:r>
          </a:p>
          <a:p>
            <a:pPr>
              <a:buClr>
                <a:srgbClr val="00FFFF"/>
              </a:buClr>
              <a:buFontTx/>
              <a:buChar char="•"/>
            </a:pPr>
            <a:endParaRPr lang="en-AU" sz="3200">
              <a:effectLst>
                <a:outerShdw blurRad="38100" dist="38100" dir="2700000" algn="tl">
                  <a:srgbClr val="808080"/>
                </a:outerShdw>
              </a:effectLst>
            </a:endParaRPr>
          </a:p>
          <a:p>
            <a:pPr>
              <a:buClr>
                <a:srgbClr val="00FFFF"/>
              </a:buClr>
              <a:buFontTx/>
              <a:buChar char="•"/>
            </a:pPr>
            <a:r>
              <a:rPr lang="en-AU" sz="3200">
                <a:effectLst>
                  <a:outerShdw blurRad="38100" dist="38100" dir="2700000" algn="tl">
                    <a:srgbClr val="808080"/>
                  </a:outerShdw>
                </a:effectLst>
              </a:rPr>
              <a:t> Tanı: Alkalen fosfataz, IgM, AMA</a:t>
            </a:r>
          </a:p>
          <a:p>
            <a:pPr>
              <a:buClr>
                <a:srgbClr val="00FFFF"/>
              </a:buClr>
              <a:buFontTx/>
              <a:buChar char="•"/>
            </a:pPr>
            <a:endParaRPr lang="en-AU" sz="3200">
              <a:effectLst>
                <a:outerShdw blurRad="38100" dist="38100" dir="2700000" algn="tl">
                  <a:srgbClr val="808080"/>
                </a:outerShdw>
              </a:effectLst>
            </a:endParaRPr>
          </a:p>
          <a:p>
            <a:pPr>
              <a:buClr>
                <a:srgbClr val="00FFFF"/>
              </a:buClr>
              <a:buFontTx/>
              <a:buChar char="•"/>
            </a:pPr>
            <a:r>
              <a:rPr lang="en-AU" sz="3200">
                <a:effectLst>
                  <a:outerShdw blurRad="38100" dist="38100" dir="2700000" algn="tl">
                    <a:srgbClr val="808080"/>
                  </a:outerShdw>
                </a:effectLst>
              </a:rPr>
              <a:t> Patoloji: Non-süppüratif destrüktif kolanjitis</a:t>
            </a:r>
            <a:endParaRPr lang="en-AU">
              <a:effectLst>
                <a:outerShdw blurRad="38100" dist="38100" dir="2700000" algn="tl">
                  <a:srgbClr val="80808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88895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1371600" y="228600"/>
            <a:ext cx="682695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AU" sz="540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WİLSON HASTALIĞI</a:t>
            </a:r>
            <a:endParaRPr lang="en-AU" sz="4000">
              <a:solidFill>
                <a:srgbClr val="FFFF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228600" y="1295401"/>
            <a:ext cx="8609189" cy="521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FFFF"/>
              </a:buClr>
              <a:buFontTx/>
              <a:buChar char="•"/>
            </a:pPr>
            <a:r>
              <a:rPr lang="en-AU" sz="2800">
                <a:effectLst>
                  <a:outerShdw blurRad="38100" dist="38100" dir="2700000" algn="tl">
                    <a:srgbClr val="808080"/>
                  </a:outerShdw>
                </a:effectLst>
              </a:rPr>
              <a:t> Kalıtsal, otozomal ressesiv geçiş</a:t>
            </a:r>
          </a:p>
          <a:p>
            <a:pPr>
              <a:buClr>
                <a:srgbClr val="00FFFF"/>
              </a:buClr>
              <a:buFontTx/>
              <a:buChar char="•"/>
            </a:pPr>
            <a:r>
              <a:rPr lang="en-AU" sz="2800">
                <a:effectLst>
                  <a:outerShdw blurRad="38100" dist="38100" dir="2700000" algn="tl">
                    <a:srgbClr val="808080"/>
                  </a:outerShdw>
                </a:effectLst>
              </a:rPr>
              <a:t> Wilson hastalığı geni 13. kromozomda </a:t>
            </a:r>
          </a:p>
          <a:p>
            <a:pPr>
              <a:buClr>
                <a:srgbClr val="00FFFF"/>
              </a:buClr>
              <a:buFontTx/>
              <a:buChar char="•"/>
            </a:pPr>
            <a:r>
              <a:rPr lang="en-AU" sz="2800">
                <a:effectLst>
                  <a:outerShdw blurRad="38100" dist="38100" dir="2700000" algn="tl">
                    <a:srgbClr val="808080"/>
                  </a:outerShdw>
                </a:effectLst>
              </a:rPr>
              <a:t> Bakır metabolizması hastalığı</a:t>
            </a:r>
          </a:p>
          <a:p>
            <a:pPr>
              <a:buClr>
                <a:srgbClr val="00FFFF"/>
              </a:buClr>
              <a:buFontTx/>
              <a:buChar char="•"/>
            </a:pPr>
            <a:r>
              <a:rPr lang="en-AU" sz="2800">
                <a:effectLst>
                  <a:outerShdw blurRad="38100" dist="38100" dir="2700000" algn="tl">
                    <a:srgbClr val="808080"/>
                  </a:outerShdw>
                </a:effectLst>
              </a:rPr>
              <a:t> Klinik formları:  - Karaciğer hastalığı</a:t>
            </a:r>
          </a:p>
          <a:p>
            <a:pPr>
              <a:buClr>
                <a:srgbClr val="00FFFF"/>
              </a:buClr>
            </a:pPr>
            <a:r>
              <a:rPr lang="en-AU" sz="2800">
                <a:effectLst>
                  <a:outerShdw blurRad="38100" dist="38100" dir="2700000" algn="tl">
                    <a:srgbClr val="808080"/>
                  </a:outerShdw>
                </a:effectLst>
              </a:rPr>
              <a:t>		           - Nörolojik hastalık</a:t>
            </a:r>
          </a:p>
          <a:p>
            <a:pPr>
              <a:buClr>
                <a:srgbClr val="00FFFF"/>
              </a:buClr>
            </a:pPr>
            <a:r>
              <a:rPr lang="en-AU" sz="2800">
                <a:effectLst>
                  <a:outerShdw blurRad="38100" dist="38100" dir="2700000" algn="tl">
                    <a:srgbClr val="808080"/>
                  </a:outerShdw>
                </a:effectLst>
              </a:rPr>
              <a:t>		           - Miksed tip</a:t>
            </a:r>
          </a:p>
          <a:p>
            <a:pPr>
              <a:buClr>
                <a:srgbClr val="00FFFF"/>
              </a:buClr>
              <a:buFontTx/>
              <a:buChar char="•"/>
            </a:pPr>
            <a:r>
              <a:rPr lang="en-AU" sz="2800">
                <a:effectLst>
                  <a:outerShdw blurRad="38100" dist="38100" dir="2700000" algn="tl">
                    <a:srgbClr val="808080"/>
                  </a:outerShdw>
                </a:effectLst>
              </a:rPr>
              <a:t> Karaciğer hastalığı: - Akut hepatit</a:t>
            </a:r>
          </a:p>
          <a:p>
            <a:pPr>
              <a:buClr>
                <a:srgbClr val="00FFFF"/>
              </a:buClr>
            </a:pPr>
            <a:r>
              <a:rPr lang="en-AU" sz="2800">
                <a:effectLst>
                  <a:outerShdw blurRad="38100" dist="38100" dir="2700000" algn="tl">
                    <a:srgbClr val="808080"/>
                  </a:outerShdw>
                </a:effectLst>
              </a:rPr>
              <a:t>			         - Fulminan hepatit</a:t>
            </a:r>
          </a:p>
          <a:p>
            <a:pPr>
              <a:buClr>
                <a:srgbClr val="00FFFF"/>
              </a:buClr>
            </a:pPr>
            <a:r>
              <a:rPr lang="en-AU" sz="2800">
                <a:effectLst>
                  <a:outerShdw blurRad="38100" dist="38100" dir="2700000" algn="tl">
                    <a:srgbClr val="808080"/>
                  </a:outerShdw>
                </a:effectLst>
              </a:rPr>
              <a:t>			         - Kronik hepatit</a:t>
            </a:r>
          </a:p>
          <a:p>
            <a:pPr>
              <a:buClr>
                <a:srgbClr val="00FFFF"/>
              </a:buClr>
            </a:pPr>
            <a:r>
              <a:rPr lang="en-AU" sz="2800">
                <a:effectLst>
                  <a:outerShdw blurRad="38100" dist="38100" dir="2700000" algn="tl">
                    <a:srgbClr val="808080"/>
                  </a:outerShdw>
                </a:effectLst>
              </a:rPr>
              <a:t>			         - Karaciğer sirozu</a:t>
            </a:r>
          </a:p>
          <a:p>
            <a:pPr>
              <a:buClr>
                <a:srgbClr val="00FFFF"/>
              </a:buClr>
              <a:buFontTx/>
              <a:buChar char="•"/>
            </a:pPr>
            <a:r>
              <a:rPr lang="en-AU" sz="2800">
                <a:effectLst>
                  <a:outerShdw blurRad="38100" dist="38100" dir="2700000" algn="tl">
                    <a:srgbClr val="808080"/>
                  </a:outerShdw>
                </a:effectLst>
              </a:rPr>
              <a:t> Tanı:  Kanda seruloplazmim, idrar bakırı;</a:t>
            </a:r>
          </a:p>
          <a:p>
            <a:pPr>
              <a:buClr>
                <a:srgbClr val="00FFFF"/>
              </a:buClr>
            </a:pPr>
            <a:r>
              <a:rPr lang="en-AU" sz="2800">
                <a:effectLst>
                  <a:outerShdw blurRad="38100" dist="38100" dir="2700000" algn="tl">
                    <a:srgbClr val="808080"/>
                  </a:outerShdw>
                </a:effectLst>
              </a:rPr>
              <a:t>             karaciğer dokusunda kantitatif bakır tayini</a:t>
            </a:r>
          </a:p>
        </p:txBody>
      </p:sp>
    </p:spTree>
    <p:extLst>
      <p:ext uri="{BB962C8B-B14F-4D97-AF65-F5344CB8AC3E}">
        <p14:creationId xmlns:p14="http://schemas.microsoft.com/office/powerpoint/2010/main" val="1399471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430389" y="369888"/>
            <a:ext cx="825641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AU" sz="440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GENETİK HEMOKROMATOZİS</a:t>
            </a:r>
            <a:endParaRPr lang="en-AU" sz="4800">
              <a:solidFill>
                <a:srgbClr val="FFFF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457200" y="1219200"/>
            <a:ext cx="8514020" cy="563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FFFF"/>
              </a:buClr>
              <a:buFontTx/>
              <a:buChar char="•"/>
            </a:pPr>
            <a:r>
              <a:rPr lang="en-AU">
                <a:effectLst>
                  <a:outerShdw blurRad="38100" dist="38100" dir="2700000" algn="tl">
                    <a:srgbClr val="808080"/>
                  </a:outerShdw>
                </a:effectLst>
              </a:rPr>
              <a:t> Kalıtsal, otozomal ressesiv geçiş</a:t>
            </a:r>
          </a:p>
          <a:p>
            <a:pPr>
              <a:buClr>
                <a:srgbClr val="00FFFF"/>
              </a:buClr>
              <a:buFontTx/>
              <a:buChar char="•"/>
            </a:pPr>
            <a:r>
              <a:rPr lang="en-AU">
                <a:effectLst>
                  <a:outerShdw blurRad="38100" dist="38100" dir="2700000" algn="tl">
                    <a:srgbClr val="808080"/>
                  </a:outerShdw>
                </a:effectLst>
              </a:rPr>
              <a:t> Hemokromatozis geni 6. Kromozomda</a:t>
            </a:r>
          </a:p>
          <a:p>
            <a:pPr>
              <a:buClr>
                <a:srgbClr val="00FFFF"/>
              </a:buClr>
              <a:buFontTx/>
              <a:buChar char="•"/>
            </a:pPr>
            <a:r>
              <a:rPr lang="en-AU">
                <a:effectLst>
                  <a:outerShdw blurRad="38100" dist="38100" dir="2700000" algn="tl">
                    <a:srgbClr val="808080"/>
                  </a:outerShdw>
                </a:effectLst>
              </a:rPr>
              <a:t> Fe metabolizması bozukluğu, fazla Fe emilimi</a:t>
            </a:r>
          </a:p>
          <a:p>
            <a:pPr>
              <a:buClr>
                <a:srgbClr val="00FFFF"/>
              </a:buClr>
              <a:buFontTx/>
              <a:buChar char="•"/>
            </a:pPr>
            <a:r>
              <a:rPr lang="en-AU">
                <a:effectLst>
                  <a:outerShdw blurRad="38100" dist="38100" dir="2700000" algn="tl">
                    <a:srgbClr val="808080"/>
                  </a:outerShdw>
                </a:effectLst>
              </a:rPr>
              <a:t> Demir KC, pankreas, kalb ve diğer organlarda birikir,</a:t>
            </a:r>
          </a:p>
          <a:p>
            <a:pPr>
              <a:buClr>
                <a:srgbClr val="00FFFF"/>
              </a:buClr>
            </a:pPr>
            <a:r>
              <a:rPr lang="en-AU">
                <a:effectLst>
                  <a:outerShdw blurRad="38100" dist="38100" dir="2700000" algn="tl">
                    <a:srgbClr val="808080"/>
                  </a:outerShdw>
                </a:effectLst>
              </a:rPr>
              <a:t>  hücre ve doku hasarı, fibrozis ve organların fonksiyonel </a:t>
            </a:r>
          </a:p>
          <a:p>
            <a:pPr>
              <a:buClr>
                <a:srgbClr val="00FFFF"/>
              </a:buClr>
            </a:pPr>
            <a:r>
              <a:rPr lang="en-AU">
                <a:effectLst>
                  <a:outerShdw blurRad="38100" dist="38100" dir="2700000" algn="tl">
                    <a:srgbClr val="808080"/>
                  </a:outerShdw>
                </a:effectLst>
              </a:rPr>
              <a:t>  yetmezliğine yol açar</a:t>
            </a:r>
          </a:p>
          <a:p>
            <a:pPr>
              <a:buClr>
                <a:srgbClr val="00FFFF"/>
              </a:buClr>
              <a:buFontTx/>
              <a:buChar char="•"/>
            </a:pPr>
            <a:r>
              <a:rPr lang="en-AU">
                <a:effectLst>
                  <a:outerShdw blurRad="38100" dist="38100" dir="2700000" algn="tl">
                    <a:srgbClr val="808080"/>
                  </a:outerShdw>
                </a:effectLst>
              </a:rPr>
              <a:t> Lab: Transferrin satürasyonu, serum Fe ve ferritin artar</a:t>
            </a:r>
          </a:p>
          <a:p>
            <a:pPr>
              <a:buClr>
                <a:srgbClr val="00FFFF"/>
              </a:buClr>
              <a:buFontTx/>
              <a:buChar char="•"/>
            </a:pPr>
            <a:r>
              <a:rPr lang="en-AU">
                <a:effectLst>
                  <a:outerShdw blurRad="38100" dist="38100" dir="2700000" algn="tl">
                    <a:srgbClr val="808080"/>
                  </a:outerShdw>
                </a:effectLst>
              </a:rPr>
              <a:t> Kesin tanı: KC dokusunda kantitatif Fe tayini, </a:t>
            </a:r>
          </a:p>
          <a:p>
            <a:pPr>
              <a:buClr>
                <a:srgbClr val="00FFFF"/>
              </a:buClr>
              <a:buFontTx/>
              <a:buChar char="•"/>
            </a:pPr>
            <a:r>
              <a:rPr lang="en-AU">
                <a:effectLst>
                  <a:outerShdw blurRad="38100" dist="38100" dir="2700000" algn="tl">
                    <a:srgbClr val="808080"/>
                  </a:outerShdw>
                </a:effectLst>
              </a:rPr>
              <a:t> Fe endeksinin hesaplanması</a:t>
            </a:r>
          </a:p>
          <a:p>
            <a:pPr>
              <a:buClr>
                <a:srgbClr val="00FFFF"/>
              </a:buClr>
              <a:buFontTx/>
              <a:buChar char="•"/>
            </a:pPr>
            <a:r>
              <a:rPr lang="en-AU">
                <a:effectLst>
                  <a:outerShdw blurRad="38100" dist="38100" dir="2700000" algn="tl">
                    <a:srgbClr val="808080"/>
                  </a:outerShdw>
                </a:effectLst>
              </a:rPr>
              <a:t> Tedavi: Flebotomi</a:t>
            </a:r>
          </a:p>
          <a:p>
            <a:endParaRPr lang="en-AU">
              <a:effectLst>
                <a:outerShdw blurRad="38100" dist="38100" dir="2700000" algn="tl">
                  <a:srgbClr val="808080"/>
                </a:outerShdw>
              </a:effectLst>
            </a:endParaRPr>
          </a:p>
          <a:p>
            <a:r>
              <a:rPr lang="en-AU">
                <a:solidFill>
                  <a:srgbClr val="00FFFF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Sekonder hemokromatozis:</a:t>
            </a:r>
            <a:r>
              <a:rPr lang="en-AU">
                <a:effectLst>
                  <a:outerShdw blurRad="38100" dist="38100" dir="2700000" algn="tl">
                    <a:srgbClr val="808080"/>
                  </a:outerShdw>
                </a:effectLst>
              </a:rPr>
              <a:t> Hemolitik anemi ve ineffektif</a:t>
            </a:r>
          </a:p>
          <a:p>
            <a:r>
              <a:rPr lang="en-AU">
                <a:effectLst>
                  <a:outerShdw blurRad="38100" dist="38100" dir="2700000" algn="tl">
                    <a:srgbClr val="808080"/>
                  </a:outerShdw>
                </a:effectLst>
              </a:rPr>
              <a:t>hematopoez sonucu dokularda Fe birikir (thalassemia </a:t>
            </a:r>
          </a:p>
          <a:p>
            <a:r>
              <a:rPr lang="en-AU">
                <a:effectLst>
                  <a:outerShdw blurRad="38100" dist="38100" dir="2700000" algn="tl">
                    <a:srgbClr val="808080"/>
                  </a:outerShdw>
                </a:effectLst>
              </a:rPr>
              <a:t>major ve sideroblastik anemide)</a:t>
            </a:r>
          </a:p>
          <a:p>
            <a:endParaRPr lang="en-AU">
              <a:effectLst>
                <a:outerShdw blurRad="38100" dist="38100" dir="2700000" algn="tl">
                  <a:srgbClr val="80808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96838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309</Words>
  <Application>Microsoft Macintosh PowerPoint</Application>
  <PresentationFormat>On-screen Show (4:3)</PresentationFormat>
  <Paragraphs>71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Cihan Yurdaydin</dc:creator>
  <cp:lastModifiedBy>Cihan Yurdaydin</cp:lastModifiedBy>
  <cp:revision>1</cp:revision>
  <dcterms:created xsi:type="dcterms:W3CDTF">2017-11-14T14:16:48Z</dcterms:created>
  <dcterms:modified xsi:type="dcterms:W3CDTF">2017-11-14T14:18:24Z</dcterms:modified>
</cp:coreProperties>
</file>