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4" r:id="rId3"/>
    <p:sldId id="267" r:id="rId4"/>
    <p:sldId id="265" r:id="rId5"/>
    <p:sldId id="266" r:id="rId6"/>
    <p:sldId id="270" r:id="rId7"/>
    <p:sldId id="259" r:id="rId8"/>
    <p:sldId id="261" r:id="rId9"/>
    <p:sldId id="268" r:id="rId10"/>
    <p:sldId id="269" r:id="rId11"/>
    <p:sldId id="262" r:id="rId12"/>
    <p:sldId id="26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4660"/>
  </p:normalViewPr>
  <p:slideViewPr>
    <p:cSldViewPr>
      <p:cViewPr>
        <p:scale>
          <a:sx n="66" d="100"/>
          <a:sy n="66" d="100"/>
        </p:scale>
        <p:origin x="-122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2F700-4888-4CE5-8CC9-9449BB113B58}" type="doc">
      <dgm:prSet loTypeId="urn:microsoft.com/office/officeart/2005/8/layout/hProcess7#1" loCatId="list" qsTypeId="urn:microsoft.com/office/officeart/2005/8/quickstyle/simple1" qsCatId="simple" csTypeId="urn:microsoft.com/office/officeart/2005/8/colors/accent1_2" csCatId="accent1" phldr="0"/>
      <dgm:spPr/>
      <dgm:t>
        <a:bodyPr/>
        <a:lstStyle/>
        <a:p>
          <a:endParaRPr lang="tr-TR"/>
        </a:p>
      </dgm:t>
    </dgm:pt>
    <dgm:pt modelId="{3FA0ED85-C64D-4C0D-8FB6-B42D3371AFEB}">
      <dgm:prSet phldrT="[Metin]" phldr="1"/>
      <dgm:spPr/>
      <dgm:t>
        <a:bodyPr/>
        <a:lstStyle/>
        <a:p>
          <a:endParaRPr lang="tr-TR"/>
        </a:p>
      </dgm:t>
    </dgm:pt>
    <dgm:pt modelId="{CDA90F19-B501-420C-B99B-B74F3FA37DE4}" type="parTrans" cxnId="{AC8AF119-8413-49AE-8531-2C16D2BDA6CB}">
      <dgm:prSet/>
      <dgm:spPr/>
      <dgm:t>
        <a:bodyPr/>
        <a:lstStyle/>
        <a:p>
          <a:endParaRPr lang="tr-TR"/>
        </a:p>
      </dgm:t>
    </dgm:pt>
    <dgm:pt modelId="{C91F3FC3-2DE3-42C4-9833-D5FA0CB6EE40}" type="sibTrans" cxnId="{AC8AF119-8413-49AE-8531-2C16D2BDA6CB}">
      <dgm:prSet/>
      <dgm:spPr/>
      <dgm:t>
        <a:bodyPr/>
        <a:lstStyle/>
        <a:p>
          <a:endParaRPr lang="tr-TR"/>
        </a:p>
      </dgm:t>
    </dgm:pt>
    <dgm:pt modelId="{CC121596-22AB-4C3C-ADC0-F0B6AEC45C69}">
      <dgm:prSet phldrT="[Metin]" phldr="1"/>
      <dgm:spPr/>
      <dgm:t>
        <a:bodyPr/>
        <a:lstStyle/>
        <a:p>
          <a:endParaRPr lang="tr-TR" dirty="0"/>
        </a:p>
      </dgm:t>
    </dgm:pt>
    <dgm:pt modelId="{92848259-B220-4BBE-83E5-3C29C3A5DC4B}" type="parTrans" cxnId="{36E07667-F2CF-4557-8B2A-034629EA75C8}">
      <dgm:prSet/>
      <dgm:spPr/>
      <dgm:t>
        <a:bodyPr/>
        <a:lstStyle/>
        <a:p>
          <a:endParaRPr lang="tr-TR"/>
        </a:p>
      </dgm:t>
    </dgm:pt>
    <dgm:pt modelId="{4C0B3E22-7402-4A70-91DD-8FACC1D41234}" type="sibTrans" cxnId="{36E07667-F2CF-4557-8B2A-034629EA75C8}">
      <dgm:prSet/>
      <dgm:spPr/>
      <dgm:t>
        <a:bodyPr/>
        <a:lstStyle/>
        <a:p>
          <a:endParaRPr lang="tr-TR"/>
        </a:p>
      </dgm:t>
    </dgm:pt>
    <dgm:pt modelId="{E7616B75-0D40-45B7-89DB-3E6AED019B2E}">
      <dgm:prSet phldrT="[Metin]" phldr="1"/>
      <dgm:spPr/>
      <dgm:t>
        <a:bodyPr/>
        <a:lstStyle/>
        <a:p>
          <a:endParaRPr lang="tr-TR"/>
        </a:p>
      </dgm:t>
    </dgm:pt>
    <dgm:pt modelId="{00D020F3-F6CA-4915-9463-0F286D11E579}" type="parTrans" cxnId="{2620ACEA-AFCE-42E1-8D3A-86234C9D366D}">
      <dgm:prSet/>
      <dgm:spPr/>
      <dgm:t>
        <a:bodyPr/>
        <a:lstStyle/>
        <a:p>
          <a:endParaRPr lang="tr-TR"/>
        </a:p>
      </dgm:t>
    </dgm:pt>
    <dgm:pt modelId="{94482C1F-5C03-464F-8FCF-749A47E472BF}" type="sibTrans" cxnId="{2620ACEA-AFCE-42E1-8D3A-86234C9D366D}">
      <dgm:prSet/>
      <dgm:spPr/>
      <dgm:t>
        <a:bodyPr/>
        <a:lstStyle/>
        <a:p>
          <a:endParaRPr lang="tr-TR"/>
        </a:p>
      </dgm:t>
    </dgm:pt>
    <dgm:pt modelId="{EA2EBC3C-E859-4CB4-B119-888FDF54C833}">
      <dgm:prSet phldrT="[Metin]" phldr="1"/>
      <dgm:spPr/>
      <dgm:t>
        <a:bodyPr/>
        <a:lstStyle/>
        <a:p>
          <a:endParaRPr lang="tr-TR"/>
        </a:p>
      </dgm:t>
    </dgm:pt>
    <dgm:pt modelId="{A36EFDE1-FB45-4C3B-A7FF-F24EA7AD4328}" type="parTrans" cxnId="{E3E43B3E-9F26-4174-9294-F33235AF338D}">
      <dgm:prSet/>
      <dgm:spPr/>
      <dgm:t>
        <a:bodyPr/>
        <a:lstStyle/>
        <a:p>
          <a:endParaRPr lang="tr-TR"/>
        </a:p>
      </dgm:t>
    </dgm:pt>
    <dgm:pt modelId="{9618062D-30AB-4FED-8B8B-C3B51172EAA2}" type="sibTrans" cxnId="{E3E43B3E-9F26-4174-9294-F33235AF338D}">
      <dgm:prSet/>
      <dgm:spPr/>
      <dgm:t>
        <a:bodyPr/>
        <a:lstStyle/>
        <a:p>
          <a:endParaRPr lang="tr-TR"/>
        </a:p>
      </dgm:t>
    </dgm:pt>
    <dgm:pt modelId="{727A1F4C-DD47-4084-ADF4-643D91E125A0}">
      <dgm:prSet phldrT="[Metin]" phldr="1"/>
      <dgm:spPr/>
      <dgm:t>
        <a:bodyPr/>
        <a:lstStyle/>
        <a:p>
          <a:endParaRPr lang="tr-TR"/>
        </a:p>
      </dgm:t>
    </dgm:pt>
    <dgm:pt modelId="{11DD6082-F445-4656-9177-168884E0E01C}" type="parTrans" cxnId="{1415E4DE-85D2-48D3-B2D4-AED4CECBBEFD}">
      <dgm:prSet/>
      <dgm:spPr/>
      <dgm:t>
        <a:bodyPr/>
        <a:lstStyle/>
        <a:p>
          <a:endParaRPr lang="tr-TR"/>
        </a:p>
      </dgm:t>
    </dgm:pt>
    <dgm:pt modelId="{698E8373-B741-405F-A489-5DDA24FB8B3C}" type="sibTrans" cxnId="{1415E4DE-85D2-48D3-B2D4-AED4CECBBEFD}">
      <dgm:prSet/>
      <dgm:spPr/>
      <dgm:t>
        <a:bodyPr/>
        <a:lstStyle/>
        <a:p>
          <a:endParaRPr lang="tr-TR"/>
        </a:p>
      </dgm:t>
    </dgm:pt>
    <dgm:pt modelId="{82E7F9E9-718E-43F9-B5B6-C5F8809F3958}">
      <dgm:prSet phldrT="[Metin]" phldr="1"/>
      <dgm:spPr/>
      <dgm:t>
        <a:bodyPr/>
        <a:lstStyle/>
        <a:p>
          <a:endParaRPr lang="tr-TR"/>
        </a:p>
      </dgm:t>
    </dgm:pt>
    <dgm:pt modelId="{D7F3324D-3828-42B8-A396-665E289814D0}" type="parTrans" cxnId="{21698097-29B2-48C3-9BC8-34DDC4180DE3}">
      <dgm:prSet/>
      <dgm:spPr/>
      <dgm:t>
        <a:bodyPr/>
        <a:lstStyle/>
        <a:p>
          <a:endParaRPr lang="tr-TR"/>
        </a:p>
      </dgm:t>
    </dgm:pt>
    <dgm:pt modelId="{62A4FCF7-434B-42A6-80B2-652DD0D817A9}" type="sibTrans" cxnId="{21698097-29B2-48C3-9BC8-34DDC4180DE3}">
      <dgm:prSet/>
      <dgm:spPr/>
      <dgm:t>
        <a:bodyPr/>
        <a:lstStyle/>
        <a:p>
          <a:endParaRPr lang="tr-TR"/>
        </a:p>
      </dgm:t>
    </dgm:pt>
    <dgm:pt modelId="{41E7F4B1-0D45-4F7D-9E8E-B822B4FB62F6}" type="pres">
      <dgm:prSet presAssocID="{2B32F700-4888-4CE5-8CC9-9449BB113B58}" presName="Name0" presStyleCnt="0">
        <dgm:presLayoutVars>
          <dgm:dir/>
          <dgm:animLvl val="lvl"/>
          <dgm:resizeHandles val="exact"/>
        </dgm:presLayoutVars>
      </dgm:prSet>
      <dgm:spPr/>
      <dgm:t>
        <a:bodyPr/>
        <a:lstStyle/>
        <a:p>
          <a:endParaRPr lang="tr-TR"/>
        </a:p>
      </dgm:t>
    </dgm:pt>
    <dgm:pt modelId="{A1A20D45-8FCD-4829-821A-15611FB2AB5A}" type="pres">
      <dgm:prSet presAssocID="{3FA0ED85-C64D-4C0D-8FB6-B42D3371AFEB}" presName="compositeNode" presStyleCnt="0">
        <dgm:presLayoutVars>
          <dgm:bulletEnabled val="1"/>
        </dgm:presLayoutVars>
      </dgm:prSet>
      <dgm:spPr/>
    </dgm:pt>
    <dgm:pt modelId="{EEBB8734-BFEB-4066-9B32-736EBB3EDD40}" type="pres">
      <dgm:prSet presAssocID="{3FA0ED85-C64D-4C0D-8FB6-B42D3371AFEB}" presName="bgRect" presStyleLbl="node1" presStyleIdx="0" presStyleCnt="3"/>
      <dgm:spPr/>
      <dgm:t>
        <a:bodyPr/>
        <a:lstStyle/>
        <a:p>
          <a:endParaRPr lang="tr-TR"/>
        </a:p>
      </dgm:t>
    </dgm:pt>
    <dgm:pt modelId="{B9C7D2C1-5506-4F8E-804C-050C29B976A7}" type="pres">
      <dgm:prSet presAssocID="{3FA0ED85-C64D-4C0D-8FB6-B42D3371AFEB}" presName="parentNode" presStyleLbl="node1" presStyleIdx="0" presStyleCnt="3">
        <dgm:presLayoutVars>
          <dgm:chMax val="0"/>
          <dgm:bulletEnabled val="1"/>
        </dgm:presLayoutVars>
      </dgm:prSet>
      <dgm:spPr/>
      <dgm:t>
        <a:bodyPr/>
        <a:lstStyle/>
        <a:p>
          <a:endParaRPr lang="tr-TR"/>
        </a:p>
      </dgm:t>
    </dgm:pt>
    <dgm:pt modelId="{236A1D1F-4605-45C1-B602-3E8D807DCEA2}" type="pres">
      <dgm:prSet presAssocID="{3FA0ED85-C64D-4C0D-8FB6-B42D3371AFEB}" presName="childNode" presStyleLbl="node1" presStyleIdx="0" presStyleCnt="3">
        <dgm:presLayoutVars>
          <dgm:bulletEnabled val="1"/>
        </dgm:presLayoutVars>
      </dgm:prSet>
      <dgm:spPr/>
      <dgm:t>
        <a:bodyPr/>
        <a:lstStyle/>
        <a:p>
          <a:endParaRPr lang="tr-TR"/>
        </a:p>
      </dgm:t>
    </dgm:pt>
    <dgm:pt modelId="{8846341C-B560-4B5B-8E72-F7FD3F7A0534}" type="pres">
      <dgm:prSet presAssocID="{C91F3FC3-2DE3-42C4-9833-D5FA0CB6EE40}" presName="hSp" presStyleCnt="0"/>
      <dgm:spPr/>
    </dgm:pt>
    <dgm:pt modelId="{C63B112D-A987-4E3F-A5B2-FCE9DA320502}" type="pres">
      <dgm:prSet presAssocID="{C91F3FC3-2DE3-42C4-9833-D5FA0CB6EE40}" presName="vProcSp" presStyleCnt="0"/>
      <dgm:spPr/>
    </dgm:pt>
    <dgm:pt modelId="{55ACF032-AF95-4992-9672-87D1072F6541}" type="pres">
      <dgm:prSet presAssocID="{C91F3FC3-2DE3-42C4-9833-D5FA0CB6EE40}" presName="vSp1" presStyleCnt="0"/>
      <dgm:spPr/>
    </dgm:pt>
    <dgm:pt modelId="{4EB0538A-ABC9-44C4-A6AF-0A7A3419C730}" type="pres">
      <dgm:prSet presAssocID="{C91F3FC3-2DE3-42C4-9833-D5FA0CB6EE40}" presName="simulatedConn" presStyleLbl="solidFgAcc1" presStyleIdx="0" presStyleCnt="2"/>
      <dgm:spPr/>
    </dgm:pt>
    <dgm:pt modelId="{C0604CD8-5225-451F-8F75-F4FAB9AA340C}" type="pres">
      <dgm:prSet presAssocID="{C91F3FC3-2DE3-42C4-9833-D5FA0CB6EE40}" presName="vSp2" presStyleCnt="0"/>
      <dgm:spPr/>
    </dgm:pt>
    <dgm:pt modelId="{6B67C509-C1C1-4F67-8FCD-12BF8E0EEA62}" type="pres">
      <dgm:prSet presAssocID="{C91F3FC3-2DE3-42C4-9833-D5FA0CB6EE40}" presName="sibTrans" presStyleCnt="0"/>
      <dgm:spPr/>
    </dgm:pt>
    <dgm:pt modelId="{859800C0-9999-4B2D-9133-930F3149467C}" type="pres">
      <dgm:prSet presAssocID="{E7616B75-0D40-45B7-89DB-3E6AED019B2E}" presName="compositeNode" presStyleCnt="0">
        <dgm:presLayoutVars>
          <dgm:bulletEnabled val="1"/>
        </dgm:presLayoutVars>
      </dgm:prSet>
      <dgm:spPr/>
    </dgm:pt>
    <dgm:pt modelId="{AD0CCD2B-D75F-4922-ADEA-8E867245B064}" type="pres">
      <dgm:prSet presAssocID="{E7616B75-0D40-45B7-89DB-3E6AED019B2E}" presName="bgRect" presStyleLbl="node1" presStyleIdx="1" presStyleCnt="3"/>
      <dgm:spPr/>
      <dgm:t>
        <a:bodyPr/>
        <a:lstStyle/>
        <a:p>
          <a:endParaRPr lang="tr-TR"/>
        </a:p>
      </dgm:t>
    </dgm:pt>
    <dgm:pt modelId="{4DA6D279-6402-415A-811A-BC4C3788FFC8}" type="pres">
      <dgm:prSet presAssocID="{E7616B75-0D40-45B7-89DB-3E6AED019B2E}" presName="parentNode" presStyleLbl="node1" presStyleIdx="1" presStyleCnt="3">
        <dgm:presLayoutVars>
          <dgm:chMax val="0"/>
          <dgm:bulletEnabled val="1"/>
        </dgm:presLayoutVars>
      </dgm:prSet>
      <dgm:spPr/>
      <dgm:t>
        <a:bodyPr/>
        <a:lstStyle/>
        <a:p>
          <a:endParaRPr lang="tr-TR"/>
        </a:p>
      </dgm:t>
    </dgm:pt>
    <dgm:pt modelId="{BEA1EFE9-AA55-453F-B670-8569EA13464E}" type="pres">
      <dgm:prSet presAssocID="{E7616B75-0D40-45B7-89DB-3E6AED019B2E}" presName="childNode" presStyleLbl="node1" presStyleIdx="1" presStyleCnt="3">
        <dgm:presLayoutVars>
          <dgm:bulletEnabled val="1"/>
        </dgm:presLayoutVars>
      </dgm:prSet>
      <dgm:spPr/>
      <dgm:t>
        <a:bodyPr/>
        <a:lstStyle/>
        <a:p>
          <a:endParaRPr lang="tr-TR"/>
        </a:p>
      </dgm:t>
    </dgm:pt>
    <dgm:pt modelId="{18620509-822D-4387-91B6-A56BAF55E102}" type="pres">
      <dgm:prSet presAssocID="{94482C1F-5C03-464F-8FCF-749A47E472BF}" presName="hSp" presStyleCnt="0"/>
      <dgm:spPr/>
    </dgm:pt>
    <dgm:pt modelId="{57046BD1-DF0D-4413-A94E-BA3A4CCDF30E}" type="pres">
      <dgm:prSet presAssocID="{94482C1F-5C03-464F-8FCF-749A47E472BF}" presName="vProcSp" presStyleCnt="0"/>
      <dgm:spPr/>
    </dgm:pt>
    <dgm:pt modelId="{778678C3-7CB0-47FE-B974-38B0A9DD98A9}" type="pres">
      <dgm:prSet presAssocID="{94482C1F-5C03-464F-8FCF-749A47E472BF}" presName="vSp1" presStyleCnt="0"/>
      <dgm:spPr/>
    </dgm:pt>
    <dgm:pt modelId="{DC1929E0-B99B-4918-8FD2-31109ECF02E9}" type="pres">
      <dgm:prSet presAssocID="{94482C1F-5C03-464F-8FCF-749A47E472BF}" presName="simulatedConn" presStyleLbl="solidFgAcc1" presStyleIdx="1" presStyleCnt="2"/>
      <dgm:spPr/>
    </dgm:pt>
    <dgm:pt modelId="{AEC334BA-85CF-4575-ADAD-839BA2E14537}" type="pres">
      <dgm:prSet presAssocID="{94482C1F-5C03-464F-8FCF-749A47E472BF}" presName="vSp2" presStyleCnt="0"/>
      <dgm:spPr/>
    </dgm:pt>
    <dgm:pt modelId="{DCB29A6B-7D7F-4064-8185-F91C97329D7D}" type="pres">
      <dgm:prSet presAssocID="{94482C1F-5C03-464F-8FCF-749A47E472BF}" presName="sibTrans" presStyleCnt="0"/>
      <dgm:spPr/>
    </dgm:pt>
    <dgm:pt modelId="{A54452C6-6CD4-482F-8C4E-5A46A6B14482}" type="pres">
      <dgm:prSet presAssocID="{727A1F4C-DD47-4084-ADF4-643D91E125A0}" presName="compositeNode" presStyleCnt="0">
        <dgm:presLayoutVars>
          <dgm:bulletEnabled val="1"/>
        </dgm:presLayoutVars>
      </dgm:prSet>
      <dgm:spPr/>
    </dgm:pt>
    <dgm:pt modelId="{21000DBD-A545-4E4C-8A23-34C0E044161E}" type="pres">
      <dgm:prSet presAssocID="{727A1F4C-DD47-4084-ADF4-643D91E125A0}" presName="bgRect" presStyleLbl="node1" presStyleIdx="2" presStyleCnt="3"/>
      <dgm:spPr/>
      <dgm:t>
        <a:bodyPr/>
        <a:lstStyle/>
        <a:p>
          <a:endParaRPr lang="tr-TR"/>
        </a:p>
      </dgm:t>
    </dgm:pt>
    <dgm:pt modelId="{3035D0BB-AEC2-40CB-984E-090889DB6F14}" type="pres">
      <dgm:prSet presAssocID="{727A1F4C-DD47-4084-ADF4-643D91E125A0}" presName="parentNode" presStyleLbl="node1" presStyleIdx="2" presStyleCnt="3">
        <dgm:presLayoutVars>
          <dgm:chMax val="0"/>
          <dgm:bulletEnabled val="1"/>
        </dgm:presLayoutVars>
      </dgm:prSet>
      <dgm:spPr/>
      <dgm:t>
        <a:bodyPr/>
        <a:lstStyle/>
        <a:p>
          <a:endParaRPr lang="tr-TR"/>
        </a:p>
      </dgm:t>
    </dgm:pt>
    <dgm:pt modelId="{06DCCA24-352A-4017-B175-5418580A1FCA}" type="pres">
      <dgm:prSet presAssocID="{727A1F4C-DD47-4084-ADF4-643D91E125A0}" presName="childNode" presStyleLbl="node1" presStyleIdx="2" presStyleCnt="3">
        <dgm:presLayoutVars>
          <dgm:bulletEnabled val="1"/>
        </dgm:presLayoutVars>
      </dgm:prSet>
      <dgm:spPr/>
      <dgm:t>
        <a:bodyPr/>
        <a:lstStyle/>
        <a:p>
          <a:endParaRPr lang="tr-TR"/>
        </a:p>
      </dgm:t>
    </dgm:pt>
  </dgm:ptLst>
  <dgm:cxnLst>
    <dgm:cxn modelId="{C58DC8FC-CCC2-42A4-BE70-1FFE24CC477C}" type="presOf" srcId="{82E7F9E9-718E-43F9-B5B6-C5F8809F3958}" destId="{06DCCA24-352A-4017-B175-5418580A1FCA}" srcOrd="0" destOrd="0" presId="urn:microsoft.com/office/officeart/2005/8/layout/hProcess7#1"/>
    <dgm:cxn modelId="{1E467CA7-17C2-4C27-8034-BAB2A8ADAAFD}" type="presOf" srcId="{EA2EBC3C-E859-4CB4-B119-888FDF54C833}" destId="{BEA1EFE9-AA55-453F-B670-8569EA13464E}" srcOrd="0" destOrd="0" presId="urn:microsoft.com/office/officeart/2005/8/layout/hProcess7#1"/>
    <dgm:cxn modelId="{0AF8055B-12D7-4E94-9932-D93A112EF874}" type="presOf" srcId="{3FA0ED85-C64D-4C0D-8FB6-B42D3371AFEB}" destId="{EEBB8734-BFEB-4066-9B32-736EBB3EDD40}" srcOrd="0" destOrd="0" presId="urn:microsoft.com/office/officeart/2005/8/layout/hProcess7#1"/>
    <dgm:cxn modelId="{21698097-29B2-48C3-9BC8-34DDC4180DE3}" srcId="{727A1F4C-DD47-4084-ADF4-643D91E125A0}" destId="{82E7F9E9-718E-43F9-B5B6-C5F8809F3958}" srcOrd="0" destOrd="0" parTransId="{D7F3324D-3828-42B8-A396-665E289814D0}" sibTransId="{62A4FCF7-434B-42A6-80B2-652DD0D817A9}"/>
    <dgm:cxn modelId="{52BC0054-5876-414B-8F97-A70BD6943FBE}" type="presOf" srcId="{727A1F4C-DD47-4084-ADF4-643D91E125A0}" destId="{3035D0BB-AEC2-40CB-984E-090889DB6F14}" srcOrd="1" destOrd="0" presId="urn:microsoft.com/office/officeart/2005/8/layout/hProcess7#1"/>
    <dgm:cxn modelId="{AC8AF119-8413-49AE-8531-2C16D2BDA6CB}" srcId="{2B32F700-4888-4CE5-8CC9-9449BB113B58}" destId="{3FA0ED85-C64D-4C0D-8FB6-B42D3371AFEB}" srcOrd="0" destOrd="0" parTransId="{CDA90F19-B501-420C-B99B-B74F3FA37DE4}" sibTransId="{C91F3FC3-2DE3-42C4-9833-D5FA0CB6EE40}"/>
    <dgm:cxn modelId="{3BA2DDBF-9108-4EE6-A918-68BEB529996A}" type="presOf" srcId="{CC121596-22AB-4C3C-ADC0-F0B6AEC45C69}" destId="{236A1D1F-4605-45C1-B602-3E8D807DCEA2}" srcOrd="0" destOrd="0" presId="urn:microsoft.com/office/officeart/2005/8/layout/hProcess7#1"/>
    <dgm:cxn modelId="{2620ACEA-AFCE-42E1-8D3A-86234C9D366D}" srcId="{2B32F700-4888-4CE5-8CC9-9449BB113B58}" destId="{E7616B75-0D40-45B7-89DB-3E6AED019B2E}" srcOrd="1" destOrd="0" parTransId="{00D020F3-F6CA-4915-9463-0F286D11E579}" sibTransId="{94482C1F-5C03-464F-8FCF-749A47E472BF}"/>
    <dgm:cxn modelId="{5A0D4155-0E90-4EF7-98D6-9516EE07E7AE}" type="presOf" srcId="{E7616B75-0D40-45B7-89DB-3E6AED019B2E}" destId="{AD0CCD2B-D75F-4922-ADEA-8E867245B064}" srcOrd="0" destOrd="0" presId="urn:microsoft.com/office/officeart/2005/8/layout/hProcess7#1"/>
    <dgm:cxn modelId="{121E5C37-B48A-416A-8C7B-CE74D78EE72C}" type="presOf" srcId="{2B32F700-4888-4CE5-8CC9-9449BB113B58}" destId="{41E7F4B1-0D45-4F7D-9E8E-B822B4FB62F6}" srcOrd="0" destOrd="0" presId="urn:microsoft.com/office/officeart/2005/8/layout/hProcess7#1"/>
    <dgm:cxn modelId="{FE488D18-DDD3-4310-BC61-208639EEEFB8}" type="presOf" srcId="{727A1F4C-DD47-4084-ADF4-643D91E125A0}" destId="{21000DBD-A545-4E4C-8A23-34C0E044161E}" srcOrd="0" destOrd="0" presId="urn:microsoft.com/office/officeart/2005/8/layout/hProcess7#1"/>
    <dgm:cxn modelId="{E3E43B3E-9F26-4174-9294-F33235AF338D}" srcId="{E7616B75-0D40-45B7-89DB-3E6AED019B2E}" destId="{EA2EBC3C-E859-4CB4-B119-888FDF54C833}" srcOrd="0" destOrd="0" parTransId="{A36EFDE1-FB45-4C3B-A7FF-F24EA7AD4328}" sibTransId="{9618062D-30AB-4FED-8B8B-C3B51172EAA2}"/>
    <dgm:cxn modelId="{4880952F-5B24-4C03-AA89-FEC0BB823C0B}" type="presOf" srcId="{E7616B75-0D40-45B7-89DB-3E6AED019B2E}" destId="{4DA6D279-6402-415A-811A-BC4C3788FFC8}" srcOrd="1" destOrd="0" presId="urn:microsoft.com/office/officeart/2005/8/layout/hProcess7#1"/>
    <dgm:cxn modelId="{36E07667-F2CF-4557-8B2A-034629EA75C8}" srcId="{3FA0ED85-C64D-4C0D-8FB6-B42D3371AFEB}" destId="{CC121596-22AB-4C3C-ADC0-F0B6AEC45C69}" srcOrd="0" destOrd="0" parTransId="{92848259-B220-4BBE-83E5-3C29C3A5DC4B}" sibTransId="{4C0B3E22-7402-4A70-91DD-8FACC1D41234}"/>
    <dgm:cxn modelId="{7EC8C3C9-0AC3-41DC-995B-90B9DC758D78}" type="presOf" srcId="{3FA0ED85-C64D-4C0D-8FB6-B42D3371AFEB}" destId="{B9C7D2C1-5506-4F8E-804C-050C29B976A7}" srcOrd="1" destOrd="0" presId="urn:microsoft.com/office/officeart/2005/8/layout/hProcess7#1"/>
    <dgm:cxn modelId="{1415E4DE-85D2-48D3-B2D4-AED4CECBBEFD}" srcId="{2B32F700-4888-4CE5-8CC9-9449BB113B58}" destId="{727A1F4C-DD47-4084-ADF4-643D91E125A0}" srcOrd="2" destOrd="0" parTransId="{11DD6082-F445-4656-9177-168884E0E01C}" sibTransId="{698E8373-B741-405F-A489-5DDA24FB8B3C}"/>
    <dgm:cxn modelId="{48A57756-880D-43F3-864C-188FC31C4A66}" type="presParOf" srcId="{41E7F4B1-0D45-4F7D-9E8E-B822B4FB62F6}" destId="{A1A20D45-8FCD-4829-821A-15611FB2AB5A}" srcOrd="0" destOrd="0" presId="urn:microsoft.com/office/officeart/2005/8/layout/hProcess7#1"/>
    <dgm:cxn modelId="{9EFFE400-81AC-44D8-910E-22FDEE096DBE}" type="presParOf" srcId="{A1A20D45-8FCD-4829-821A-15611FB2AB5A}" destId="{EEBB8734-BFEB-4066-9B32-736EBB3EDD40}" srcOrd="0" destOrd="0" presId="urn:microsoft.com/office/officeart/2005/8/layout/hProcess7#1"/>
    <dgm:cxn modelId="{625CEEAF-0454-48D7-BE92-1D7E5388292A}" type="presParOf" srcId="{A1A20D45-8FCD-4829-821A-15611FB2AB5A}" destId="{B9C7D2C1-5506-4F8E-804C-050C29B976A7}" srcOrd="1" destOrd="0" presId="urn:microsoft.com/office/officeart/2005/8/layout/hProcess7#1"/>
    <dgm:cxn modelId="{C5A064CD-1F6B-4DE6-BF05-118DA202E87F}" type="presParOf" srcId="{A1A20D45-8FCD-4829-821A-15611FB2AB5A}" destId="{236A1D1F-4605-45C1-B602-3E8D807DCEA2}" srcOrd="2" destOrd="0" presId="urn:microsoft.com/office/officeart/2005/8/layout/hProcess7#1"/>
    <dgm:cxn modelId="{887A2460-C6B2-4589-ADE8-07AA4D1DDE46}" type="presParOf" srcId="{41E7F4B1-0D45-4F7D-9E8E-B822B4FB62F6}" destId="{8846341C-B560-4B5B-8E72-F7FD3F7A0534}" srcOrd="1" destOrd="0" presId="urn:microsoft.com/office/officeart/2005/8/layout/hProcess7#1"/>
    <dgm:cxn modelId="{1EFE1503-12D0-4393-B696-88B56062FCD6}" type="presParOf" srcId="{41E7F4B1-0D45-4F7D-9E8E-B822B4FB62F6}" destId="{C63B112D-A987-4E3F-A5B2-FCE9DA320502}" srcOrd="2" destOrd="0" presId="urn:microsoft.com/office/officeart/2005/8/layout/hProcess7#1"/>
    <dgm:cxn modelId="{F6CA7812-F2A7-4830-847E-14A18C8BC98D}" type="presParOf" srcId="{C63B112D-A987-4E3F-A5B2-FCE9DA320502}" destId="{55ACF032-AF95-4992-9672-87D1072F6541}" srcOrd="0" destOrd="0" presId="urn:microsoft.com/office/officeart/2005/8/layout/hProcess7#1"/>
    <dgm:cxn modelId="{38F2AAE9-C5F5-48E6-AC2B-09FA7A7C8DBA}" type="presParOf" srcId="{C63B112D-A987-4E3F-A5B2-FCE9DA320502}" destId="{4EB0538A-ABC9-44C4-A6AF-0A7A3419C730}" srcOrd="1" destOrd="0" presId="urn:microsoft.com/office/officeart/2005/8/layout/hProcess7#1"/>
    <dgm:cxn modelId="{4A0CF4FA-3F2D-411D-AB85-3683F7D2FE6E}" type="presParOf" srcId="{C63B112D-A987-4E3F-A5B2-FCE9DA320502}" destId="{C0604CD8-5225-451F-8F75-F4FAB9AA340C}" srcOrd="2" destOrd="0" presId="urn:microsoft.com/office/officeart/2005/8/layout/hProcess7#1"/>
    <dgm:cxn modelId="{E3D752E8-BDD2-4BF6-A2B0-F4AC83A57F48}" type="presParOf" srcId="{41E7F4B1-0D45-4F7D-9E8E-B822B4FB62F6}" destId="{6B67C509-C1C1-4F67-8FCD-12BF8E0EEA62}" srcOrd="3" destOrd="0" presId="urn:microsoft.com/office/officeart/2005/8/layout/hProcess7#1"/>
    <dgm:cxn modelId="{CAC955C6-C7B1-419E-9EC0-5A955D1C6F8A}" type="presParOf" srcId="{41E7F4B1-0D45-4F7D-9E8E-B822B4FB62F6}" destId="{859800C0-9999-4B2D-9133-930F3149467C}" srcOrd="4" destOrd="0" presId="urn:microsoft.com/office/officeart/2005/8/layout/hProcess7#1"/>
    <dgm:cxn modelId="{6807F58C-DAC9-45D9-8BF3-CFC67C848DC1}" type="presParOf" srcId="{859800C0-9999-4B2D-9133-930F3149467C}" destId="{AD0CCD2B-D75F-4922-ADEA-8E867245B064}" srcOrd="0" destOrd="0" presId="urn:microsoft.com/office/officeart/2005/8/layout/hProcess7#1"/>
    <dgm:cxn modelId="{11847D9F-1A05-4695-A85B-FC4C217825CD}" type="presParOf" srcId="{859800C0-9999-4B2D-9133-930F3149467C}" destId="{4DA6D279-6402-415A-811A-BC4C3788FFC8}" srcOrd="1" destOrd="0" presId="urn:microsoft.com/office/officeart/2005/8/layout/hProcess7#1"/>
    <dgm:cxn modelId="{F1F93E91-D790-4077-B96A-DCB76F5C8337}" type="presParOf" srcId="{859800C0-9999-4B2D-9133-930F3149467C}" destId="{BEA1EFE9-AA55-453F-B670-8569EA13464E}" srcOrd="2" destOrd="0" presId="urn:microsoft.com/office/officeart/2005/8/layout/hProcess7#1"/>
    <dgm:cxn modelId="{035063F6-FCC7-401C-B4F3-34DF20FD5EA7}" type="presParOf" srcId="{41E7F4B1-0D45-4F7D-9E8E-B822B4FB62F6}" destId="{18620509-822D-4387-91B6-A56BAF55E102}" srcOrd="5" destOrd="0" presId="urn:microsoft.com/office/officeart/2005/8/layout/hProcess7#1"/>
    <dgm:cxn modelId="{2FE82A53-6294-4616-AD05-71482E74DCD4}" type="presParOf" srcId="{41E7F4B1-0D45-4F7D-9E8E-B822B4FB62F6}" destId="{57046BD1-DF0D-4413-A94E-BA3A4CCDF30E}" srcOrd="6" destOrd="0" presId="urn:microsoft.com/office/officeart/2005/8/layout/hProcess7#1"/>
    <dgm:cxn modelId="{F695B60C-4576-4B32-A83B-A8263F090643}" type="presParOf" srcId="{57046BD1-DF0D-4413-A94E-BA3A4CCDF30E}" destId="{778678C3-7CB0-47FE-B974-38B0A9DD98A9}" srcOrd="0" destOrd="0" presId="urn:microsoft.com/office/officeart/2005/8/layout/hProcess7#1"/>
    <dgm:cxn modelId="{3C5FB741-961D-4F75-A5BD-7E2693A24959}" type="presParOf" srcId="{57046BD1-DF0D-4413-A94E-BA3A4CCDF30E}" destId="{DC1929E0-B99B-4918-8FD2-31109ECF02E9}" srcOrd="1" destOrd="0" presId="urn:microsoft.com/office/officeart/2005/8/layout/hProcess7#1"/>
    <dgm:cxn modelId="{538F4331-0690-4CE8-A026-8547BC01FB9E}" type="presParOf" srcId="{57046BD1-DF0D-4413-A94E-BA3A4CCDF30E}" destId="{AEC334BA-85CF-4575-ADAD-839BA2E14537}" srcOrd="2" destOrd="0" presId="urn:microsoft.com/office/officeart/2005/8/layout/hProcess7#1"/>
    <dgm:cxn modelId="{6F479A61-C9E0-437D-8455-8AF18DB80BF1}" type="presParOf" srcId="{41E7F4B1-0D45-4F7D-9E8E-B822B4FB62F6}" destId="{DCB29A6B-7D7F-4064-8185-F91C97329D7D}" srcOrd="7" destOrd="0" presId="urn:microsoft.com/office/officeart/2005/8/layout/hProcess7#1"/>
    <dgm:cxn modelId="{4E865B1E-65DA-422D-B43F-0E1C3AE99A50}" type="presParOf" srcId="{41E7F4B1-0D45-4F7D-9E8E-B822B4FB62F6}" destId="{A54452C6-6CD4-482F-8C4E-5A46A6B14482}" srcOrd="8" destOrd="0" presId="urn:microsoft.com/office/officeart/2005/8/layout/hProcess7#1"/>
    <dgm:cxn modelId="{F002DBB4-F886-4997-A323-923FCE7F72D9}" type="presParOf" srcId="{A54452C6-6CD4-482F-8C4E-5A46A6B14482}" destId="{21000DBD-A545-4E4C-8A23-34C0E044161E}" srcOrd="0" destOrd="0" presId="urn:microsoft.com/office/officeart/2005/8/layout/hProcess7#1"/>
    <dgm:cxn modelId="{59FB8C8C-3CFF-4BD1-840E-A83139DDDACC}" type="presParOf" srcId="{A54452C6-6CD4-482F-8C4E-5A46A6B14482}" destId="{3035D0BB-AEC2-40CB-984E-090889DB6F14}" srcOrd="1" destOrd="0" presId="urn:microsoft.com/office/officeart/2005/8/layout/hProcess7#1"/>
    <dgm:cxn modelId="{465D2603-66A9-43F2-A6D0-E9A65FC975D1}" type="presParOf" srcId="{A54452C6-6CD4-482F-8C4E-5A46A6B14482}" destId="{06DCCA24-352A-4017-B175-5418580A1FCA}"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7BF420-B2CC-45B9-8A7C-B465F061CBE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63147A5F-A8B6-4946-B0CE-B82A84A535C3}">
      <dgm:prSet phldrT="[Metin]"/>
      <dgm:spPr/>
      <dgm:t>
        <a:bodyPr/>
        <a:lstStyle/>
        <a:p>
          <a:r>
            <a:rPr lang="tr-TR" dirty="0" smtClean="0"/>
            <a:t>PAZARLAMA MARJI</a:t>
          </a:r>
          <a:endParaRPr lang="tr-TR" dirty="0"/>
        </a:p>
      </dgm:t>
    </dgm:pt>
    <dgm:pt modelId="{85B6B638-4CE8-46B9-B66B-14446F7BE72D}" type="parTrans" cxnId="{4E530CC3-5B68-486F-B74A-7B6B078A6F59}">
      <dgm:prSet/>
      <dgm:spPr/>
      <dgm:t>
        <a:bodyPr/>
        <a:lstStyle/>
        <a:p>
          <a:endParaRPr lang="tr-TR"/>
        </a:p>
      </dgm:t>
    </dgm:pt>
    <dgm:pt modelId="{861C662E-60E3-48ED-8F3E-A38254A78E2E}" type="sibTrans" cxnId="{4E530CC3-5B68-486F-B74A-7B6B078A6F59}">
      <dgm:prSet/>
      <dgm:spPr/>
      <dgm:t>
        <a:bodyPr/>
        <a:lstStyle/>
        <a:p>
          <a:endParaRPr lang="tr-TR"/>
        </a:p>
      </dgm:t>
    </dgm:pt>
    <dgm:pt modelId="{2A81EA23-E9F4-4A56-B2F8-ADAF519E8BAD}">
      <dgm:prSet phldrT="[Metin]"/>
      <dgm:spPr/>
      <dgm:t>
        <a:bodyPr/>
        <a:lstStyle/>
        <a:p>
          <a:r>
            <a:rPr lang="tr-TR" b="1" dirty="0" smtClean="0"/>
            <a:t>Mutlak pazarlama marj</a:t>
          </a:r>
          <a:r>
            <a:rPr lang="tr-TR" dirty="0" smtClean="0"/>
            <a:t>: pazarlama zincirinde iki aşamadaki fiyatların farkı</a:t>
          </a:r>
          <a:endParaRPr lang="tr-TR" dirty="0"/>
        </a:p>
      </dgm:t>
    </dgm:pt>
    <dgm:pt modelId="{172D1786-7707-473E-AC6B-B4D7FEECDCE9}" type="parTrans" cxnId="{6A6D9882-8B81-48C7-8BE8-C10FB5C9F8E7}">
      <dgm:prSet/>
      <dgm:spPr/>
      <dgm:t>
        <a:bodyPr/>
        <a:lstStyle/>
        <a:p>
          <a:endParaRPr lang="tr-TR"/>
        </a:p>
      </dgm:t>
    </dgm:pt>
    <dgm:pt modelId="{9B97877F-73D2-49BB-B938-F6DE00C0FB2D}" type="sibTrans" cxnId="{6A6D9882-8B81-48C7-8BE8-C10FB5C9F8E7}">
      <dgm:prSet/>
      <dgm:spPr/>
      <dgm:t>
        <a:bodyPr/>
        <a:lstStyle/>
        <a:p>
          <a:endParaRPr lang="tr-TR"/>
        </a:p>
      </dgm:t>
    </dgm:pt>
    <dgm:pt modelId="{A927F00A-72A1-4C76-AF1B-C083CCF47F72}">
      <dgm:prSet phldrT="[Metin]"/>
      <dgm:spPr/>
      <dgm:t>
        <a:bodyPr/>
        <a:lstStyle/>
        <a:p>
          <a:r>
            <a:rPr lang="pt-BR" b="1" dirty="0" smtClean="0"/>
            <a:t>Oransal pazarlama marj</a:t>
          </a:r>
          <a:r>
            <a:rPr lang="tr-TR" b="1" dirty="0" smtClean="0"/>
            <a:t>ı:</a:t>
          </a:r>
          <a:r>
            <a:rPr lang="pt-BR" b="1" dirty="0" smtClean="0"/>
            <a:t> </a:t>
          </a:r>
          <a:r>
            <a:rPr lang="pt-BR" dirty="0" smtClean="0"/>
            <a:t>mutlak pazarlama marj</a:t>
          </a:r>
          <a:r>
            <a:rPr lang="tr-TR" dirty="0" err="1" smtClean="0"/>
            <a:t>ının</a:t>
          </a:r>
          <a:r>
            <a:rPr lang="pt-BR" dirty="0" smtClean="0"/>
            <a:t> ürün al</a:t>
          </a:r>
          <a:r>
            <a:rPr lang="tr-TR" dirty="0" err="1" smtClean="0"/>
            <a:t>ış</a:t>
          </a:r>
          <a:r>
            <a:rPr lang="pt-BR" dirty="0" smtClean="0"/>
            <a:t> fiyat</a:t>
          </a:r>
          <a:r>
            <a:rPr lang="tr-TR" dirty="0" smtClean="0"/>
            <a:t>ı</a:t>
          </a:r>
          <a:r>
            <a:rPr lang="pt-BR" dirty="0" smtClean="0"/>
            <a:t>na oran</a:t>
          </a:r>
          <a:r>
            <a:rPr lang="tr-TR" dirty="0" smtClean="0"/>
            <a:t>ı</a:t>
          </a:r>
          <a:endParaRPr lang="tr-TR" dirty="0"/>
        </a:p>
      </dgm:t>
    </dgm:pt>
    <dgm:pt modelId="{042DC953-810C-42B2-BDC9-EC44B1483F66}" type="parTrans" cxnId="{7078BCCA-565E-4D8D-8BEF-61D13781E35F}">
      <dgm:prSet/>
      <dgm:spPr/>
      <dgm:t>
        <a:bodyPr/>
        <a:lstStyle/>
        <a:p>
          <a:endParaRPr lang="tr-TR"/>
        </a:p>
      </dgm:t>
    </dgm:pt>
    <dgm:pt modelId="{CC099785-64BE-4FF9-A3A5-CAEB4D9872C8}" type="sibTrans" cxnId="{7078BCCA-565E-4D8D-8BEF-61D13781E35F}">
      <dgm:prSet/>
      <dgm:spPr/>
      <dgm:t>
        <a:bodyPr/>
        <a:lstStyle/>
        <a:p>
          <a:endParaRPr lang="tr-TR"/>
        </a:p>
      </dgm:t>
    </dgm:pt>
    <dgm:pt modelId="{7863B8BB-E63C-4694-AE75-DCC0C1939362}">
      <dgm:prSet phldrT="[Metin]"/>
      <dgm:spPr/>
      <dgm:t>
        <a:bodyPr/>
        <a:lstStyle/>
        <a:p>
          <a:r>
            <a:rPr lang="tr-TR" b="1" dirty="0" smtClean="0"/>
            <a:t>Brüt pazarlama marjı: </a:t>
          </a:r>
          <a:endParaRPr lang="tr-TR" b="1" dirty="0" smtClean="0"/>
        </a:p>
        <a:p>
          <a:r>
            <a:rPr lang="tr-TR" dirty="0" smtClean="0"/>
            <a:t>mutlak </a:t>
          </a:r>
          <a:r>
            <a:rPr lang="tr-TR" dirty="0" smtClean="0"/>
            <a:t>pazarlama marjının, pazarlanan üretim miktar ile çarpımı</a:t>
          </a:r>
          <a:endParaRPr lang="tr-TR" dirty="0"/>
        </a:p>
      </dgm:t>
    </dgm:pt>
    <dgm:pt modelId="{CB0A65E1-547B-446E-B190-99302A98D907}" type="parTrans" cxnId="{1F8FAE49-EC72-4D06-86FF-41AB49D410EB}">
      <dgm:prSet/>
      <dgm:spPr/>
      <dgm:t>
        <a:bodyPr/>
        <a:lstStyle/>
        <a:p>
          <a:endParaRPr lang="tr-TR"/>
        </a:p>
      </dgm:t>
    </dgm:pt>
    <dgm:pt modelId="{FDB579DF-E3D6-4FC1-87F2-A9AB60D00FC6}" type="sibTrans" cxnId="{1F8FAE49-EC72-4D06-86FF-41AB49D410EB}">
      <dgm:prSet/>
      <dgm:spPr/>
      <dgm:t>
        <a:bodyPr/>
        <a:lstStyle/>
        <a:p>
          <a:endParaRPr lang="tr-TR"/>
        </a:p>
      </dgm:t>
    </dgm:pt>
    <dgm:pt modelId="{141498CA-3D97-468B-AB6D-0C3CB06C0471}">
      <dgm:prSet phldrT="[Metin]"/>
      <dgm:spPr/>
      <dgm:t>
        <a:bodyPr/>
        <a:lstStyle/>
        <a:p>
          <a:r>
            <a:rPr lang="tr-TR" b="1" dirty="0" smtClean="0"/>
            <a:t>Net pazarlama marjı</a:t>
          </a:r>
          <a:r>
            <a:rPr lang="tr-TR" b="1" dirty="0" smtClean="0"/>
            <a:t>:</a:t>
          </a:r>
        </a:p>
        <a:p>
          <a:r>
            <a:rPr lang="tr-TR" b="1" dirty="0" smtClean="0"/>
            <a:t> </a:t>
          </a:r>
          <a:r>
            <a:rPr lang="tr-TR" dirty="0" smtClean="0"/>
            <a:t>brüt pazarlama marjından sabit masraf ve vergilerin çıkartılıp, varsa sübvansiyonların eklenmesi</a:t>
          </a:r>
          <a:endParaRPr lang="tr-TR" dirty="0"/>
        </a:p>
      </dgm:t>
    </dgm:pt>
    <dgm:pt modelId="{27489846-A282-47E8-9FDA-77AEB5AEF153}" type="parTrans" cxnId="{DE050828-D515-4960-AAA4-17303316732A}">
      <dgm:prSet/>
      <dgm:spPr/>
      <dgm:t>
        <a:bodyPr/>
        <a:lstStyle/>
        <a:p>
          <a:endParaRPr lang="tr-TR"/>
        </a:p>
      </dgm:t>
    </dgm:pt>
    <dgm:pt modelId="{18AC61BD-1C48-4C2C-9D24-125EBBDFFA8A}" type="sibTrans" cxnId="{DE050828-D515-4960-AAA4-17303316732A}">
      <dgm:prSet/>
      <dgm:spPr/>
      <dgm:t>
        <a:bodyPr/>
        <a:lstStyle/>
        <a:p>
          <a:endParaRPr lang="tr-TR"/>
        </a:p>
      </dgm:t>
    </dgm:pt>
    <dgm:pt modelId="{294A0DD8-A138-47F9-A678-88D966A25472}" type="pres">
      <dgm:prSet presAssocID="{9F7BF420-B2CC-45B9-8A7C-B465F061CBEA}" presName="diagram" presStyleCnt="0">
        <dgm:presLayoutVars>
          <dgm:chMax val="1"/>
          <dgm:dir/>
          <dgm:animLvl val="ctr"/>
          <dgm:resizeHandles val="exact"/>
        </dgm:presLayoutVars>
      </dgm:prSet>
      <dgm:spPr/>
      <dgm:t>
        <a:bodyPr/>
        <a:lstStyle/>
        <a:p>
          <a:endParaRPr lang="tr-TR"/>
        </a:p>
      </dgm:t>
    </dgm:pt>
    <dgm:pt modelId="{2D1127CD-81BD-44AE-AE91-11E7A6997D7A}" type="pres">
      <dgm:prSet presAssocID="{9F7BF420-B2CC-45B9-8A7C-B465F061CBEA}" presName="matrix" presStyleCnt="0"/>
      <dgm:spPr/>
    </dgm:pt>
    <dgm:pt modelId="{E8EC6275-5544-44F5-A142-972F62712F2A}" type="pres">
      <dgm:prSet presAssocID="{9F7BF420-B2CC-45B9-8A7C-B465F061CBEA}" presName="tile1" presStyleLbl="node1" presStyleIdx="0" presStyleCnt="4" custLinFactNeighborX="697" custLinFactNeighborY="-2395"/>
      <dgm:spPr/>
      <dgm:t>
        <a:bodyPr/>
        <a:lstStyle/>
        <a:p>
          <a:endParaRPr lang="tr-TR"/>
        </a:p>
      </dgm:t>
    </dgm:pt>
    <dgm:pt modelId="{AB131788-5ABD-43CB-88AD-C857CF2EC749}" type="pres">
      <dgm:prSet presAssocID="{9F7BF420-B2CC-45B9-8A7C-B465F061CBEA}" presName="tile1text" presStyleLbl="node1" presStyleIdx="0" presStyleCnt="4">
        <dgm:presLayoutVars>
          <dgm:chMax val="0"/>
          <dgm:chPref val="0"/>
          <dgm:bulletEnabled val="1"/>
        </dgm:presLayoutVars>
      </dgm:prSet>
      <dgm:spPr/>
      <dgm:t>
        <a:bodyPr/>
        <a:lstStyle/>
        <a:p>
          <a:endParaRPr lang="tr-TR"/>
        </a:p>
      </dgm:t>
    </dgm:pt>
    <dgm:pt modelId="{B083B918-284E-4F7F-B8A3-7B0655152EA8}" type="pres">
      <dgm:prSet presAssocID="{9F7BF420-B2CC-45B9-8A7C-B465F061CBEA}" presName="tile2" presStyleLbl="node1" presStyleIdx="1" presStyleCnt="4" custLinFactNeighborX="2804"/>
      <dgm:spPr/>
      <dgm:t>
        <a:bodyPr/>
        <a:lstStyle/>
        <a:p>
          <a:endParaRPr lang="tr-TR"/>
        </a:p>
      </dgm:t>
    </dgm:pt>
    <dgm:pt modelId="{2D3AE13D-DC01-4BCE-9A3A-668BD2B6A31C}" type="pres">
      <dgm:prSet presAssocID="{9F7BF420-B2CC-45B9-8A7C-B465F061CBEA}" presName="tile2text" presStyleLbl="node1" presStyleIdx="1" presStyleCnt="4">
        <dgm:presLayoutVars>
          <dgm:chMax val="0"/>
          <dgm:chPref val="0"/>
          <dgm:bulletEnabled val="1"/>
        </dgm:presLayoutVars>
      </dgm:prSet>
      <dgm:spPr/>
      <dgm:t>
        <a:bodyPr/>
        <a:lstStyle/>
        <a:p>
          <a:endParaRPr lang="tr-TR"/>
        </a:p>
      </dgm:t>
    </dgm:pt>
    <dgm:pt modelId="{192B32C8-082F-441A-934E-52A040372586}" type="pres">
      <dgm:prSet presAssocID="{9F7BF420-B2CC-45B9-8A7C-B465F061CBEA}" presName="tile3" presStyleLbl="node1" presStyleIdx="2" presStyleCnt="4"/>
      <dgm:spPr/>
      <dgm:t>
        <a:bodyPr/>
        <a:lstStyle/>
        <a:p>
          <a:endParaRPr lang="tr-TR"/>
        </a:p>
      </dgm:t>
    </dgm:pt>
    <dgm:pt modelId="{B575ED04-83CA-455E-856C-9F322C1C6519}" type="pres">
      <dgm:prSet presAssocID="{9F7BF420-B2CC-45B9-8A7C-B465F061CBEA}" presName="tile3text" presStyleLbl="node1" presStyleIdx="2" presStyleCnt="4">
        <dgm:presLayoutVars>
          <dgm:chMax val="0"/>
          <dgm:chPref val="0"/>
          <dgm:bulletEnabled val="1"/>
        </dgm:presLayoutVars>
      </dgm:prSet>
      <dgm:spPr/>
      <dgm:t>
        <a:bodyPr/>
        <a:lstStyle/>
        <a:p>
          <a:endParaRPr lang="tr-TR"/>
        </a:p>
      </dgm:t>
    </dgm:pt>
    <dgm:pt modelId="{4C12BC9E-CB93-4B96-94FE-922B1BA62317}" type="pres">
      <dgm:prSet presAssocID="{9F7BF420-B2CC-45B9-8A7C-B465F061CBEA}" presName="tile4" presStyleLbl="node1" presStyleIdx="3" presStyleCnt="4"/>
      <dgm:spPr/>
      <dgm:t>
        <a:bodyPr/>
        <a:lstStyle/>
        <a:p>
          <a:endParaRPr lang="tr-TR"/>
        </a:p>
      </dgm:t>
    </dgm:pt>
    <dgm:pt modelId="{FC81C00A-4B63-45AC-B4F0-66E2C8B99A65}" type="pres">
      <dgm:prSet presAssocID="{9F7BF420-B2CC-45B9-8A7C-B465F061CBEA}" presName="tile4text" presStyleLbl="node1" presStyleIdx="3" presStyleCnt="4">
        <dgm:presLayoutVars>
          <dgm:chMax val="0"/>
          <dgm:chPref val="0"/>
          <dgm:bulletEnabled val="1"/>
        </dgm:presLayoutVars>
      </dgm:prSet>
      <dgm:spPr/>
      <dgm:t>
        <a:bodyPr/>
        <a:lstStyle/>
        <a:p>
          <a:endParaRPr lang="tr-TR"/>
        </a:p>
      </dgm:t>
    </dgm:pt>
    <dgm:pt modelId="{24F8A472-EEBA-4545-9E5B-4F3E578A1A37}" type="pres">
      <dgm:prSet presAssocID="{9F7BF420-B2CC-45B9-8A7C-B465F061CBEA}" presName="centerTile" presStyleLbl="fgShp" presStyleIdx="0" presStyleCnt="1">
        <dgm:presLayoutVars>
          <dgm:chMax val="0"/>
          <dgm:chPref val="0"/>
        </dgm:presLayoutVars>
      </dgm:prSet>
      <dgm:spPr/>
      <dgm:t>
        <a:bodyPr/>
        <a:lstStyle/>
        <a:p>
          <a:endParaRPr lang="tr-TR"/>
        </a:p>
      </dgm:t>
    </dgm:pt>
  </dgm:ptLst>
  <dgm:cxnLst>
    <dgm:cxn modelId="{9CE11C56-BAB6-44A6-AA80-8596761E1867}" type="presOf" srcId="{141498CA-3D97-468B-AB6D-0C3CB06C0471}" destId="{4C12BC9E-CB93-4B96-94FE-922B1BA62317}" srcOrd="0" destOrd="0" presId="urn:microsoft.com/office/officeart/2005/8/layout/matrix1"/>
    <dgm:cxn modelId="{F48F7196-2933-462C-A365-01D0DC5F38A5}" type="presOf" srcId="{9F7BF420-B2CC-45B9-8A7C-B465F061CBEA}" destId="{294A0DD8-A138-47F9-A678-88D966A25472}" srcOrd="0" destOrd="0" presId="urn:microsoft.com/office/officeart/2005/8/layout/matrix1"/>
    <dgm:cxn modelId="{DFC4BBBE-1D13-413E-948F-817C0B5D95C7}" type="presOf" srcId="{2A81EA23-E9F4-4A56-B2F8-ADAF519E8BAD}" destId="{AB131788-5ABD-43CB-88AD-C857CF2EC749}" srcOrd="1" destOrd="0" presId="urn:microsoft.com/office/officeart/2005/8/layout/matrix1"/>
    <dgm:cxn modelId="{6A6D9882-8B81-48C7-8BE8-C10FB5C9F8E7}" srcId="{63147A5F-A8B6-4946-B0CE-B82A84A535C3}" destId="{2A81EA23-E9F4-4A56-B2F8-ADAF519E8BAD}" srcOrd="0" destOrd="0" parTransId="{172D1786-7707-473E-AC6B-B4D7FEECDCE9}" sibTransId="{9B97877F-73D2-49BB-B938-F6DE00C0FB2D}"/>
    <dgm:cxn modelId="{C3087852-AD90-474B-B753-1B133D96C992}" type="presOf" srcId="{7863B8BB-E63C-4694-AE75-DCC0C1939362}" destId="{192B32C8-082F-441A-934E-52A040372586}" srcOrd="0" destOrd="0" presId="urn:microsoft.com/office/officeart/2005/8/layout/matrix1"/>
    <dgm:cxn modelId="{D96AE1E6-1A7E-43B5-A23D-4D1871AC3CA1}" type="presOf" srcId="{A927F00A-72A1-4C76-AF1B-C083CCF47F72}" destId="{B083B918-284E-4F7F-B8A3-7B0655152EA8}" srcOrd="0" destOrd="0" presId="urn:microsoft.com/office/officeart/2005/8/layout/matrix1"/>
    <dgm:cxn modelId="{2BF2C3A5-C92A-4AA2-BAC1-7C0EADB3E616}" type="presOf" srcId="{141498CA-3D97-468B-AB6D-0C3CB06C0471}" destId="{FC81C00A-4B63-45AC-B4F0-66E2C8B99A65}" srcOrd="1" destOrd="0" presId="urn:microsoft.com/office/officeart/2005/8/layout/matrix1"/>
    <dgm:cxn modelId="{227A0FDD-251D-4998-ADFD-DD0EFE750F35}" type="presOf" srcId="{63147A5F-A8B6-4946-B0CE-B82A84A535C3}" destId="{24F8A472-EEBA-4545-9E5B-4F3E578A1A37}" srcOrd="0" destOrd="0" presId="urn:microsoft.com/office/officeart/2005/8/layout/matrix1"/>
    <dgm:cxn modelId="{A90EE4E7-E216-420E-BCA4-645322245F52}" type="presOf" srcId="{7863B8BB-E63C-4694-AE75-DCC0C1939362}" destId="{B575ED04-83CA-455E-856C-9F322C1C6519}" srcOrd="1" destOrd="0" presId="urn:microsoft.com/office/officeart/2005/8/layout/matrix1"/>
    <dgm:cxn modelId="{DE050828-D515-4960-AAA4-17303316732A}" srcId="{63147A5F-A8B6-4946-B0CE-B82A84A535C3}" destId="{141498CA-3D97-468B-AB6D-0C3CB06C0471}" srcOrd="3" destOrd="0" parTransId="{27489846-A282-47E8-9FDA-77AEB5AEF153}" sibTransId="{18AC61BD-1C48-4C2C-9D24-125EBBDFFA8A}"/>
    <dgm:cxn modelId="{4E530CC3-5B68-486F-B74A-7B6B078A6F59}" srcId="{9F7BF420-B2CC-45B9-8A7C-B465F061CBEA}" destId="{63147A5F-A8B6-4946-B0CE-B82A84A535C3}" srcOrd="0" destOrd="0" parTransId="{85B6B638-4CE8-46B9-B66B-14446F7BE72D}" sibTransId="{861C662E-60E3-48ED-8F3E-A38254A78E2E}"/>
    <dgm:cxn modelId="{7078BCCA-565E-4D8D-8BEF-61D13781E35F}" srcId="{63147A5F-A8B6-4946-B0CE-B82A84A535C3}" destId="{A927F00A-72A1-4C76-AF1B-C083CCF47F72}" srcOrd="1" destOrd="0" parTransId="{042DC953-810C-42B2-BDC9-EC44B1483F66}" sibTransId="{CC099785-64BE-4FF9-A3A5-CAEB4D9872C8}"/>
    <dgm:cxn modelId="{D88837E9-CAE9-403B-A5D7-455ECE7BCB71}" type="presOf" srcId="{A927F00A-72A1-4C76-AF1B-C083CCF47F72}" destId="{2D3AE13D-DC01-4BCE-9A3A-668BD2B6A31C}" srcOrd="1" destOrd="0" presId="urn:microsoft.com/office/officeart/2005/8/layout/matrix1"/>
    <dgm:cxn modelId="{87064F6C-9D30-4C03-B751-6847433E717B}" type="presOf" srcId="{2A81EA23-E9F4-4A56-B2F8-ADAF519E8BAD}" destId="{E8EC6275-5544-44F5-A142-972F62712F2A}" srcOrd="0" destOrd="0" presId="urn:microsoft.com/office/officeart/2005/8/layout/matrix1"/>
    <dgm:cxn modelId="{1F8FAE49-EC72-4D06-86FF-41AB49D410EB}" srcId="{63147A5F-A8B6-4946-B0CE-B82A84A535C3}" destId="{7863B8BB-E63C-4694-AE75-DCC0C1939362}" srcOrd="2" destOrd="0" parTransId="{CB0A65E1-547B-446E-B190-99302A98D907}" sibTransId="{FDB579DF-E3D6-4FC1-87F2-A9AB60D00FC6}"/>
    <dgm:cxn modelId="{D915CBD1-3BC0-409B-AA60-5C0DE9E2AACB}" type="presParOf" srcId="{294A0DD8-A138-47F9-A678-88D966A25472}" destId="{2D1127CD-81BD-44AE-AE91-11E7A6997D7A}" srcOrd="0" destOrd="0" presId="urn:microsoft.com/office/officeart/2005/8/layout/matrix1"/>
    <dgm:cxn modelId="{1427BDD0-27FA-416E-ABAF-A8C3EF56931D}" type="presParOf" srcId="{2D1127CD-81BD-44AE-AE91-11E7A6997D7A}" destId="{E8EC6275-5544-44F5-A142-972F62712F2A}" srcOrd="0" destOrd="0" presId="urn:microsoft.com/office/officeart/2005/8/layout/matrix1"/>
    <dgm:cxn modelId="{C275251B-5B7C-414A-B9C8-CF03C558E714}" type="presParOf" srcId="{2D1127CD-81BD-44AE-AE91-11E7A6997D7A}" destId="{AB131788-5ABD-43CB-88AD-C857CF2EC749}" srcOrd="1" destOrd="0" presId="urn:microsoft.com/office/officeart/2005/8/layout/matrix1"/>
    <dgm:cxn modelId="{633D5A39-88E0-4DDD-9AD0-B7D9D357143A}" type="presParOf" srcId="{2D1127CD-81BD-44AE-AE91-11E7A6997D7A}" destId="{B083B918-284E-4F7F-B8A3-7B0655152EA8}" srcOrd="2" destOrd="0" presId="urn:microsoft.com/office/officeart/2005/8/layout/matrix1"/>
    <dgm:cxn modelId="{B815B83E-616C-488A-B70D-2484B9F58E37}" type="presParOf" srcId="{2D1127CD-81BD-44AE-AE91-11E7A6997D7A}" destId="{2D3AE13D-DC01-4BCE-9A3A-668BD2B6A31C}" srcOrd="3" destOrd="0" presId="urn:microsoft.com/office/officeart/2005/8/layout/matrix1"/>
    <dgm:cxn modelId="{9D4E0500-5DD7-4775-A2E0-E71C84207226}" type="presParOf" srcId="{2D1127CD-81BD-44AE-AE91-11E7A6997D7A}" destId="{192B32C8-082F-441A-934E-52A040372586}" srcOrd="4" destOrd="0" presId="urn:microsoft.com/office/officeart/2005/8/layout/matrix1"/>
    <dgm:cxn modelId="{919C2561-A51D-4110-A3C0-E70593EB17AA}" type="presParOf" srcId="{2D1127CD-81BD-44AE-AE91-11E7A6997D7A}" destId="{B575ED04-83CA-455E-856C-9F322C1C6519}" srcOrd="5" destOrd="0" presId="urn:microsoft.com/office/officeart/2005/8/layout/matrix1"/>
    <dgm:cxn modelId="{C8122B62-B1D6-414D-AF38-84A71ED107C7}" type="presParOf" srcId="{2D1127CD-81BD-44AE-AE91-11E7A6997D7A}" destId="{4C12BC9E-CB93-4B96-94FE-922B1BA62317}" srcOrd="6" destOrd="0" presId="urn:microsoft.com/office/officeart/2005/8/layout/matrix1"/>
    <dgm:cxn modelId="{86A3234C-8D97-4940-AC70-A26D91D7D520}" type="presParOf" srcId="{2D1127CD-81BD-44AE-AE91-11E7A6997D7A}" destId="{FC81C00A-4B63-45AC-B4F0-66E2C8B99A65}" srcOrd="7" destOrd="0" presId="urn:microsoft.com/office/officeart/2005/8/layout/matrix1"/>
    <dgm:cxn modelId="{C02100C4-9AE9-4F8E-B223-2309536E20B8}" type="presParOf" srcId="{294A0DD8-A138-47F9-A678-88D966A25472}" destId="{24F8A472-EEBA-4545-9E5B-4F3E578A1A37}"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B8734-BFEB-4066-9B32-736EBB3EDD40}">
      <dsp:nvSpPr>
        <dsp:cNvPr id="0" name=""/>
        <dsp:cNvSpPr/>
      </dsp:nvSpPr>
      <dsp:spPr>
        <a:xfrm>
          <a:off x="461" y="840779"/>
          <a:ext cx="1985367" cy="2382440"/>
        </a:xfrm>
        <a:prstGeom prst="roundRect">
          <a:avLst>
            <a:gd name="adj" fmla="val 5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endParaRPr lang="tr-TR" sz="2300" kern="1200"/>
        </a:p>
      </dsp:txBody>
      <dsp:txXfrm rot="16200000">
        <a:off x="-777802" y="1619043"/>
        <a:ext cx="1953601" cy="397073"/>
      </dsp:txXfrm>
    </dsp:sp>
    <dsp:sp modelId="{236A1D1F-4605-45C1-B602-3E8D807DCEA2}">
      <dsp:nvSpPr>
        <dsp:cNvPr id="0" name=""/>
        <dsp:cNvSpPr/>
      </dsp:nvSpPr>
      <dsp:spPr>
        <a:xfrm>
          <a:off x="397534" y="840779"/>
          <a:ext cx="1479098" cy="2382440"/>
        </a:xfrm>
        <a:prstGeom prst="rect">
          <a:avLst/>
        </a:prstGeom>
        <a:noFill/>
        <a:ln w="222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dirty="0"/>
        </a:p>
      </dsp:txBody>
      <dsp:txXfrm>
        <a:off x="397534" y="840779"/>
        <a:ext cx="1479098" cy="2382440"/>
      </dsp:txXfrm>
    </dsp:sp>
    <dsp:sp modelId="{AD0CCD2B-D75F-4922-ADEA-8E867245B064}">
      <dsp:nvSpPr>
        <dsp:cNvPr id="0" name=""/>
        <dsp:cNvSpPr/>
      </dsp:nvSpPr>
      <dsp:spPr>
        <a:xfrm>
          <a:off x="2055316" y="840779"/>
          <a:ext cx="1985367" cy="2382440"/>
        </a:xfrm>
        <a:prstGeom prst="roundRect">
          <a:avLst>
            <a:gd name="adj" fmla="val 5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endParaRPr lang="tr-TR" sz="2300" kern="1200"/>
        </a:p>
      </dsp:txBody>
      <dsp:txXfrm rot="16200000">
        <a:off x="1277052" y="1619043"/>
        <a:ext cx="1953601" cy="397073"/>
      </dsp:txXfrm>
    </dsp:sp>
    <dsp:sp modelId="{4EB0538A-ABC9-44C4-A6AF-0A7A3419C730}">
      <dsp:nvSpPr>
        <dsp:cNvPr id="0" name=""/>
        <dsp:cNvSpPr/>
      </dsp:nvSpPr>
      <dsp:spPr>
        <a:xfrm rot="5400000">
          <a:off x="1890224" y="2733758"/>
          <a:ext cx="350036" cy="297805"/>
        </a:xfrm>
        <a:prstGeom prst="flowChartExtract">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1EFE9-AA55-453F-B670-8569EA13464E}">
      <dsp:nvSpPr>
        <dsp:cNvPr id="0" name=""/>
        <dsp:cNvSpPr/>
      </dsp:nvSpPr>
      <dsp:spPr>
        <a:xfrm>
          <a:off x="2452389" y="840779"/>
          <a:ext cx="1479098" cy="2382440"/>
        </a:xfrm>
        <a:prstGeom prst="rect">
          <a:avLst/>
        </a:prstGeom>
        <a:noFill/>
        <a:ln w="222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a:p>
      </dsp:txBody>
      <dsp:txXfrm>
        <a:off x="2452389" y="840779"/>
        <a:ext cx="1479098" cy="2382440"/>
      </dsp:txXfrm>
    </dsp:sp>
    <dsp:sp modelId="{21000DBD-A545-4E4C-8A23-34C0E044161E}">
      <dsp:nvSpPr>
        <dsp:cNvPr id="0" name=""/>
        <dsp:cNvSpPr/>
      </dsp:nvSpPr>
      <dsp:spPr>
        <a:xfrm>
          <a:off x="4110171" y="840779"/>
          <a:ext cx="1985367" cy="2382440"/>
        </a:xfrm>
        <a:prstGeom prst="roundRect">
          <a:avLst>
            <a:gd name="adj" fmla="val 5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endParaRPr lang="tr-TR" sz="2300" kern="1200"/>
        </a:p>
      </dsp:txBody>
      <dsp:txXfrm rot="16200000">
        <a:off x="3331907" y="1619043"/>
        <a:ext cx="1953601" cy="397073"/>
      </dsp:txXfrm>
    </dsp:sp>
    <dsp:sp modelId="{DC1929E0-B99B-4918-8FD2-31109ECF02E9}">
      <dsp:nvSpPr>
        <dsp:cNvPr id="0" name=""/>
        <dsp:cNvSpPr/>
      </dsp:nvSpPr>
      <dsp:spPr>
        <a:xfrm rot="5400000">
          <a:off x="3945079" y="2733758"/>
          <a:ext cx="350036" cy="297805"/>
        </a:xfrm>
        <a:prstGeom prst="flowChartExtract">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DCCA24-352A-4017-B175-5418580A1FCA}">
      <dsp:nvSpPr>
        <dsp:cNvPr id="0" name=""/>
        <dsp:cNvSpPr/>
      </dsp:nvSpPr>
      <dsp:spPr>
        <a:xfrm>
          <a:off x="4507244" y="840779"/>
          <a:ext cx="1479098" cy="2382440"/>
        </a:xfrm>
        <a:prstGeom prst="rect">
          <a:avLst/>
        </a:prstGeom>
        <a:noFill/>
        <a:ln w="222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a:p>
      </dsp:txBody>
      <dsp:txXfrm>
        <a:off x="4507244" y="840779"/>
        <a:ext cx="1479098" cy="2382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C6275-5544-44F5-A142-972F62712F2A}">
      <dsp:nvSpPr>
        <dsp:cNvPr id="0" name=""/>
        <dsp:cNvSpPr/>
      </dsp:nvSpPr>
      <dsp:spPr>
        <a:xfrm rot="16200000">
          <a:off x="836941" y="-810090"/>
          <a:ext cx="2232248" cy="3852428"/>
        </a:xfrm>
        <a:prstGeom prst="round1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Mutlak pazarlama marj</a:t>
          </a:r>
          <a:r>
            <a:rPr lang="tr-TR" sz="2000" kern="1200" dirty="0" smtClean="0"/>
            <a:t>: pazarlama zincirinde iki aşamadaki fiyatların farkı</a:t>
          </a:r>
          <a:endParaRPr lang="tr-TR" sz="2000" kern="1200" dirty="0"/>
        </a:p>
      </dsp:txBody>
      <dsp:txXfrm rot="5400000">
        <a:off x="26851" y="1"/>
        <a:ext cx="3852428" cy="1674186"/>
      </dsp:txXfrm>
    </dsp:sp>
    <dsp:sp modelId="{B083B918-284E-4F7F-B8A3-7B0655152EA8}">
      <dsp:nvSpPr>
        <dsp:cNvPr id="0" name=""/>
        <dsp:cNvSpPr/>
      </dsp:nvSpPr>
      <dsp:spPr>
        <a:xfrm>
          <a:off x="3852428" y="0"/>
          <a:ext cx="3852428" cy="2232248"/>
        </a:xfrm>
        <a:prstGeom prst="round1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t-BR" sz="2000" b="1" kern="1200" dirty="0" smtClean="0"/>
            <a:t>Oransal pazarlama marj</a:t>
          </a:r>
          <a:r>
            <a:rPr lang="tr-TR" sz="2000" b="1" kern="1200" dirty="0" smtClean="0"/>
            <a:t>ı:</a:t>
          </a:r>
          <a:r>
            <a:rPr lang="pt-BR" sz="2000" b="1" kern="1200" dirty="0" smtClean="0"/>
            <a:t> </a:t>
          </a:r>
          <a:r>
            <a:rPr lang="pt-BR" sz="2000" kern="1200" dirty="0" smtClean="0"/>
            <a:t>mutlak pazarlama marj</a:t>
          </a:r>
          <a:r>
            <a:rPr lang="tr-TR" sz="2000" kern="1200" dirty="0" err="1" smtClean="0"/>
            <a:t>ının</a:t>
          </a:r>
          <a:r>
            <a:rPr lang="pt-BR" sz="2000" kern="1200" dirty="0" smtClean="0"/>
            <a:t> ürün al</a:t>
          </a:r>
          <a:r>
            <a:rPr lang="tr-TR" sz="2000" kern="1200" dirty="0" err="1" smtClean="0"/>
            <a:t>ış</a:t>
          </a:r>
          <a:r>
            <a:rPr lang="pt-BR" sz="2000" kern="1200" dirty="0" smtClean="0"/>
            <a:t> fiyat</a:t>
          </a:r>
          <a:r>
            <a:rPr lang="tr-TR" sz="2000" kern="1200" dirty="0" smtClean="0"/>
            <a:t>ı</a:t>
          </a:r>
          <a:r>
            <a:rPr lang="pt-BR" sz="2000" kern="1200" dirty="0" smtClean="0"/>
            <a:t>na oran</a:t>
          </a:r>
          <a:r>
            <a:rPr lang="tr-TR" sz="2000" kern="1200" dirty="0" smtClean="0"/>
            <a:t>ı</a:t>
          </a:r>
          <a:endParaRPr lang="tr-TR" sz="2000" kern="1200" dirty="0"/>
        </a:p>
      </dsp:txBody>
      <dsp:txXfrm>
        <a:off x="3852428" y="0"/>
        <a:ext cx="3852428" cy="1674186"/>
      </dsp:txXfrm>
    </dsp:sp>
    <dsp:sp modelId="{192B32C8-082F-441A-934E-52A040372586}">
      <dsp:nvSpPr>
        <dsp:cNvPr id="0" name=""/>
        <dsp:cNvSpPr/>
      </dsp:nvSpPr>
      <dsp:spPr>
        <a:xfrm rot="10800000">
          <a:off x="0" y="2232248"/>
          <a:ext cx="3852428" cy="2232248"/>
        </a:xfrm>
        <a:prstGeom prst="round1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Brüt pazarlama marjı: </a:t>
          </a:r>
          <a:endParaRPr lang="tr-TR" sz="2000" b="1" kern="1200" dirty="0" smtClean="0"/>
        </a:p>
        <a:p>
          <a:pPr lvl="0" algn="ctr" defTabSz="889000">
            <a:lnSpc>
              <a:spcPct val="90000"/>
            </a:lnSpc>
            <a:spcBef>
              <a:spcPct val="0"/>
            </a:spcBef>
            <a:spcAft>
              <a:spcPct val="35000"/>
            </a:spcAft>
          </a:pPr>
          <a:r>
            <a:rPr lang="tr-TR" sz="2000" kern="1200" dirty="0" smtClean="0"/>
            <a:t>mutlak </a:t>
          </a:r>
          <a:r>
            <a:rPr lang="tr-TR" sz="2000" kern="1200" dirty="0" smtClean="0"/>
            <a:t>pazarlama marjının, pazarlanan üretim miktar ile çarpımı</a:t>
          </a:r>
          <a:endParaRPr lang="tr-TR" sz="2000" kern="1200" dirty="0"/>
        </a:p>
      </dsp:txBody>
      <dsp:txXfrm rot="10800000">
        <a:off x="0" y="2790309"/>
        <a:ext cx="3852428" cy="1674186"/>
      </dsp:txXfrm>
    </dsp:sp>
    <dsp:sp modelId="{4C12BC9E-CB93-4B96-94FE-922B1BA62317}">
      <dsp:nvSpPr>
        <dsp:cNvPr id="0" name=""/>
        <dsp:cNvSpPr/>
      </dsp:nvSpPr>
      <dsp:spPr>
        <a:xfrm rot="5400000">
          <a:off x="4662518" y="1422157"/>
          <a:ext cx="2232248" cy="3852428"/>
        </a:xfrm>
        <a:prstGeom prst="round1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Net pazarlama marjı</a:t>
          </a:r>
          <a:r>
            <a:rPr lang="tr-TR" sz="2000" b="1" kern="1200" dirty="0" smtClean="0"/>
            <a:t>:</a:t>
          </a:r>
        </a:p>
        <a:p>
          <a:pPr lvl="0" algn="ctr" defTabSz="889000">
            <a:lnSpc>
              <a:spcPct val="90000"/>
            </a:lnSpc>
            <a:spcBef>
              <a:spcPct val="0"/>
            </a:spcBef>
            <a:spcAft>
              <a:spcPct val="35000"/>
            </a:spcAft>
          </a:pPr>
          <a:r>
            <a:rPr lang="tr-TR" sz="2000" b="1" kern="1200" dirty="0" smtClean="0"/>
            <a:t> </a:t>
          </a:r>
          <a:r>
            <a:rPr lang="tr-TR" sz="2000" kern="1200" dirty="0" smtClean="0"/>
            <a:t>brüt pazarlama marjından sabit masraf ve vergilerin çıkartılıp, varsa sübvansiyonların eklenmesi</a:t>
          </a:r>
          <a:endParaRPr lang="tr-TR" sz="2000" kern="1200" dirty="0"/>
        </a:p>
      </dsp:txBody>
      <dsp:txXfrm rot="-5400000">
        <a:off x="3852428" y="2790309"/>
        <a:ext cx="3852428" cy="1674186"/>
      </dsp:txXfrm>
    </dsp:sp>
    <dsp:sp modelId="{24F8A472-EEBA-4545-9E5B-4F3E578A1A37}">
      <dsp:nvSpPr>
        <dsp:cNvPr id="0" name=""/>
        <dsp:cNvSpPr/>
      </dsp:nvSpPr>
      <dsp:spPr>
        <a:xfrm>
          <a:off x="2696699" y="1674186"/>
          <a:ext cx="2311456" cy="1116124"/>
        </a:xfrm>
        <a:prstGeom prst="roundRect">
          <a:avLst/>
        </a:prstGeom>
        <a:solidFill>
          <a:schemeClr val="accent1">
            <a:tint val="6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PAZARLAMA MARJI</a:t>
          </a:r>
          <a:endParaRPr lang="tr-TR" sz="2000" kern="1200" dirty="0"/>
        </a:p>
      </dsp:txBody>
      <dsp:txXfrm>
        <a:off x="2751184" y="1728671"/>
        <a:ext cx="2202486" cy="10071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F8DF9-A730-47DA-B29F-F398651496A9}" type="datetimeFigureOut">
              <a:rPr lang="tr-TR" smtClean="0"/>
              <a:pPr/>
              <a:t>18.12.2017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1104-1272-442A-A500-C2883BA03214}" type="slidenum">
              <a:rPr lang="tr-TR" smtClean="0"/>
              <a:pPr/>
              <a:t>‹#›</a:t>
            </a:fld>
            <a:endParaRPr lang="tr-TR"/>
          </a:p>
        </p:txBody>
      </p:sp>
    </p:spTree>
    <p:extLst>
      <p:ext uri="{BB962C8B-B14F-4D97-AF65-F5344CB8AC3E}">
        <p14:creationId xmlns:p14="http://schemas.microsoft.com/office/powerpoint/2010/main" val="272592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6CB1D-6695-45DC-A560-89B174758878}"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6CB1D-6695-45DC-A560-89B174758878}"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5E6CB1D-6695-45DC-A560-89B174758878}"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6CB1D-6695-45DC-A560-89B174758878}" type="slidenum">
              <a:rPr lang="tr-TR" smtClean="0"/>
              <a:pPr/>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66957B-3D96-43B3-B9AC-61F8E16505CE}"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666957B-3D96-43B3-B9AC-61F8E16505CE}" type="datetimeFigureOut">
              <a:rPr lang="tr-TR" smtClean="0"/>
              <a:pPr/>
              <a:t>18.12.2017</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5E6CB1D-6695-45DC-A560-89B174758878}"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332657"/>
            <a:ext cx="8748464" cy="864095"/>
          </a:xfrm>
        </p:spPr>
        <p:txBody>
          <a:bodyPr>
            <a:noAutofit/>
          </a:bodyPr>
          <a:lstStyle/>
          <a:p>
            <a:pPr algn="l"/>
            <a:r>
              <a:rPr lang="tr-TR" sz="2800" b="1" dirty="0" smtClean="0"/>
              <a:t>Bölüm 10. Pazarlama Masrafları ve Pazarlama  Marjları</a:t>
            </a:r>
            <a:endParaRPr lang="tr-TR" sz="2800" b="1" dirty="0"/>
          </a:p>
        </p:txBody>
      </p:sp>
      <p:sp>
        <p:nvSpPr>
          <p:cNvPr id="3" name="2 Alt Başlık"/>
          <p:cNvSpPr>
            <a:spLocks noGrp="1"/>
          </p:cNvSpPr>
          <p:nvPr>
            <p:ph type="subTitle" idx="1"/>
          </p:nvPr>
        </p:nvSpPr>
        <p:spPr>
          <a:xfrm>
            <a:off x="539552" y="1340768"/>
            <a:ext cx="8208912" cy="4298032"/>
          </a:xfrm>
        </p:spPr>
        <p:txBody>
          <a:bodyPr>
            <a:normAutofit fontScale="77500" lnSpcReduction="20000"/>
          </a:bodyPr>
          <a:lstStyle/>
          <a:p>
            <a:pPr algn="just"/>
            <a:r>
              <a:rPr lang="tr-TR" b="1" dirty="0" smtClean="0">
                <a:solidFill>
                  <a:schemeClr val="tx1"/>
                </a:solidFill>
              </a:rPr>
              <a:t>Tanımı: </a:t>
            </a:r>
            <a:r>
              <a:rPr lang="tr-TR" dirty="0" smtClean="0">
                <a:solidFill>
                  <a:schemeClr val="tx1"/>
                </a:solidFill>
              </a:rPr>
              <a:t>Pazarlama kanalında tarımsal ürünlerin bir aşamadan diğer aşamaya geçerken yapılan bazı hizmetlerle ilgili masraflara denir (</a:t>
            </a:r>
            <a:r>
              <a:rPr lang="tr-TR" dirty="0" err="1" smtClean="0">
                <a:solidFill>
                  <a:schemeClr val="tx1"/>
                </a:solidFill>
              </a:rPr>
              <a:t>Shepherd</a:t>
            </a:r>
            <a:r>
              <a:rPr lang="tr-TR" dirty="0" smtClean="0">
                <a:solidFill>
                  <a:schemeClr val="tx1"/>
                </a:solidFill>
              </a:rPr>
              <a:t>,</a:t>
            </a:r>
            <a:r>
              <a:rPr lang="pt-BR" dirty="0" smtClean="0">
                <a:solidFill>
                  <a:schemeClr val="tx1"/>
                </a:solidFill>
              </a:rPr>
              <a:t>1996). </a:t>
            </a:r>
            <a:endParaRPr lang="tr-TR" dirty="0" smtClean="0">
              <a:solidFill>
                <a:schemeClr val="tx1"/>
              </a:solidFill>
            </a:endParaRPr>
          </a:p>
          <a:p>
            <a:pPr algn="just"/>
            <a:endParaRPr lang="tr-TR" dirty="0" smtClean="0">
              <a:solidFill>
                <a:schemeClr val="tx1"/>
              </a:solidFill>
            </a:endParaRPr>
          </a:p>
          <a:p>
            <a:pPr algn="just"/>
            <a:r>
              <a:rPr lang="tr-TR" dirty="0" smtClean="0">
                <a:solidFill>
                  <a:schemeClr val="tx1"/>
                </a:solidFill>
              </a:rPr>
              <a:t>Pazarlama masrafları:</a:t>
            </a:r>
            <a:endParaRPr lang="pt-BR" dirty="0" smtClean="0">
              <a:solidFill>
                <a:schemeClr val="tx1"/>
              </a:solidFill>
            </a:endParaRPr>
          </a:p>
          <a:p>
            <a:pPr marL="514350" indent="-514350" algn="l"/>
            <a:r>
              <a:rPr lang="tr-TR" dirty="0" smtClean="0">
                <a:solidFill>
                  <a:schemeClr val="tx1"/>
                </a:solidFill>
              </a:rPr>
              <a:t>1. Ürün hazırlama ve paketleme masrafı </a:t>
            </a:r>
          </a:p>
          <a:p>
            <a:pPr marL="514350" indent="-514350" algn="l"/>
            <a:r>
              <a:rPr lang="tr-TR" dirty="0" smtClean="0">
                <a:solidFill>
                  <a:schemeClr val="tx1"/>
                </a:solidFill>
              </a:rPr>
              <a:t>2. Satış masrafı</a:t>
            </a:r>
          </a:p>
          <a:p>
            <a:pPr marL="514350" indent="-514350" algn="l"/>
            <a:r>
              <a:rPr lang="tr-TR" dirty="0" smtClean="0">
                <a:solidFill>
                  <a:schemeClr val="tx1"/>
                </a:solidFill>
              </a:rPr>
              <a:t>3. Taşıma masrafı</a:t>
            </a:r>
          </a:p>
          <a:p>
            <a:pPr algn="l"/>
            <a:r>
              <a:rPr lang="tr-TR" dirty="0" smtClean="0">
                <a:solidFill>
                  <a:schemeClr val="tx1"/>
                </a:solidFill>
              </a:rPr>
              <a:t>4. Ürün kayıpları</a:t>
            </a:r>
          </a:p>
          <a:p>
            <a:pPr algn="l"/>
            <a:r>
              <a:rPr lang="tr-TR" dirty="0" smtClean="0">
                <a:solidFill>
                  <a:schemeClr val="tx1"/>
                </a:solidFill>
              </a:rPr>
              <a:t>5. Depolama masrafı</a:t>
            </a:r>
          </a:p>
          <a:p>
            <a:pPr algn="l"/>
            <a:r>
              <a:rPr lang="tr-TR" dirty="0" smtClean="0">
                <a:solidFill>
                  <a:schemeClr val="tx1"/>
                </a:solidFill>
              </a:rPr>
              <a:t>6. İşleme masrafı </a:t>
            </a:r>
          </a:p>
          <a:p>
            <a:pPr algn="l"/>
            <a:r>
              <a:rPr lang="tr-TR" dirty="0" smtClean="0">
                <a:solidFill>
                  <a:schemeClr val="tx1"/>
                </a:solidFill>
              </a:rPr>
              <a:t>7. Finans masrafı</a:t>
            </a:r>
          </a:p>
          <a:p>
            <a:pPr algn="l"/>
            <a:r>
              <a:rPr lang="tr-TR" dirty="0" smtClean="0">
                <a:solidFill>
                  <a:schemeClr val="tx1"/>
                </a:solidFill>
              </a:rPr>
              <a:t> 8. Ücret,komisyon ve çeşitli ödemeler </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3600" dirty="0" smtClean="0"/>
              <a:t>Pazarlama marjı-4</a:t>
            </a:r>
            <a:endParaRPr lang="tr-TR" sz="3600" dirty="0"/>
          </a:p>
        </p:txBody>
      </p:sp>
      <p:sp>
        <p:nvSpPr>
          <p:cNvPr id="3" name="2 İçerik Yer Tutucusu"/>
          <p:cNvSpPr>
            <a:spLocks noGrp="1"/>
          </p:cNvSpPr>
          <p:nvPr>
            <p:ph sz="half" idx="1"/>
          </p:nvPr>
        </p:nvSpPr>
        <p:spPr>
          <a:xfrm>
            <a:off x="457200" y="1196752"/>
            <a:ext cx="8147248" cy="4929411"/>
          </a:xfrm>
        </p:spPr>
        <p:txBody>
          <a:bodyPr/>
          <a:lstStyle/>
          <a:p>
            <a:pPr algn="just"/>
            <a:r>
              <a:rPr lang="tr-TR" dirty="0" smtClean="0"/>
              <a:t>Tarımsal ürünlerde pazarlama kanalının uzaması yani, aracı sayısının artması</a:t>
            </a:r>
          </a:p>
          <a:p>
            <a:r>
              <a:rPr lang="tr-TR" dirty="0" smtClean="0"/>
              <a:t>Tarımsal ürünlerin işlenmesi </a:t>
            </a:r>
          </a:p>
          <a:p>
            <a:r>
              <a:rPr lang="tr-TR" dirty="0" smtClean="0"/>
              <a:t>Birçok pazarlama hizmetinin yapılması </a:t>
            </a:r>
          </a:p>
          <a:p>
            <a:pPr algn="just">
              <a:buNone/>
            </a:pPr>
            <a:r>
              <a:rPr lang="tr-TR" dirty="0" smtClean="0"/>
              <a:t>    gibi sebepler pazarlama marjlarını artırmaktadır.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3543" y="61686"/>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3795"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etkinliği -1</a:t>
            </a:r>
            <a:endParaRPr lang="en-US" altLang="tr-TR" sz="4000" b="1" dirty="0" smtClean="0"/>
          </a:p>
        </p:txBody>
      </p:sp>
      <p:sp>
        <p:nvSpPr>
          <p:cNvPr id="33798" name="Slide Number Placeholder 18"/>
          <p:cNvSpPr>
            <a:spLocks noGrp="1"/>
          </p:cNvSpPr>
          <p:nvPr>
            <p:ph type="sldNum" sz="quarter" idx="12"/>
          </p:nvPr>
        </p:nvSpPr>
        <p:spPr>
          <a:noFill/>
        </p:spPr>
        <p:txBody>
          <a:bodyPr/>
          <a:lstStyle/>
          <a:p>
            <a:fld id="{755E3E2B-1C33-44CC-976F-AA79469F8B5F}" type="slidenum">
              <a:rPr lang="en-US" altLang="tr-TR" smtClean="0"/>
              <a:pPr/>
              <a:t>11</a:t>
            </a:fld>
            <a:endParaRPr lang="en-US" altLang="tr-TR" smtClean="0"/>
          </a:p>
        </p:txBody>
      </p:sp>
      <p:sp>
        <p:nvSpPr>
          <p:cNvPr id="33796"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
        <p:nvSpPr>
          <p:cNvPr id="35845" name="Rectangle 12"/>
          <p:cNvSpPr>
            <a:spLocks noChangeArrowheads="1"/>
          </p:cNvSpPr>
          <p:nvPr/>
        </p:nvSpPr>
        <p:spPr bwMode="auto">
          <a:xfrm>
            <a:off x="304800" y="762000"/>
            <a:ext cx="8610600" cy="5763344"/>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lstStyle/>
          <a:p>
            <a:pPr algn="just">
              <a:lnSpc>
                <a:spcPct val="90000"/>
              </a:lnSpc>
              <a:defRPr/>
            </a:pPr>
            <a:endParaRPr lang="tr-TR" altLang="tr-TR" sz="3200" dirty="0" smtClean="0"/>
          </a:p>
          <a:p>
            <a:pPr algn="just">
              <a:lnSpc>
                <a:spcPct val="90000"/>
              </a:lnSpc>
              <a:defRPr/>
            </a:pPr>
            <a:r>
              <a:rPr lang="tr-TR" altLang="tr-TR" sz="3200" dirty="0" smtClean="0"/>
              <a:t>Etkinlik</a:t>
            </a:r>
            <a:r>
              <a:rPr lang="tr-TR" altLang="tr-TR" sz="3200" dirty="0"/>
              <a:t>, belli bir hasılayı en düşük girdi ile elde etmek veya belli miktarda üretim girdisi ile en yüksek hasılayı elde etmektir</a:t>
            </a:r>
            <a:r>
              <a:rPr lang="tr-TR" altLang="tr-TR" sz="3200" dirty="0" smtClean="0"/>
              <a:t>.</a:t>
            </a:r>
          </a:p>
          <a:p>
            <a:pPr algn="just">
              <a:lnSpc>
                <a:spcPct val="90000"/>
              </a:lnSpc>
              <a:defRPr/>
            </a:pPr>
            <a:endParaRPr lang="tr-TR" altLang="tr-TR" sz="3200" dirty="0" smtClean="0"/>
          </a:p>
          <a:p>
            <a:pPr algn="just">
              <a:lnSpc>
                <a:spcPct val="90000"/>
              </a:lnSpc>
              <a:defRPr/>
            </a:pPr>
            <a:r>
              <a:rPr lang="tr-TR" altLang="tr-TR" sz="3200" dirty="0" smtClean="0"/>
              <a:t>Pazarlama etkinliği, en genel anlamıyla, pazar çıktısının (fayda), pazarlama girdisine (kaynakların maliyeti) oranı olarak tanımlanmakta olup, bu orandaki artış etkinlikte iyileşme olduğunu göstermektedir. </a:t>
            </a:r>
          </a:p>
          <a:p>
            <a:pPr algn="just">
              <a:lnSpc>
                <a:spcPct val="90000"/>
              </a:lnSpc>
              <a:defRPr/>
            </a:pPr>
            <a:endParaRPr lang="tr-TR" altLang="tr-TR" sz="3200" dirty="0" smtClean="0"/>
          </a:p>
          <a:p>
            <a:pPr algn="just">
              <a:lnSpc>
                <a:spcPct val="90000"/>
              </a:lnSpc>
              <a:defRPr/>
            </a:pPr>
            <a:endParaRPr lang="tr-TR" altLang="tr-TR" sz="3200" b="1" u="sng"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539552" y="260648"/>
            <a:ext cx="7581528" cy="778098"/>
          </a:xfrm>
          <a:prstGeom prst="rect">
            <a:avLst/>
          </a:prstGeom>
          <a:solidFill>
            <a:srgbClr val="FFFF00"/>
          </a:solidFill>
          <a:ln w="9525">
            <a:noFill/>
            <a:miter lim="800000"/>
            <a:headEnd/>
            <a:tailEnd/>
          </a:ln>
        </p:spPr>
        <p:txBody>
          <a:bodyPr wrap="none" anchor="ctr">
            <a:normAutofit/>
          </a:bodyPr>
          <a:lstStyle/>
          <a:p>
            <a:r>
              <a:rPr lang="tr-TR" sz="3600" b="1" dirty="0" smtClean="0"/>
              <a:t>Pazarlama etkinliği-2</a:t>
            </a:r>
            <a:endParaRPr lang="tr-TR" sz="3600" b="1" dirty="0"/>
          </a:p>
        </p:txBody>
      </p:sp>
      <p:sp>
        <p:nvSpPr>
          <p:cNvPr id="6" name="Rectangle 12"/>
          <p:cNvSpPr>
            <a:spLocks noGrp="1" noChangeArrowheads="1"/>
          </p:cNvSpPr>
          <p:nvPr>
            <p:ph sz="half" idx="1"/>
          </p:nvPr>
        </p:nvSpPr>
        <p:spPr bwMode="auto">
          <a:xfrm>
            <a:off x="457200" y="1196752"/>
            <a:ext cx="8507288" cy="5661248"/>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noAutofit/>
          </a:bodyPr>
          <a:lstStyle/>
          <a:p>
            <a:pPr algn="just">
              <a:lnSpc>
                <a:spcPct val="90000"/>
              </a:lnSpc>
              <a:buNone/>
              <a:defRPr/>
            </a:pPr>
            <a:endParaRPr lang="tr-TR" altLang="tr-TR" sz="3200" dirty="0" smtClean="0"/>
          </a:p>
          <a:p>
            <a:pPr algn="just">
              <a:lnSpc>
                <a:spcPct val="90000"/>
              </a:lnSpc>
              <a:buNone/>
              <a:defRPr/>
            </a:pPr>
            <a:r>
              <a:rPr lang="tr-TR" altLang="tr-TR" sz="3200" dirty="0" err="1" smtClean="0"/>
              <a:t>Acharya’nın</a:t>
            </a:r>
            <a:r>
              <a:rPr lang="tr-TR" altLang="tr-TR" sz="3200" dirty="0" smtClean="0"/>
              <a:t> </a:t>
            </a:r>
            <a:r>
              <a:rPr lang="tr-TR" altLang="tr-TR" sz="3200" dirty="0" err="1"/>
              <a:t>modifiye</a:t>
            </a:r>
            <a:r>
              <a:rPr lang="tr-TR" altLang="tr-TR" sz="3200" dirty="0"/>
              <a:t> edilmiş pazarlama etkinliği </a:t>
            </a:r>
            <a:r>
              <a:rPr lang="tr-TR" altLang="tr-TR" sz="3200" dirty="0" smtClean="0"/>
              <a:t>formülü aşağıda sunulmuştur:    </a:t>
            </a:r>
          </a:p>
          <a:p>
            <a:pPr algn="just">
              <a:lnSpc>
                <a:spcPct val="90000"/>
              </a:lnSpc>
              <a:buNone/>
              <a:defRPr/>
            </a:pPr>
            <a:endParaRPr lang="tr-TR" altLang="tr-TR" sz="3200" dirty="0" smtClean="0"/>
          </a:p>
          <a:p>
            <a:pPr>
              <a:lnSpc>
                <a:spcPct val="90000"/>
              </a:lnSpc>
              <a:buNone/>
              <a:defRPr/>
            </a:pPr>
            <a:r>
              <a:rPr lang="tr-TR" altLang="tr-TR" sz="3200" dirty="0" smtClean="0"/>
              <a:t>                             </a:t>
            </a:r>
            <a:r>
              <a:rPr lang="tr-TR" altLang="tr-TR" sz="3200" dirty="0"/>
              <a:t>ME=NPF/(MC+NMM</a:t>
            </a:r>
            <a:r>
              <a:rPr lang="tr-TR" altLang="tr-TR" sz="3200" dirty="0" smtClean="0"/>
              <a:t>)</a:t>
            </a:r>
          </a:p>
          <a:p>
            <a:pPr algn="just">
              <a:lnSpc>
                <a:spcPct val="90000"/>
              </a:lnSpc>
              <a:buNone/>
              <a:defRPr/>
            </a:pPr>
            <a:r>
              <a:rPr lang="tr-TR" altLang="tr-TR" sz="3200" dirty="0" smtClean="0"/>
              <a:t>ME: pazarlama etkinliği</a:t>
            </a:r>
          </a:p>
          <a:p>
            <a:pPr algn="just">
              <a:lnSpc>
                <a:spcPct val="90000"/>
              </a:lnSpc>
              <a:buNone/>
              <a:defRPr/>
            </a:pPr>
            <a:r>
              <a:rPr lang="tr-TR" altLang="tr-TR" sz="3200" dirty="0" smtClean="0"/>
              <a:t>NPF</a:t>
            </a:r>
            <a:r>
              <a:rPr lang="tr-TR" altLang="tr-TR" sz="3200" dirty="0"/>
              <a:t>: çiftçilerin eline geçen net </a:t>
            </a:r>
            <a:r>
              <a:rPr lang="tr-TR" altLang="tr-TR" sz="3200" dirty="0" smtClean="0"/>
              <a:t>fiyatı</a:t>
            </a:r>
            <a:endParaRPr lang="tr-TR" altLang="tr-TR" sz="3200" dirty="0"/>
          </a:p>
          <a:p>
            <a:pPr algn="just">
              <a:lnSpc>
                <a:spcPct val="90000"/>
              </a:lnSpc>
              <a:buNone/>
              <a:defRPr/>
            </a:pPr>
            <a:r>
              <a:rPr lang="tr-TR" altLang="tr-TR" sz="3200" dirty="0"/>
              <a:t>MC: çiftçiler ve aracılar tarafından yapılan toplam pazarlama </a:t>
            </a:r>
            <a:r>
              <a:rPr lang="tr-TR" altLang="tr-TR" sz="3200" dirty="0" smtClean="0"/>
              <a:t>masrafı</a:t>
            </a:r>
            <a:endParaRPr lang="tr-TR" altLang="tr-TR" sz="3200" dirty="0"/>
          </a:p>
          <a:p>
            <a:pPr algn="just">
              <a:lnSpc>
                <a:spcPct val="90000"/>
              </a:lnSpc>
              <a:buNone/>
              <a:defRPr/>
            </a:pPr>
            <a:r>
              <a:rPr lang="tr-TR" altLang="tr-TR" sz="3200" dirty="0"/>
              <a:t>NMM: aracılar tarafından elde edilen toplam net pazarlama </a:t>
            </a:r>
            <a:r>
              <a:rPr lang="tr-TR" altLang="tr-TR" sz="3200" dirty="0" smtClean="0"/>
              <a:t>marjı</a:t>
            </a:r>
            <a:endParaRPr lang="tr-TR" altLang="tr-T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Pazarlama masrafları-1</a:t>
            </a:r>
            <a:endParaRPr lang="tr-TR" dirty="0"/>
          </a:p>
        </p:txBody>
      </p:sp>
      <p:sp>
        <p:nvSpPr>
          <p:cNvPr id="3" name="2 İçerik Yer Tutucusu"/>
          <p:cNvSpPr>
            <a:spLocks noGrp="1"/>
          </p:cNvSpPr>
          <p:nvPr>
            <p:ph idx="1"/>
          </p:nvPr>
        </p:nvSpPr>
        <p:spPr>
          <a:xfrm>
            <a:off x="457200" y="1052736"/>
            <a:ext cx="8229600" cy="5073427"/>
          </a:xfrm>
        </p:spPr>
        <p:txBody>
          <a:bodyPr>
            <a:normAutofit/>
          </a:bodyPr>
          <a:lstStyle/>
          <a:p>
            <a:pPr marL="514350" indent="-514350" algn="just">
              <a:buAutoNum type="arabicPeriod"/>
            </a:pPr>
            <a:r>
              <a:rPr lang="tr-TR" b="1" dirty="0" smtClean="0"/>
              <a:t>Ürün hazırlama ve paketleme masrafı : </a:t>
            </a:r>
            <a:r>
              <a:rPr lang="tr-TR" dirty="0" smtClean="0"/>
              <a:t>Ürünün temizlenme, derecelenme ve paketlenmesi sırasında kullanılacak teknoloji ve materyal masrafını kapsamaktadır.</a:t>
            </a:r>
          </a:p>
          <a:p>
            <a:pPr marL="514350" indent="-514350" algn="just">
              <a:buAutoNum type="arabicPeriod"/>
            </a:pPr>
            <a:endParaRPr lang="tr-TR" dirty="0" smtClean="0"/>
          </a:p>
          <a:p>
            <a:pPr algn="just">
              <a:buNone/>
            </a:pPr>
            <a:r>
              <a:rPr lang="tr-TR" b="1" dirty="0" smtClean="0"/>
              <a:t>2. Satış masrafı : </a:t>
            </a:r>
            <a:r>
              <a:rPr lang="tr-TR" dirty="0" smtClean="0"/>
              <a:t>Ürünün pazarlama zincirinin her aşamasında el değiştirmesinden </a:t>
            </a:r>
            <a:r>
              <a:rPr lang="da-DK" dirty="0" smtClean="0"/>
              <a:t>dolay</a:t>
            </a:r>
            <a:r>
              <a:rPr lang="tr-TR" dirty="0" smtClean="0"/>
              <a:t>ı</a:t>
            </a:r>
            <a:r>
              <a:rPr lang="da-DK" dirty="0" smtClean="0"/>
              <a:t> de</a:t>
            </a:r>
            <a:r>
              <a:rPr lang="tr-TR" dirty="0" err="1" smtClean="0"/>
              <a:t>ğiş</a:t>
            </a:r>
            <a:r>
              <a:rPr lang="da-DK" dirty="0" smtClean="0"/>
              <a:t>en sat</a:t>
            </a:r>
            <a:r>
              <a:rPr lang="tr-TR" dirty="0" err="1" smtClean="0"/>
              <a:t>ış</a:t>
            </a:r>
            <a:r>
              <a:rPr lang="da-DK" dirty="0" smtClean="0"/>
              <a:t> masraf</a:t>
            </a:r>
            <a:r>
              <a:rPr lang="tr-TR" dirty="0" err="1" smtClean="0"/>
              <a:t>ıdır</a:t>
            </a:r>
            <a:r>
              <a:rPr lang="tr-TR" dirty="0" smtClean="0"/>
              <a:t>.</a:t>
            </a:r>
            <a:endParaRPr lang="da-D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6781800" cy="726976"/>
          </a:xfrm>
        </p:spPr>
        <p:txBody>
          <a:bodyPr>
            <a:normAutofit/>
          </a:bodyPr>
          <a:lstStyle/>
          <a:p>
            <a:r>
              <a:rPr lang="tr-TR" sz="3600" dirty="0" smtClean="0"/>
              <a:t>Pazarlama masrafları-2</a:t>
            </a:r>
            <a:endParaRPr lang="tr-TR" sz="3600" dirty="0"/>
          </a:p>
        </p:txBody>
      </p:sp>
      <p:sp>
        <p:nvSpPr>
          <p:cNvPr id="3" name="2 İçerik Yer Tutucusu"/>
          <p:cNvSpPr>
            <a:spLocks noGrp="1"/>
          </p:cNvSpPr>
          <p:nvPr>
            <p:ph idx="1"/>
          </p:nvPr>
        </p:nvSpPr>
        <p:spPr>
          <a:xfrm>
            <a:off x="762000" y="1700808"/>
            <a:ext cx="7543800" cy="2871192"/>
          </a:xfrm>
        </p:spPr>
        <p:txBody>
          <a:bodyPr>
            <a:normAutofit fontScale="92500" lnSpcReduction="10000"/>
          </a:bodyPr>
          <a:lstStyle/>
          <a:p>
            <a:pPr algn="just"/>
            <a:r>
              <a:rPr lang="tr-TR" b="1" dirty="0" smtClean="0"/>
              <a:t>3. Taşıma masrafı : </a:t>
            </a:r>
            <a:r>
              <a:rPr lang="tr-TR" dirty="0" smtClean="0"/>
              <a:t>Tarımsal ürünler alıcılara ulaşımı için çeşitli şekillerde taşımacılık sistemleri kullanılır. Pazarlama kanalı uzadıkça taşıma masrafların da artar. </a:t>
            </a:r>
          </a:p>
          <a:p>
            <a:pPr algn="just"/>
            <a:endParaRPr lang="tr-TR" dirty="0" smtClean="0"/>
          </a:p>
          <a:p>
            <a:pPr algn="just"/>
            <a:r>
              <a:rPr lang="tr-TR" b="1" dirty="0" smtClean="0"/>
              <a:t>4. Ürün kayıpları : </a:t>
            </a:r>
            <a:r>
              <a:rPr lang="tr-TR" dirty="0" smtClean="0"/>
              <a:t>Tarımsal ürünlerin taşıma ve depolanması sırasında gerekli koşullar sağlanmaz ise, ürün kayıpları oluşur. Bu da bir masraf unsurudur. Üretici ve tüketici arasındaki artan uzaklık kayıpları da yükseltebilir. </a:t>
            </a:r>
          </a:p>
          <a:p>
            <a:pPr algn="just"/>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764704"/>
            <a:ext cx="6781800" cy="726976"/>
          </a:xfrm>
        </p:spPr>
        <p:txBody>
          <a:bodyPr>
            <a:normAutofit/>
          </a:bodyPr>
          <a:lstStyle/>
          <a:p>
            <a:r>
              <a:rPr lang="tr-TR" sz="3600" dirty="0" smtClean="0"/>
              <a:t>Pazarlama masrafları-3</a:t>
            </a:r>
            <a:endParaRPr lang="tr-TR" sz="3600" dirty="0"/>
          </a:p>
        </p:txBody>
      </p:sp>
      <p:sp>
        <p:nvSpPr>
          <p:cNvPr id="3" name="2 İçerik Yer Tutucusu"/>
          <p:cNvSpPr>
            <a:spLocks noGrp="1"/>
          </p:cNvSpPr>
          <p:nvPr>
            <p:ph idx="1"/>
          </p:nvPr>
        </p:nvSpPr>
        <p:spPr>
          <a:xfrm>
            <a:off x="762000" y="1772816"/>
            <a:ext cx="7543800" cy="4104456"/>
          </a:xfrm>
        </p:spPr>
        <p:txBody>
          <a:bodyPr>
            <a:normAutofit/>
          </a:bodyPr>
          <a:lstStyle/>
          <a:p>
            <a:pPr algn="just">
              <a:buNone/>
            </a:pPr>
            <a:r>
              <a:rPr lang="tr-TR" b="1" dirty="0" smtClean="0"/>
              <a:t>5. Depolama masrafı : </a:t>
            </a:r>
            <a:r>
              <a:rPr lang="tr-TR" dirty="0" smtClean="0"/>
              <a:t>Depolama ile zaman faydalılığı yaratılır.  Böylece, ürün bol olduğunda depolanır ve ileri dönemlerdeki fiyat avantajlarından yararlanılır. Ancak bu hizmet de bir masraf gerektirir.</a:t>
            </a:r>
          </a:p>
          <a:p>
            <a:endParaRPr lang="tr-TR" dirty="0" smtClean="0"/>
          </a:p>
          <a:p>
            <a:pPr algn="just">
              <a:buNone/>
            </a:pPr>
            <a:r>
              <a:rPr lang="tr-TR" b="1" dirty="0" smtClean="0"/>
              <a:t>6. İşleme masrafı : </a:t>
            </a:r>
            <a:r>
              <a:rPr lang="tr-TR" dirty="0" smtClean="0"/>
              <a:t>Tarımsal ürünlerin işlemesiyle katma değer yaratılırken, bazı masraflara da katlanılır. Çeşitli ücret, vergi gibi masraflar..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836712"/>
            <a:ext cx="8229600" cy="778098"/>
          </a:xfrm>
        </p:spPr>
        <p:txBody>
          <a:bodyPr>
            <a:normAutofit/>
          </a:bodyPr>
          <a:lstStyle/>
          <a:p>
            <a:r>
              <a:rPr lang="tr-TR" sz="3600" dirty="0" smtClean="0"/>
              <a:t>Pazarlama masrafları-4</a:t>
            </a:r>
            <a:endParaRPr lang="tr-TR" sz="3600" dirty="0"/>
          </a:p>
        </p:txBody>
      </p:sp>
      <p:sp>
        <p:nvSpPr>
          <p:cNvPr id="3" name="2 İçerik Yer Tutucusu"/>
          <p:cNvSpPr>
            <a:spLocks noGrp="1"/>
          </p:cNvSpPr>
          <p:nvPr>
            <p:ph idx="1"/>
          </p:nvPr>
        </p:nvSpPr>
        <p:spPr>
          <a:xfrm>
            <a:off x="457200" y="1052736"/>
            <a:ext cx="8229600" cy="5073427"/>
          </a:xfrm>
        </p:spPr>
        <p:txBody>
          <a:bodyPr/>
          <a:lstStyle/>
          <a:p>
            <a:pPr algn="just">
              <a:buNone/>
            </a:pPr>
            <a:r>
              <a:rPr lang="tr-TR" b="1" dirty="0" smtClean="0"/>
              <a:t>7. Finans masrafı : </a:t>
            </a:r>
            <a:r>
              <a:rPr lang="tr-TR" dirty="0" smtClean="0"/>
              <a:t>İşletmede kullanılmak üzere, bankadan borç alınan paranın faizi, finans masrafıdır</a:t>
            </a:r>
            <a:r>
              <a:rPr lang="tr-TR" dirty="0" smtClean="0"/>
              <a:t>.</a:t>
            </a:r>
          </a:p>
          <a:p>
            <a:pPr algn="just">
              <a:buNone/>
            </a:pPr>
            <a:endParaRPr lang="tr-TR" dirty="0" smtClean="0"/>
          </a:p>
          <a:p>
            <a:pPr algn="just">
              <a:buNone/>
            </a:pPr>
            <a:r>
              <a:rPr lang="tr-TR" b="1" dirty="0" smtClean="0"/>
              <a:t>8. Ücret, komisyon ve çeşitli ödemeler : </a:t>
            </a:r>
            <a:r>
              <a:rPr lang="tr-TR" dirty="0" smtClean="0"/>
              <a:t>Başlıca pazarlama m</a:t>
            </a:r>
            <a:r>
              <a:rPr lang="pt-BR" dirty="0" smtClean="0"/>
              <a:t>asraflar</a:t>
            </a:r>
            <a:r>
              <a:rPr lang="tr-TR" dirty="0" err="1" smtClean="0"/>
              <a:t>ının</a:t>
            </a:r>
            <a:r>
              <a:rPr lang="tr-TR" dirty="0" smtClean="0"/>
              <a:t> </a:t>
            </a:r>
            <a:r>
              <a:rPr lang="pt-BR" dirty="0" smtClean="0"/>
              <a:t>d</a:t>
            </a:r>
            <a:r>
              <a:rPr lang="tr-TR" dirty="0" smtClean="0"/>
              <a:t>ışında</a:t>
            </a:r>
            <a:r>
              <a:rPr lang="pt-BR" dirty="0" smtClean="0"/>
              <a:t>, baz</a:t>
            </a:r>
            <a:r>
              <a:rPr lang="tr-TR" dirty="0" smtClean="0"/>
              <a:t>ı</a:t>
            </a:r>
            <a:r>
              <a:rPr lang="pt-BR" dirty="0" smtClean="0"/>
              <a:t> masraflar da vard</a:t>
            </a:r>
            <a:r>
              <a:rPr lang="tr-TR" dirty="0" smtClean="0"/>
              <a:t>ı</a:t>
            </a:r>
            <a:r>
              <a:rPr lang="pt-BR" dirty="0" smtClean="0"/>
              <a:t>r. Örne</a:t>
            </a:r>
            <a:r>
              <a:rPr lang="tr-TR" dirty="0" smtClean="0"/>
              <a:t>ğ</a:t>
            </a:r>
            <a:r>
              <a:rPr lang="pt-BR" dirty="0" smtClean="0"/>
              <a:t>in, lisans ücreti,</a:t>
            </a:r>
            <a:r>
              <a:rPr lang="tr-TR" dirty="0" smtClean="0"/>
              <a:t> toptancı komisyonu gibi.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70186"/>
          </a:xfrm>
        </p:spPr>
        <p:txBody>
          <a:bodyPr>
            <a:normAutofit/>
          </a:bodyPr>
          <a:lstStyle/>
          <a:p>
            <a:r>
              <a:rPr lang="tr-TR" sz="3600" dirty="0" smtClean="0"/>
              <a:t>Pazarlama masraflarının azaltılması</a:t>
            </a:r>
            <a:endParaRPr lang="tr-TR" sz="3600" dirty="0"/>
          </a:p>
        </p:txBody>
      </p:sp>
      <p:sp>
        <p:nvSpPr>
          <p:cNvPr id="3" name="2 İçerik Yer Tutucusu"/>
          <p:cNvSpPr>
            <a:spLocks noGrp="1"/>
          </p:cNvSpPr>
          <p:nvPr>
            <p:ph idx="1"/>
          </p:nvPr>
        </p:nvSpPr>
        <p:spPr>
          <a:xfrm>
            <a:off x="457200" y="1196752"/>
            <a:ext cx="8229600" cy="4929411"/>
          </a:xfrm>
        </p:spPr>
        <p:txBody>
          <a:bodyPr/>
          <a:lstStyle/>
          <a:p>
            <a:pPr algn="just"/>
            <a:r>
              <a:rPr lang="tr-TR" dirty="0" smtClean="0"/>
              <a:t>Üreticilerin kurumsallaşarak (kooperatif, birlik gibi) hammadde temininde sağlayacakları pazarlık gücü ile maliyetin düşürülmesi</a:t>
            </a:r>
          </a:p>
          <a:p>
            <a:pPr algn="just"/>
            <a:r>
              <a:rPr lang="tr-TR" dirty="0" smtClean="0"/>
              <a:t>Pazarlama hizmetlerinin iyileştirilmesi</a:t>
            </a:r>
          </a:p>
          <a:p>
            <a:pPr algn="just"/>
            <a:r>
              <a:rPr lang="tr-TR" dirty="0" smtClean="0"/>
              <a:t>E-ticaret yapılarak </a:t>
            </a:r>
            <a:r>
              <a:rPr lang="tr-TR" smtClean="0"/>
              <a:t>masrafların azaltılması </a:t>
            </a:r>
            <a:endParaRPr lang="tr-TR" dirty="0" smtClean="0"/>
          </a:p>
          <a:p>
            <a:pPr algn="just"/>
            <a:r>
              <a:rPr lang="tr-TR" dirty="0" smtClean="0"/>
              <a:t>Artan rekabetin masrafların düşürülmesine etkisi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0723"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Marjı -1</a:t>
            </a:r>
            <a:endParaRPr lang="en-US" altLang="tr-TR" sz="4000" b="1" dirty="0" smtClean="0"/>
          </a:p>
        </p:txBody>
      </p:sp>
      <p:sp>
        <p:nvSpPr>
          <p:cNvPr id="30726" name="Slide Number Placeholder 18"/>
          <p:cNvSpPr>
            <a:spLocks noGrp="1"/>
          </p:cNvSpPr>
          <p:nvPr>
            <p:ph type="sldNum" sz="quarter" idx="12"/>
          </p:nvPr>
        </p:nvSpPr>
        <p:spPr>
          <a:noFill/>
        </p:spPr>
        <p:txBody>
          <a:bodyPr/>
          <a:lstStyle/>
          <a:p>
            <a:fld id="{3DF9F54E-9396-47DC-B76C-D7B13CA5FE28}" type="slidenum">
              <a:rPr lang="en-US" altLang="tr-TR" smtClean="0"/>
              <a:pPr/>
              <a:t>7</a:t>
            </a:fld>
            <a:endParaRPr lang="en-US" altLang="tr-TR" smtClean="0"/>
          </a:p>
        </p:txBody>
      </p:sp>
      <p:sp>
        <p:nvSpPr>
          <p:cNvPr id="30724"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
        <p:nvSpPr>
          <p:cNvPr id="32773" name="Rectangle 12"/>
          <p:cNvSpPr>
            <a:spLocks noChangeArrowheads="1"/>
          </p:cNvSpPr>
          <p:nvPr/>
        </p:nvSpPr>
        <p:spPr bwMode="auto">
          <a:xfrm>
            <a:off x="304800" y="980728"/>
            <a:ext cx="8610600" cy="5328592"/>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lstStyle/>
          <a:p>
            <a:pPr algn="just">
              <a:lnSpc>
                <a:spcPct val="90000"/>
              </a:lnSpc>
              <a:defRPr/>
            </a:pPr>
            <a:r>
              <a:rPr lang="tr-TR" altLang="tr-TR" sz="3600" dirty="0" smtClean="0"/>
              <a:t>Tanım: Bir </a:t>
            </a:r>
            <a:r>
              <a:rPr lang="tr-TR" altLang="tr-TR" sz="3600" dirty="0"/>
              <a:t>malın </a:t>
            </a:r>
            <a:r>
              <a:rPr lang="tr-TR" altLang="tr-TR" sz="3600" dirty="0" smtClean="0"/>
              <a:t>üretici eline geçen fiyatı ile tüketicinin ödediği fiyat  arasındaki farktır.</a:t>
            </a:r>
          </a:p>
          <a:p>
            <a:pPr algn="just">
              <a:lnSpc>
                <a:spcPct val="90000"/>
              </a:lnSpc>
              <a:defRPr/>
            </a:pPr>
            <a:endParaRPr lang="tr-TR" altLang="tr-TR" sz="3600" dirty="0" smtClean="0"/>
          </a:p>
          <a:p>
            <a:pPr algn="just">
              <a:lnSpc>
                <a:spcPct val="90000"/>
              </a:lnSpc>
              <a:defRPr/>
            </a:pPr>
            <a:r>
              <a:rPr lang="tr-TR" altLang="tr-TR" sz="3600" dirty="0" smtClean="0"/>
              <a:t>Marj; satın alma, paketleme, ulaşım, depolama ve işleme gibi hizmetler için aracılar tarafından istenilen fiyatı temsil eder.</a:t>
            </a:r>
          </a:p>
          <a:p>
            <a:pPr algn="just">
              <a:lnSpc>
                <a:spcPct val="90000"/>
              </a:lnSpc>
              <a:defRPr/>
            </a:pPr>
            <a:endParaRPr lang="tr-TR" altLang="tr-TR" sz="3600" dirty="0" smtClean="0"/>
          </a:p>
          <a:p>
            <a:pPr algn="just">
              <a:lnSpc>
                <a:spcPct val="90000"/>
              </a:lnSpc>
              <a:defRPr/>
            </a:pPr>
            <a:r>
              <a:rPr lang="tr-TR" altLang="tr-TR" sz="3600" dirty="0" smtClean="0"/>
              <a:t>Pazarlama marjı masraf ve karı içerir.</a:t>
            </a:r>
          </a:p>
          <a:p>
            <a:pPr algn="just">
              <a:lnSpc>
                <a:spcPct val="90000"/>
              </a:lnSpc>
              <a:defRPr/>
            </a:pPr>
            <a:endParaRPr lang="tr-TR" altLang="tr-TR" sz="3600" dirty="0" smtClean="0"/>
          </a:p>
          <a:p>
            <a:pPr algn="just">
              <a:lnSpc>
                <a:spcPct val="90000"/>
              </a:lnSpc>
              <a:defRPr/>
            </a:pPr>
            <a:endParaRPr lang="tr-TR" altLang="tr-TR" sz="3600" u="sng"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2771"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Marjı -2</a:t>
            </a:r>
            <a:endParaRPr lang="en-US" altLang="tr-TR" sz="4000" b="1" dirty="0" smtClean="0"/>
          </a:p>
        </p:txBody>
      </p:sp>
      <p:sp>
        <p:nvSpPr>
          <p:cNvPr id="34822" name="Rectangle 12"/>
          <p:cNvSpPr>
            <a:spLocks noGrp="1" noChangeArrowheads="1"/>
          </p:cNvSpPr>
          <p:nvPr>
            <p:ph sz="half" idx="1"/>
          </p:nvPr>
        </p:nvSpPr>
        <p:spPr>
          <a:xfrm>
            <a:off x="323528" y="980728"/>
            <a:ext cx="8439472" cy="5572472"/>
          </a:xfrm>
          <a:solidFill>
            <a:srgbClr val="FBF69B"/>
          </a:solidFill>
          <a:ln w="25400">
            <a:solidFill>
              <a:schemeClr val="tx1"/>
            </a:solidFill>
          </a:ln>
          <a:effectLst>
            <a:outerShdw dist="71842" dir="2700000" algn="ctr" rotWithShape="0">
              <a:schemeClr val="tx1"/>
            </a:outerShdw>
          </a:effectLst>
        </p:spPr>
        <p:txBody>
          <a:bodyPr anchor="ctr">
            <a:normAutofit/>
          </a:bodyPr>
          <a:lstStyle/>
          <a:p>
            <a:pPr marL="0" indent="0" algn="just">
              <a:lnSpc>
                <a:spcPct val="90000"/>
              </a:lnSpc>
              <a:buNone/>
              <a:defRPr/>
            </a:pPr>
            <a:r>
              <a:rPr lang="tr-TR" altLang="tr-TR" sz="4000" i="1" dirty="0" smtClean="0"/>
              <a:t>Fındık, kuru kayısı ve kiraz gibi geleneksel ihraç ürünleri ile hayvansal ürünlerde (çiğ süt, sığır eti) </a:t>
            </a:r>
            <a:r>
              <a:rPr lang="tr-TR" altLang="tr-TR" sz="4000" i="1" dirty="0" err="1" smtClean="0"/>
              <a:t>nisbi</a:t>
            </a:r>
            <a:r>
              <a:rPr lang="tr-TR" altLang="tr-TR" sz="4000" i="1" dirty="0" smtClean="0"/>
              <a:t> marj daha yüksek, domates ve patlıcan gibi sebzelerde ise daha düşük düzeydedir.</a:t>
            </a:r>
          </a:p>
        </p:txBody>
      </p:sp>
      <p:sp>
        <p:nvSpPr>
          <p:cNvPr id="32773" name="Slide Number Placeholder 18"/>
          <p:cNvSpPr>
            <a:spLocks noGrp="1"/>
          </p:cNvSpPr>
          <p:nvPr>
            <p:ph type="sldNum" sz="quarter" idx="12"/>
          </p:nvPr>
        </p:nvSpPr>
        <p:spPr>
          <a:noFill/>
        </p:spPr>
        <p:txBody>
          <a:bodyPr/>
          <a:lstStyle/>
          <a:p>
            <a:fld id="{E3DBDD00-3B3F-4E1E-AF6D-3AC808F06322}" type="slidenum">
              <a:rPr lang="en-US" altLang="tr-TR" smtClean="0"/>
              <a:pPr/>
              <a:t>8</a:t>
            </a:fld>
            <a:endParaRPr lang="en-US" altLang="tr-TR" smtClean="0"/>
          </a:p>
        </p:txBody>
      </p:sp>
      <p:sp>
        <p:nvSpPr>
          <p:cNvPr id="32772"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994122"/>
          </a:xfrm>
        </p:spPr>
        <p:txBody>
          <a:bodyPr>
            <a:normAutofit/>
          </a:bodyPr>
          <a:lstStyle/>
          <a:p>
            <a:r>
              <a:rPr lang="tr-TR" sz="4000" dirty="0" smtClean="0"/>
              <a:t>Pazarlama Marjı -3</a:t>
            </a:r>
            <a:br>
              <a:rPr lang="tr-TR" sz="4000" dirty="0" smtClean="0"/>
            </a:br>
            <a:r>
              <a:rPr lang="tr-TR" sz="1300" dirty="0" smtClean="0"/>
              <a:t>(</a:t>
            </a:r>
            <a:r>
              <a:rPr lang="en-US" sz="1300" b="1" dirty="0" err="1" smtClean="0"/>
              <a:t>Bakucs,L.Z</a:t>
            </a:r>
            <a:r>
              <a:rPr lang="en-US" sz="1300" b="1" dirty="0" smtClean="0"/>
              <a:t>. and Ferto,I.,2005. Marketing Margins and Price Transmission</a:t>
            </a:r>
            <a:r>
              <a:rPr lang="tr-TR" sz="1300" b="1" dirty="0" smtClean="0"/>
              <a:t> </a:t>
            </a:r>
            <a:r>
              <a:rPr lang="en-US" sz="1300" b="1" dirty="0" smtClean="0"/>
              <a:t>on The Hungarian Pork </a:t>
            </a:r>
            <a:r>
              <a:rPr lang="en-US" sz="1300" b="1" dirty="0" err="1" smtClean="0"/>
              <a:t>Market.IAMO-Forum.Halle</a:t>
            </a:r>
            <a:r>
              <a:rPr lang="tr-TR" sz="1300" dirty="0" smtClean="0"/>
              <a:t>)</a:t>
            </a:r>
            <a:endParaRPr lang="tr-TR" sz="1300" dirty="0"/>
          </a:p>
        </p:txBody>
      </p:sp>
      <p:graphicFrame>
        <p:nvGraphicFramePr>
          <p:cNvPr id="5" name="4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yagram"/>
          <p:cNvGraphicFramePr/>
          <p:nvPr>
            <p:extLst>
              <p:ext uri="{D42A27DB-BD31-4B8C-83A1-F6EECF244321}">
                <p14:modId xmlns:p14="http://schemas.microsoft.com/office/powerpoint/2010/main" val="3871715071"/>
              </p:ext>
            </p:extLst>
          </p:nvPr>
        </p:nvGraphicFramePr>
        <p:xfrm>
          <a:off x="611560" y="1628800"/>
          <a:ext cx="7704856" cy="44644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140</TotalTime>
  <Words>992</Words>
  <Application>Microsoft Office PowerPoint</Application>
  <PresentationFormat>Ekran Gösterisi (4:3)</PresentationFormat>
  <Paragraphs>92</Paragraphs>
  <Slides>12</Slides>
  <Notes>3</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NewsPrint</vt:lpstr>
      <vt:lpstr>Bölüm 10. Pazarlama Masrafları ve Pazarlama  Marjları</vt:lpstr>
      <vt:lpstr>Pazarlama masrafları-1</vt:lpstr>
      <vt:lpstr>Pazarlama masrafları-2</vt:lpstr>
      <vt:lpstr>Pazarlama masrafları-3</vt:lpstr>
      <vt:lpstr>Pazarlama masrafları-4</vt:lpstr>
      <vt:lpstr>Pazarlama masraflarının azaltılması</vt:lpstr>
      <vt:lpstr>Pazarlama Marjı -1</vt:lpstr>
      <vt:lpstr>Pazarlama Marjı -2</vt:lpstr>
      <vt:lpstr>Pazarlama Marjı -3 (Bakucs,L.Z. and Ferto,I.,2005. Marketing Margins and Price Transmission on The Hungarian Pork Market.IAMO-Forum.Halle)</vt:lpstr>
      <vt:lpstr>Pazarlama marjı-4</vt:lpstr>
      <vt:lpstr>Pazarlama etkinliği -1</vt:lpstr>
      <vt:lpstr>Pazarlama etkinliği-2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Talep ve Tüketim Teorisi</dc:title>
  <dc:creator>Pc</dc:creator>
  <cp:lastModifiedBy>user</cp:lastModifiedBy>
  <cp:revision>47</cp:revision>
  <dcterms:created xsi:type="dcterms:W3CDTF">2017-11-28T18:21:36Z</dcterms:created>
  <dcterms:modified xsi:type="dcterms:W3CDTF">2017-12-18T10:36:12Z</dcterms:modified>
</cp:coreProperties>
</file>