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56" r:id="rId2"/>
    <p:sldId id="264" r:id="rId3"/>
    <p:sldId id="267" r:id="rId4"/>
    <p:sldId id="265" r:id="rId5"/>
    <p:sldId id="266" r:id="rId6"/>
    <p:sldId id="270" r:id="rId7"/>
    <p:sldId id="259" r:id="rId8"/>
    <p:sldId id="261" r:id="rId9"/>
    <p:sldId id="268" r:id="rId10"/>
    <p:sldId id="269" r:id="rId11"/>
    <p:sldId id="262" r:id="rId12"/>
    <p:sldId id="263"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32" autoAdjust="0"/>
    <p:restoredTop sz="94660"/>
  </p:normalViewPr>
  <p:slideViewPr>
    <p:cSldViewPr>
      <p:cViewPr>
        <p:scale>
          <a:sx n="66" d="100"/>
          <a:sy n="66" d="100"/>
        </p:scale>
        <p:origin x="-122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32F700-4888-4CE5-8CC9-9449BB113B58}" type="doc">
      <dgm:prSet loTypeId="urn:microsoft.com/office/officeart/2005/8/layout/hProcess7#1" loCatId="list" qsTypeId="urn:microsoft.com/office/officeart/2005/8/quickstyle/simple1" qsCatId="simple" csTypeId="urn:microsoft.com/office/officeart/2005/8/colors/accent1_2" csCatId="accent1" phldr="0"/>
      <dgm:spPr/>
      <dgm:t>
        <a:bodyPr/>
        <a:lstStyle/>
        <a:p>
          <a:endParaRPr lang="tr-TR"/>
        </a:p>
      </dgm:t>
    </dgm:pt>
    <dgm:pt modelId="{3FA0ED85-C64D-4C0D-8FB6-B42D3371AFEB}">
      <dgm:prSet phldrT="[Metin]" phldr="1"/>
      <dgm:spPr/>
      <dgm:t>
        <a:bodyPr/>
        <a:lstStyle/>
        <a:p>
          <a:endParaRPr lang="tr-TR"/>
        </a:p>
      </dgm:t>
    </dgm:pt>
    <dgm:pt modelId="{CDA90F19-B501-420C-B99B-B74F3FA37DE4}" type="parTrans" cxnId="{AC8AF119-8413-49AE-8531-2C16D2BDA6CB}">
      <dgm:prSet/>
      <dgm:spPr/>
      <dgm:t>
        <a:bodyPr/>
        <a:lstStyle/>
        <a:p>
          <a:endParaRPr lang="tr-TR"/>
        </a:p>
      </dgm:t>
    </dgm:pt>
    <dgm:pt modelId="{C91F3FC3-2DE3-42C4-9833-D5FA0CB6EE40}" type="sibTrans" cxnId="{AC8AF119-8413-49AE-8531-2C16D2BDA6CB}">
      <dgm:prSet/>
      <dgm:spPr/>
      <dgm:t>
        <a:bodyPr/>
        <a:lstStyle/>
        <a:p>
          <a:endParaRPr lang="tr-TR"/>
        </a:p>
      </dgm:t>
    </dgm:pt>
    <dgm:pt modelId="{CC121596-22AB-4C3C-ADC0-F0B6AEC45C69}">
      <dgm:prSet phldrT="[Metin]" phldr="1"/>
      <dgm:spPr/>
      <dgm:t>
        <a:bodyPr/>
        <a:lstStyle/>
        <a:p>
          <a:endParaRPr lang="tr-TR" dirty="0"/>
        </a:p>
      </dgm:t>
    </dgm:pt>
    <dgm:pt modelId="{92848259-B220-4BBE-83E5-3C29C3A5DC4B}" type="parTrans" cxnId="{36E07667-F2CF-4557-8B2A-034629EA75C8}">
      <dgm:prSet/>
      <dgm:spPr/>
      <dgm:t>
        <a:bodyPr/>
        <a:lstStyle/>
        <a:p>
          <a:endParaRPr lang="tr-TR"/>
        </a:p>
      </dgm:t>
    </dgm:pt>
    <dgm:pt modelId="{4C0B3E22-7402-4A70-91DD-8FACC1D41234}" type="sibTrans" cxnId="{36E07667-F2CF-4557-8B2A-034629EA75C8}">
      <dgm:prSet/>
      <dgm:spPr/>
      <dgm:t>
        <a:bodyPr/>
        <a:lstStyle/>
        <a:p>
          <a:endParaRPr lang="tr-TR"/>
        </a:p>
      </dgm:t>
    </dgm:pt>
    <dgm:pt modelId="{E7616B75-0D40-45B7-89DB-3E6AED019B2E}">
      <dgm:prSet phldrT="[Metin]" phldr="1"/>
      <dgm:spPr/>
      <dgm:t>
        <a:bodyPr/>
        <a:lstStyle/>
        <a:p>
          <a:endParaRPr lang="tr-TR"/>
        </a:p>
      </dgm:t>
    </dgm:pt>
    <dgm:pt modelId="{00D020F3-F6CA-4915-9463-0F286D11E579}" type="parTrans" cxnId="{2620ACEA-AFCE-42E1-8D3A-86234C9D366D}">
      <dgm:prSet/>
      <dgm:spPr/>
      <dgm:t>
        <a:bodyPr/>
        <a:lstStyle/>
        <a:p>
          <a:endParaRPr lang="tr-TR"/>
        </a:p>
      </dgm:t>
    </dgm:pt>
    <dgm:pt modelId="{94482C1F-5C03-464F-8FCF-749A47E472BF}" type="sibTrans" cxnId="{2620ACEA-AFCE-42E1-8D3A-86234C9D366D}">
      <dgm:prSet/>
      <dgm:spPr/>
      <dgm:t>
        <a:bodyPr/>
        <a:lstStyle/>
        <a:p>
          <a:endParaRPr lang="tr-TR"/>
        </a:p>
      </dgm:t>
    </dgm:pt>
    <dgm:pt modelId="{EA2EBC3C-E859-4CB4-B119-888FDF54C833}">
      <dgm:prSet phldrT="[Metin]" phldr="1"/>
      <dgm:spPr/>
      <dgm:t>
        <a:bodyPr/>
        <a:lstStyle/>
        <a:p>
          <a:endParaRPr lang="tr-TR"/>
        </a:p>
      </dgm:t>
    </dgm:pt>
    <dgm:pt modelId="{A36EFDE1-FB45-4C3B-A7FF-F24EA7AD4328}" type="parTrans" cxnId="{E3E43B3E-9F26-4174-9294-F33235AF338D}">
      <dgm:prSet/>
      <dgm:spPr/>
      <dgm:t>
        <a:bodyPr/>
        <a:lstStyle/>
        <a:p>
          <a:endParaRPr lang="tr-TR"/>
        </a:p>
      </dgm:t>
    </dgm:pt>
    <dgm:pt modelId="{9618062D-30AB-4FED-8B8B-C3B51172EAA2}" type="sibTrans" cxnId="{E3E43B3E-9F26-4174-9294-F33235AF338D}">
      <dgm:prSet/>
      <dgm:spPr/>
      <dgm:t>
        <a:bodyPr/>
        <a:lstStyle/>
        <a:p>
          <a:endParaRPr lang="tr-TR"/>
        </a:p>
      </dgm:t>
    </dgm:pt>
    <dgm:pt modelId="{727A1F4C-DD47-4084-ADF4-643D91E125A0}">
      <dgm:prSet phldrT="[Metin]" phldr="1"/>
      <dgm:spPr/>
      <dgm:t>
        <a:bodyPr/>
        <a:lstStyle/>
        <a:p>
          <a:endParaRPr lang="tr-TR"/>
        </a:p>
      </dgm:t>
    </dgm:pt>
    <dgm:pt modelId="{11DD6082-F445-4656-9177-168884E0E01C}" type="parTrans" cxnId="{1415E4DE-85D2-48D3-B2D4-AED4CECBBEFD}">
      <dgm:prSet/>
      <dgm:spPr/>
      <dgm:t>
        <a:bodyPr/>
        <a:lstStyle/>
        <a:p>
          <a:endParaRPr lang="tr-TR"/>
        </a:p>
      </dgm:t>
    </dgm:pt>
    <dgm:pt modelId="{698E8373-B741-405F-A489-5DDA24FB8B3C}" type="sibTrans" cxnId="{1415E4DE-85D2-48D3-B2D4-AED4CECBBEFD}">
      <dgm:prSet/>
      <dgm:spPr/>
      <dgm:t>
        <a:bodyPr/>
        <a:lstStyle/>
        <a:p>
          <a:endParaRPr lang="tr-TR"/>
        </a:p>
      </dgm:t>
    </dgm:pt>
    <dgm:pt modelId="{82E7F9E9-718E-43F9-B5B6-C5F8809F3958}">
      <dgm:prSet phldrT="[Metin]" phldr="1"/>
      <dgm:spPr/>
      <dgm:t>
        <a:bodyPr/>
        <a:lstStyle/>
        <a:p>
          <a:endParaRPr lang="tr-TR"/>
        </a:p>
      </dgm:t>
    </dgm:pt>
    <dgm:pt modelId="{D7F3324D-3828-42B8-A396-665E289814D0}" type="parTrans" cxnId="{21698097-29B2-48C3-9BC8-34DDC4180DE3}">
      <dgm:prSet/>
      <dgm:spPr/>
      <dgm:t>
        <a:bodyPr/>
        <a:lstStyle/>
        <a:p>
          <a:endParaRPr lang="tr-TR"/>
        </a:p>
      </dgm:t>
    </dgm:pt>
    <dgm:pt modelId="{62A4FCF7-434B-42A6-80B2-652DD0D817A9}" type="sibTrans" cxnId="{21698097-29B2-48C3-9BC8-34DDC4180DE3}">
      <dgm:prSet/>
      <dgm:spPr/>
      <dgm:t>
        <a:bodyPr/>
        <a:lstStyle/>
        <a:p>
          <a:endParaRPr lang="tr-TR"/>
        </a:p>
      </dgm:t>
    </dgm:pt>
    <dgm:pt modelId="{41E7F4B1-0D45-4F7D-9E8E-B822B4FB62F6}" type="pres">
      <dgm:prSet presAssocID="{2B32F700-4888-4CE5-8CC9-9449BB113B58}" presName="Name0" presStyleCnt="0">
        <dgm:presLayoutVars>
          <dgm:dir/>
          <dgm:animLvl val="lvl"/>
          <dgm:resizeHandles val="exact"/>
        </dgm:presLayoutVars>
      </dgm:prSet>
      <dgm:spPr/>
      <dgm:t>
        <a:bodyPr/>
        <a:lstStyle/>
        <a:p>
          <a:endParaRPr lang="tr-TR"/>
        </a:p>
      </dgm:t>
    </dgm:pt>
    <dgm:pt modelId="{A1A20D45-8FCD-4829-821A-15611FB2AB5A}" type="pres">
      <dgm:prSet presAssocID="{3FA0ED85-C64D-4C0D-8FB6-B42D3371AFEB}" presName="compositeNode" presStyleCnt="0">
        <dgm:presLayoutVars>
          <dgm:bulletEnabled val="1"/>
        </dgm:presLayoutVars>
      </dgm:prSet>
      <dgm:spPr/>
    </dgm:pt>
    <dgm:pt modelId="{EEBB8734-BFEB-4066-9B32-736EBB3EDD40}" type="pres">
      <dgm:prSet presAssocID="{3FA0ED85-C64D-4C0D-8FB6-B42D3371AFEB}" presName="bgRect" presStyleLbl="node1" presStyleIdx="0" presStyleCnt="3"/>
      <dgm:spPr/>
      <dgm:t>
        <a:bodyPr/>
        <a:lstStyle/>
        <a:p>
          <a:endParaRPr lang="tr-TR"/>
        </a:p>
      </dgm:t>
    </dgm:pt>
    <dgm:pt modelId="{B9C7D2C1-5506-4F8E-804C-050C29B976A7}" type="pres">
      <dgm:prSet presAssocID="{3FA0ED85-C64D-4C0D-8FB6-B42D3371AFEB}" presName="parentNode" presStyleLbl="node1" presStyleIdx="0" presStyleCnt="3">
        <dgm:presLayoutVars>
          <dgm:chMax val="0"/>
          <dgm:bulletEnabled val="1"/>
        </dgm:presLayoutVars>
      </dgm:prSet>
      <dgm:spPr/>
      <dgm:t>
        <a:bodyPr/>
        <a:lstStyle/>
        <a:p>
          <a:endParaRPr lang="tr-TR"/>
        </a:p>
      </dgm:t>
    </dgm:pt>
    <dgm:pt modelId="{236A1D1F-4605-45C1-B602-3E8D807DCEA2}" type="pres">
      <dgm:prSet presAssocID="{3FA0ED85-C64D-4C0D-8FB6-B42D3371AFEB}" presName="childNode" presStyleLbl="node1" presStyleIdx="0" presStyleCnt="3">
        <dgm:presLayoutVars>
          <dgm:bulletEnabled val="1"/>
        </dgm:presLayoutVars>
      </dgm:prSet>
      <dgm:spPr/>
      <dgm:t>
        <a:bodyPr/>
        <a:lstStyle/>
        <a:p>
          <a:endParaRPr lang="tr-TR"/>
        </a:p>
      </dgm:t>
    </dgm:pt>
    <dgm:pt modelId="{8846341C-B560-4B5B-8E72-F7FD3F7A0534}" type="pres">
      <dgm:prSet presAssocID="{C91F3FC3-2DE3-42C4-9833-D5FA0CB6EE40}" presName="hSp" presStyleCnt="0"/>
      <dgm:spPr/>
    </dgm:pt>
    <dgm:pt modelId="{C63B112D-A987-4E3F-A5B2-FCE9DA320502}" type="pres">
      <dgm:prSet presAssocID="{C91F3FC3-2DE3-42C4-9833-D5FA0CB6EE40}" presName="vProcSp" presStyleCnt="0"/>
      <dgm:spPr/>
    </dgm:pt>
    <dgm:pt modelId="{55ACF032-AF95-4992-9672-87D1072F6541}" type="pres">
      <dgm:prSet presAssocID="{C91F3FC3-2DE3-42C4-9833-D5FA0CB6EE40}" presName="vSp1" presStyleCnt="0"/>
      <dgm:spPr/>
    </dgm:pt>
    <dgm:pt modelId="{4EB0538A-ABC9-44C4-A6AF-0A7A3419C730}" type="pres">
      <dgm:prSet presAssocID="{C91F3FC3-2DE3-42C4-9833-D5FA0CB6EE40}" presName="simulatedConn" presStyleLbl="solidFgAcc1" presStyleIdx="0" presStyleCnt="2"/>
      <dgm:spPr/>
    </dgm:pt>
    <dgm:pt modelId="{C0604CD8-5225-451F-8F75-F4FAB9AA340C}" type="pres">
      <dgm:prSet presAssocID="{C91F3FC3-2DE3-42C4-9833-D5FA0CB6EE40}" presName="vSp2" presStyleCnt="0"/>
      <dgm:spPr/>
    </dgm:pt>
    <dgm:pt modelId="{6B67C509-C1C1-4F67-8FCD-12BF8E0EEA62}" type="pres">
      <dgm:prSet presAssocID="{C91F3FC3-2DE3-42C4-9833-D5FA0CB6EE40}" presName="sibTrans" presStyleCnt="0"/>
      <dgm:spPr/>
    </dgm:pt>
    <dgm:pt modelId="{859800C0-9999-4B2D-9133-930F3149467C}" type="pres">
      <dgm:prSet presAssocID="{E7616B75-0D40-45B7-89DB-3E6AED019B2E}" presName="compositeNode" presStyleCnt="0">
        <dgm:presLayoutVars>
          <dgm:bulletEnabled val="1"/>
        </dgm:presLayoutVars>
      </dgm:prSet>
      <dgm:spPr/>
    </dgm:pt>
    <dgm:pt modelId="{AD0CCD2B-D75F-4922-ADEA-8E867245B064}" type="pres">
      <dgm:prSet presAssocID="{E7616B75-0D40-45B7-89DB-3E6AED019B2E}" presName="bgRect" presStyleLbl="node1" presStyleIdx="1" presStyleCnt="3"/>
      <dgm:spPr/>
      <dgm:t>
        <a:bodyPr/>
        <a:lstStyle/>
        <a:p>
          <a:endParaRPr lang="tr-TR"/>
        </a:p>
      </dgm:t>
    </dgm:pt>
    <dgm:pt modelId="{4DA6D279-6402-415A-811A-BC4C3788FFC8}" type="pres">
      <dgm:prSet presAssocID="{E7616B75-0D40-45B7-89DB-3E6AED019B2E}" presName="parentNode" presStyleLbl="node1" presStyleIdx="1" presStyleCnt="3">
        <dgm:presLayoutVars>
          <dgm:chMax val="0"/>
          <dgm:bulletEnabled val="1"/>
        </dgm:presLayoutVars>
      </dgm:prSet>
      <dgm:spPr/>
      <dgm:t>
        <a:bodyPr/>
        <a:lstStyle/>
        <a:p>
          <a:endParaRPr lang="tr-TR"/>
        </a:p>
      </dgm:t>
    </dgm:pt>
    <dgm:pt modelId="{BEA1EFE9-AA55-453F-B670-8569EA13464E}" type="pres">
      <dgm:prSet presAssocID="{E7616B75-0D40-45B7-89DB-3E6AED019B2E}" presName="childNode" presStyleLbl="node1" presStyleIdx="1" presStyleCnt="3">
        <dgm:presLayoutVars>
          <dgm:bulletEnabled val="1"/>
        </dgm:presLayoutVars>
      </dgm:prSet>
      <dgm:spPr/>
      <dgm:t>
        <a:bodyPr/>
        <a:lstStyle/>
        <a:p>
          <a:endParaRPr lang="tr-TR"/>
        </a:p>
      </dgm:t>
    </dgm:pt>
    <dgm:pt modelId="{18620509-822D-4387-91B6-A56BAF55E102}" type="pres">
      <dgm:prSet presAssocID="{94482C1F-5C03-464F-8FCF-749A47E472BF}" presName="hSp" presStyleCnt="0"/>
      <dgm:spPr/>
    </dgm:pt>
    <dgm:pt modelId="{57046BD1-DF0D-4413-A94E-BA3A4CCDF30E}" type="pres">
      <dgm:prSet presAssocID="{94482C1F-5C03-464F-8FCF-749A47E472BF}" presName="vProcSp" presStyleCnt="0"/>
      <dgm:spPr/>
    </dgm:pt>
    <dgm:pt modelId="{778678C3-7CB0-47FE-B974-38B0A9DD98A9}" type="pres">
      <dgm:prSet presAssocID="{94482C1F-5C03-464F-8FCF-749A47E472BF}" presName="vSp1" presStyleCnt="0"/>
      <dgm:spPr/>
    </dgm:pt>
    <dgm:pt modelId="{DC1929E0-B99B-4918-8FD2-31109ECF02E9}" type="pres">
      <dgm:prSet presAssocID="{94482C1F-5C03-464F-8FCF-749A47E472BF}" presName="simulatedConn" presStyleLbl="solidFgAcc1" presStyleIdx="1" presStyleCnt="2"/>
      <dgm:spPr/>
    </dgm:pt>
    <dgm:pt modelId="{AEC334BA-85CF-4575-ADAD-839BA2E14537}" type="pres">
      <dgm:prSet presAssocID="{94482C1F-5C03-464F-8FCF-749A47E472BF}" presName="vSp2" presStyleCnt="0"/>
      <dgm:spPr/>
    </dgm:pt>
    <dgm:pt modelId="{DCB29A6B-7D7F-4064-8185-F91C97329D7D}" type="pres">
      <dgm:prSet presAssocID="{94482C1F-5C03-464F-8FCF-749A47E472BF}" presName="sibTrans" presStyleCnt="0"/>
      <dgm:spPr/>
    </dgm:pt>
    <dgm:pt modelId="{A54452C6-6CD4-482F-8C4E-5A46A6B14482}" type="pres">
      <dgm:prSet presAssocID="{727A1F4C-DD47-4084-ADF4-643D91E125A0}" presName="compositeNode" presStyleCnt="0">
        <dgm:presLayoutVars>
          <dgm:bulletEnabled val="1"/>
        </dgm:presLayoutVars>
      </dgm:prSet>
      <dgm:spPr/>
    </dgm:pt>
    <dgm:pt modelId="{21000DBD-A545-4E4C-8A23-34C0E044161E}" type="pres">
      <dgm:prSet presAssocID="{727A1F4C-DD47-4084-ADF4-643D91E125A0}" presName="bgRect" presStyleLbl="node1" presStyleIdx="2" presStyleCnt="3"/>
      <dgm:spPr/>
      <dgm:t>
        <a:bodyPr/>
        <a:lstStyle/>
        <a:p>
          <a:endParaRPr lang="tr-TR"/>
        </a:p>
      </dgm:t>
    </dgm:pt>
    <dgm:pt modelId="{3035D0BB-AEC2-40CB-984E-090889DB6F14}" type="pres">
      <dgm:prSet presAssocID="{727A1F4C-DD47-4084-ADF4-643D91E125A0}" presName="parentNode" presStyleLbl="node1" presStyleIdx="2" presStyleCnt="3">
        <dgm:presLayoutVars>
          <dgm:chMax val="0"/>
          <dgm:bulletEnabled val="1"/>
        </dgm:presLayoutVars>
      </dgm:prSet>
      <dgm:spPr/>
      <dgm:t>
        <a:bodyPr/>
        <a:lstStyle/>
        <a:p>
          <a:endParaRPr lang="tr-TR"/>
        </a:p>
      </dgm:t>
    </dgm:pt>
    <dgm:pt modelId="{06DCCA24-352A-4017-B175-5418580A1FCA}" type="pres">
      <dgm:prSet presAssocID="{727A1F4C-DD47-4084-ADF4-643D91E125A0}" presName="childNode" presStyleLbl="node1" presStyleIdx="2" presStyleCnt="3">
        <dgm:presLayoutVars>
          <dgm:bulletEnabled val="1"/>
        </dgm:presLayoutVars>
      </dgm:prSet>
      <dgm:spPr/>
      <dgm:t>
        <a:bodyPr/>
        <a:lstStyle/>
        <a:p>
          <a:endParaRPr lang="tr-TR"/>
        </a:p>
      </dgm:t>
    </dgm:pt>
  </dgm:ptLst>
  <dgm:cxnLst>
    <dgm:cxn modelId="{C58DC8FC-CCC2-42A4-BE70-1FFE24CC477C}" type="presOf" srcId="{82E7F9E9-718E-43F9-B5B6-C5F8809F3958}" destId="{06DCCA24-352A-4017-B175-5418580A1FCA}" srcOrd="0" destOrd="0" presId="urn:microsoft.com/office/officeart/2005/8/layout/hProcess7#1"/>
    <dgm:cxn modelId="{1E467CA7-17C2-4C27-8034-BAB2A8ADAAFD}" type="presOf" srcId="{EA2EBC3C-E859-4CB4-B119-888FDF54C833}" destId="{BEA1EFE9-AA55-453F-B670-8569EA13464E}" srcOrd="0" destOrd="0" presId="urn:microsoft.com/office/officeart/2005/8/layout/hProcess7#1"/>
    <dgm:cxn modelId="{0AF8055B-12D7-4E94-9932-D93A112EF874}" type="presOf" srcId="{3FA0ED85-C64D-4C0D-8FB6-B42D3371AFEB}" destId="{EEBB8734-BFEB-4066-9B32-736EBB3EDD40}" srcOrd="0" destOrd="0" presId="urn:microsoft.com/office/officeart/2005/8/layout/hProcess7#1"/>
    <dgm:cxn modelId="{21698097-29B2-48C3-9BC8-34DDC4180DE3}" srcId="{727A1F4C-DD47-4084-ADF4-643D91E125A0}" destId="{82E7F9E9-718E-43F9-B5B6-C5F8809F3958}" srcOrd="0" destOrd="0" parTransId="{D7F3324D-3828-42B8-A396-665E289814D0}" sibTransId="{62A4FCF7-434B-42A6-80B2-652DD0D817A9}"/>
    <dgm:cxn modelId="{52BC0054-5876-414B-8F97-A70BD6943FBE}" type="presOf" srcId="{727A1F4C-DD47-4084-ADF4-643D91E125A0}" destId="{3035D0BB-AEC2-40CB-984E-090889DB6F14}" srcOrd="1" destOrd="0" presId="urn:microsoft.com/office/officeart/2005/8/layout/hProcess7#1"/>
    <dgm:cxn modelId="{AC8AF119-8413-49AE-8531-2C16D2BDA6CB}" srcId="{2B32F700-4888-4CE5-8CC9-9449BB113B58}" destId="{3FA0ED85-C64D-4C0D-8FB6-B42D3371AFEB}" srcOrd="0" destOrd="0" parTransId="{CDA90F19-B501-420C-B99B-B74F3FA37DE4}" sibTransId="{C91F3FC3-2DE3-42C4-9833-D5FA0CB6EE40}"/>
    <dgm:cxn modelId="{3BA2DDBF-9108-4EE6-A918-68BEB529996A}" type="presOf" srcId="{CC121596-22AB-4C3C-ADC0-F0B6AEC45C69}" destId="{236A1D1F-4605-45C1-B602-3E8D807DCEA2}" srcOrd="0" destOrd="0" presId="urn:microsoft.com/office/officeart/2005/8/layout/hProcess7#1"/>
    <dgm:cxn modelId="{2620ACEA-AFCE-42E1-8D3A-86234C9D366D}" srcId="{2B32F700-4888-4CE5-8CC9-9449BB113B58}" destId="{E7616B75-0D40-45B7-89DB-3E6AED019B2E}" srcOrd="1" destOrd="0" parTransId="{00D020F3-F6CA-4915-9463-0F286D11E579}" sibTransId="{94482C1F-5C03-464F-8FCF-749A47E472BF}"/>
    <dgm:cxn modelId="{5A0D4155-0E90-4EF7-98D6-9516EE07E7AE}" type="presOf" srcId="{E7616B75-0D40-45B7-89DB-3E6AED019B2E}" destId="{AD0CCD2B-D75F-4922-ADEA-8E867245B064}" srcOrd="0" destOrd="0" presId="urn:microsoft.com/office/officeart/2005/8/layout/hProcess7#1"/>
    <dgm:cxn modelId="{121E5C37-B48A-416A-8C7B-CE74D78EE72C}" type="presOf" srcId="{2B32F700-4888-4CE5-8CC9-9449BB113B58}" destId="{41E7F4B1-0D45-4F7D-9E8E-B822B4FB62F6}" srcOrd="0" destOrd="0" presId="urn:microsoft.com/office/officeart/2005/8/layout/hProcess7#1"/>
    <dgm:cxn modelId="{FE488D18-DDD3-4310-BC61-208639EEEFB8}" type="presOf" srcId="{727A1F4C-DD47-4084-ADF4-643D91E125A0}" destId="{21000DBD-A545-4E4C-8A23-34C0E044161E}" srcOrd="0" destOrd="0" presId="urn:microsoft.com/office/officeart/2005/8/layout/hProcess7#1"/>
    <dgm:cxn modelId="{E3E43B3E-9F26-4174-9294-F33235AF338D}" srcId="{E7616B75-0D40-45B7-89DB-3E6AED019B2E}" destId="{EA2EBC3C-E859-4CB4-B119-888FDF54C833}" srcOrd="0" destOrd="0" parTransId="{A36EFDE1-FB45-4C3B-A7FF-F24EA7AD4328}" sibTransId="{9618062D-30AB-4FED-8B8B-C3B51172EAA2}"/>
    <dgm:cxn modelId="{4880952F-5B24-4C03-AA89-FEC0BB823C0B}" type="presOf" srcId="{E7616B75-0D40-45B7-89DB-3E6AED019B2E}" destId="{4DA6D279-6402-415A-811A-BC4C3788FFC8}" srcOrd="1" destOrd="0" presId="urn:microsoft.com/office/officeart/2005/8/layout/hProcess7#1"/>
    <dgm:cxn modelId="{36E07667-F2CF-4557-8B2A-034629EA75C8}" srcId="{3FA0ED85-C64D-4C0D-8FB6-B42D3371AFEB}" destId="{CC121596-22AB-4C3C-ADC0-F0B6AEC45C69}" srcOrd="0" destOrd="0" parTransId="{92848259-B220-4BBE-83E5-3C29C3A5DC4B}" sibTransId="{4C0B3E22-7402-4A70-91DD-8FACC1D41234}"/>
    <dgm:cxn modelId="{7EC8C3C9-0AC3-41DC-995B-90B9DC758D78}" type="presOf" srcId="{3FA0ED85-C64D-4C0D-8FB6-B42D3371AFEB}" destId="{B9C7D2C1-5506-4F8E-804C-050C29B976A7}" srcOrd="1" destOrd="0" presId="urn:microsoft.com/office/officeart/2005/8/layout/hProcess7#1"/>
    <dgm:cxn modelId="{1415E4DE-85D2-48D3-B2D4-AED4CECBBEFD}" srcId="{2B32F700-4888-4CE5-8CC9-9449BB113B58}" destId="{727A1F4C-DD47-4084-ADF4-643D91E125A0}" srcOrd="2" destOrd="0" parTransId="{11DD6082-F445-4656-9177-168884E0E01C}" sibTransId="{698E8373-B741-405F-A489-5DDA24FB8B3C}"/>
    <dgm:cxn modelId="{48A57756-880D-43F3-864C-188FC31C4A66}" type="presParOf" srcId="{41E7F4B1-0D45-4F7D-9E8E-B822B4FB62F6}" destId="{A1A20D45-8FCD-4829-821A-15611FB2AB5A}" srcOrd="0" destOrd="0" presId="urn:microsoft.com/office/officeart/2005/8/layout/hProcess7#1"/>
    <dgm:cxn modelId="{9EFFE400-81AC-44D8-910E-22FDEE096DBE}" type="presParOf" srcId="{A1A20D45-8FCD-4829-821A-15611FB2AB5A}" destId="{EEBB8734-BFEB-4066-9B32-736EBB3EDD40}" srcOrd="0" destOrd="0" presId="urn:microsoft.com/office/officeart/2005/8/layout/hProcess7#1"/>
    <dgm:cxn modelId="{625CEEAF-0454-48D7-BE92-1D7E5388292A}" type="presParOf" srcId="{A1A20D45-8FCD-4829-821A-15611FB2AB5A}" destId="{B9C7D2C1-5506-4F8E-804C-050C29B976A7}" srcOrd="1" destOrd="0" presId="urn:microsoft.com/office/officeart/2005/8/layout/hProcess7#1"/>
    <dgm:cxn modelId="{C5A064CD-1F6B-4DE6-BF05-118DA202E87F}" type="presParOf" srcId="{A1A20D45-8FCD-4829-821A-15611FB2AB5A}" destId="{236A1D1F-4605-45C1-B602-3E8D807DCEA2}" srcOrd="2" destOrd="0" presId="urn:microsoft.com/office/officeart/2005/8/layout/hProcess7#1"/>
    <dgm:cxn modelId="{887A2460-C6B2-4589-ADE8-07AA4D1DDE46}" type="presParOf" srcId="{41E7F4B1-0D45-4F7D-9E8E-B822B4FB62F6}" destId="{8846341C-B560-4B5B-8E72-F7FD3F7A0534}" srcOrd="1" destOrd="0" presId="urn:microsoft.com/office/officeart/2005/8/layout/hProcess7#1"/>
    <dgm:cxn modelId="{1EFE1503-12D0-4393-B696-88B56062FCD6}" type="presParOf" srcId="{41E7F4B1-0D45-4F7D-9E8E-B822B4FB62F6}" destId="{C63B112D-A987-4E3F-A5B2-FCE9DA320502}" srcOrd="2" destOrd="0" presId="urn:microsoft.com/office/officeart/2005/8/layout/hProcess7#1"/>
    <dgm:cxn modelId="{F6CA7812-F2A7-4830-847E-14A18C8BC98D}" type="presParOf" srcId="{C63B112D-A987-4E3F-A5B2-FCE9DA320502}" destId="{55ACF032-AF95-4992-9672-87D1072F6541}" srcOrd="0" destOrd="0" presId="urn:microsoft.com/office/officeart/2005/8/layout/hProcess7#1"/>
    <dgm:cxn modelId="{38F2AAE9-C5F5-48E6-AC2B-09FA7A7C8DBA}" type="presParOf" srcId="{C63B112D-A987-4E3F-A5B2-FCE9DA320502}" destId="{4EB0538A-ABC9-44C4-A6AF-0A7A3419C730}" srcOrd="1" destOrd="0" presId="urn:microsoft.com/office/officeart/2005/8/layout/hProcess7#1"/>
    <dgm:cxn modelId="{4A0CF4FA-3F2D-411D-AB85-3683F7D2FE6E}" type="presParOf" srcId="{C63B112D-A987-4E3F-A5B2-FCE9DA320502}" destId="{C0604CD8-5225-451F-8F75-F4FAB9AA340C}" srcOrd="2" destOrd="0" presId="urn:microsoft.com/office/officeart/2005/8/layout/hProcess7#1"/>
    <dgm:cxn modelId="{E3D752E8-BDD2-4BF6-A2B0-F4AC83A57F48}" type="presParOf" srcId="{41E7F4B1-0D45-4F7D-9E8E-B822B4FB62F6}" destId="{6B67C509-C1C1-4F67-8FCD-12BF8E0EEA62}" srcOrd="3" destOrd="0" presId="urn:microsoft.com/office/officeart/2005/8/layout/hProcess7#1"/>
    <dgm:cxn modelId="{CAC955C6-C7B1-419E-9EC0-5A955D1C6F8A}" type="presParOf" srcId="{41E7F4B1-0D45-4F7D-9E8E-B822B4FB62F6}" destId="{859800C0-9999-4B2D-9133-930F3149467C}" srcOrd="4" destOrd="0" presId="urn:microsoft.com/office/officeart/2005/8/layout/hProcess7#1"/>
    <dgm:cxn modelId="{6807F58C-DAC9-45D9-8BF3-CFC67C848DC1}" type="presParOf" srcId="{859800C0-9999-4B2D-9133-930F3149467C}" destId="{AD0CCD2B-D75F-4922-ADEA-8E867245B064}" srcOrd="0" destOrd="0" presId="urn:microsoft.com/office/officeart/2005/8/layout/hProcess7#1"/>
    <dgm:cxn modelId="{11847D9F-1A05-4695-A85B-FC4C217825CD}" type="presParOf" srcId="{859800C0-9999-4B2D-9133-930F3149467C}" destId="{4DA6D279-6402-415A-811A-BC4C3788FFC8}" srcOrd="1" destOrd="0" presId="urn:microsoft.com/office/officeart/2005/8/layout/hProcess7#1"/>
    <dgm:cxn modelId="{F1F93E91-D790-4077-B96A-DCB76F5C8337}" type="presParOf" srcId="{859800C0-9999-4B2D-9133-930F3149467C}" destId="{BEA1EFE9-AA55-453F-B670-8569EA13464E}" srcOrd="2" destOrd="0" presId="urn:microsoft.com/office/officeart/2005/8/layout/hProcess7#1"/>
    <dgm:cxn modelId="{035063F6-FCC7-401C-B4F3-34DF20FD5EA7}" type="presParOf" srcId="{41E7F4B1-0D45-4F7D-9E8E-B822B4FB62F6}" destId="{18620509-822D-4387-91B6-A56BAF55E102}" srcOrd="5" destOrd="0" presId="urn:microsoft.com/office/officeart/2005/8/layout/hProcess7#1"/>
    <dgm:cxn modelId="{2FE82A53-6294-4616-AD05-71482E74DCD4}" type="presParOf" srcId="{41E7F4B1-0D45-4F7D-9E8E-B822B4FB62F6}" destId="{57046BD1-DF0D-4413-A94E-BA3A4CCDF30E}" srcOrd="6" destOrd="0" presId="urn:microsoft.com/office/officeart/2005/8/layout/hProcess7#1"/>
    <dgm:cxn modelId="{F695B60C-4576-4B32-A83B-A8263F090643}" type="presParOf" srcId="{57046BD1-DF0D-4413-A94E-BA3A4CCDF30E}" destId="{778678C3-7CB0-47FE-B974-38B0A9DD98A9}" srcOrd="0" destOrd="0" presId="urn:microsoft.com/office/officeart/2005/8/layout/hProcess7#1"/>
    <dgm:cxn modelId="{3C5FB741-961D-4F75-A5BD-7E2693A24959}" type="presParOf" srcId="{57046BD1-DF0D-4413-A94E-BA3A4CCDF30E}" destId="{DC1929E0-B99B-4918-8FD2-31109ECF02E9}" srcOrd="1" destOrd="0" presId="urn:microsoft.com/office/officeart/2005/8/layout/hProcess7#1"/>
    <dgm:cxn modelId="{538F4331-0690-4CE8-A026-8547BC01FB9E}" type="presParOf" srcId="{57046BD1-DF0D-4413-A94E-BA3A4CCDF30E}" destId="{AEC334BA-85CF-4575-ADAD-839BA2E14537}" srcOrd="2" destOrd="0" presId="urn:microsoft.com/office/officeart/2005/8/layout/hProcess7#1"/>
    <dgm:cxn modelId="{6F479A61-C9E0-437D-8455-8AF18DB80BF1}" type="presParOf" srcId="{41E7F4B1-0D45-4F7D-9E8E-B822B4FB62F6}" destId="{DCB29A6B-7D7F-4064-8185-F91C97329D7D}" srcOrd="7" destOrd="0" presId="urn:microsoft.com/office/officeart/2005/8/layout/hProcess7#1"/>
    <dgm:cxn modelId="{4E865B1E-65DA-422D-B43F-0E1C3AE99A50}" type="presParOf" srcId="{41E7F4B1-0D45-4F7D-9E8E-B822B4FB62F6}" destId="{A54452C6-6CD4-482F-8C4E-5A46A6B14482}" srcOrd="8" destOrd="0" presId="urn:microsoft.com/office/officeart/2005/8/layout/hProcess7#1"/>
    <dgm:cxn modelId="{F002DBB4-F886-4997-A323-923FCE7F72D9}" type="presParOf" srcId="{A54452C6-6CD4-482F-8C4E-5A46A6B14482}" destId="{21000DBD-A545-4E4C-8A23-34C0E044161E}" srcOrd="0" destOrd="0" presId="urn:microsoft.com/office/officeart/2005/8/layout/hProcess7#1"/>
    <dgm:cxn modelId="{59FB8C8C-3CFF-4BD1-840E-A83139DDDACC}" type="presParOf" srcId="{A54452C6-6CD4-482F-8C4E-5A46A6B14482}" destId="{3035D0BB-AEC2-40CB-984E-090889DB6F14}" srcOrd="1" destOrd="0" presId="urn:microsoft.com/office/officeart/2005/8/layout/hProcess7#1"/>
    <dgm:cxn modelId="{465D2603-66A9-43F2-A6D0-E9A65FC975D1}" type="presParOf" srcId="{A54452C6-6CD4-482F-8C4E-5A46A6B14482}" destId="{06DCCA24-352A-4017-B175-5418580A1FCA}" srcOrd="2" destOrd="0" presId="urn:microsoft.com/office/officeart/2005/8/layout/hProcess7#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F7BF420-B2CC-45B9-8A7C-B465F061CBEA}"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tr-TR"/>
        </a:p>
      </dgm:t>
    </dgm:pt>
    <dgm:pt modelId="{63147A5F-A8B6-4946-B0CE-B82A84A535C3}">
      <dgm:prSet phldrT="[Metin]"/>
      <dgm:spPr/>
      <dgm:t>
        <a:bodyPr/>
        <a:lstStyle/>
        <a:p>
          <a:r>
            <a:rPr lang="tr-TR" dirty="0" smtClean="0"/>
            <a:t>PAZARLAMA MARJI</a:t>
          </a:r>
          <a:endParaRPr lang="tr-TR" dirty="0"/>
        </a:p>
      </dgm:t>
    </dgm:pt>
    <dgm:pt modelId="{85B6B638-4CE8-46B9-B66B-14446F7BE72D}" type="parTrans" cxnId="{4E530CC3-5B68-486F-B74A-7B6B078A6F59}">
      <dgm:prSet/>
      <dgm:spPr/>
      <dgm:t>
        <a:bodyPr/>
        <a:lstStyle/>
        <a:p>
          <a:endParaRPr lang="tr-TR"/>
        </a:p>
      </dgm:t>
    </dgm:pt>
    <dgm:pt modelId="{861C662E-60E3-48ED-8F3E-A38254A78E2E}" type="sibTrans" cxnId="{4E530CC3-5B68-486F-B74A-7B6B078A6F59}">
      <dgm:prSet/>
      <dgm:spPr/>
      <dgm:t>
        <a:bodyPr/>
        <a:lstStyle/>
        <a:p>
          <a:endParaRPr lang="tr-TR"/>
        </a:p>
      </dgm:t>
    </dgm:pt>
    <dgm:pt modelId="{2A81EA23-E9F4-4A56-B2F8-ADAF519E8BAD}">
      <dgm:prSet phldrT="[Metin]"/>
      <dgm:spPr/>
      <dgm:t>
        <a:bodyPr/>
        <a:lstStyle/>
        <a:p>
          <a:r>
            <a:rPr lang="tr-TR" b="1" dirty="0" smtClean="0"/>
            <a:t>Mutlak pazarlama marj</a:t>
          </a:r>
          <a:r>
            <a:rPr lang="tr-TR" dirty="0" smtClean="0"/>
            <a:t>: pazarlama zincirinde iki aşamadaki fiyatların farkı</a:t>
          </a:r>
          <a:endParaRPr lang="tr-TR" dirty="0"/>
        </a:p>
      </dgm:t>
    </dgm:pt>
    <dgm:pt modelId="{172D1786-7707-473E-AC6B-B4D7FEECDCE9}" type="parTrans" cxnId="{6A6D9882-8B81-48C7-8BE8-C10FB5C9F8E7}">
      <dgm:prSet/>
      <dgm:spPr/>
      <dgm:t>
        <a:bodyPr/>
        <a:lstStyle/>
        <a:p>
          <a:endParaRPr lang="tr-TR"/>
        </a:p>
      </dgm:t>
    </dgm:pt>
    <dgm:pt modelId="{9B97877F-73D2-49BB-B938-F6DE00C0FB2D}" type="sibTrans" cxnId="{6A6D9882-8B81-48C7-8BE8-C10FB5C9F8E7}">
      <dgm:prSet/>
      <dgm:spPr/>
      <dgm:t>
        <a:bodyPr/>
        <a:lstStyle/>
        <a:p>
          <a:endParaRPr lang="tr-TR"/>
        </a:p>
      </dgm:t>
    </dgm:pt>
    <dgm:pt modelId="{A927F00A-72A1-4C76-AF1B-C083CCF47F72}">
      <dgm:prSet phldrT="[Metin]"/>
      <dgm:spPr/>
      <dgm:t>
        <a:bodyPr/>
        <a:lstStyle/>
        <a:p>
          <a:r>
            <a:rPr lang="pt-BR" b="1" dirty="0" smtClean="0"/>
            <a:t>Oransal pazarlama marj</a:t>
          </a:r>
          <a:r>
            <a:rPr lang="tr-TR" b="1" dirty="0" smtClean="0"/>
            <a:t>ı:</a:t>
          </a:r>
          <a:r>
            <a:rPr lang="pt-BR" b="1" dirty="0" smtClean="0"/>
            <a:t> </a:t>
          </a:r>
          <a:r>
            <a:rPr lang="pt-BR" dirty="0" smtClean="0"/>
            <a:t>mutlak pazarlama marj</a:t>
          </a:r>
          <a:r>
            <a:rPr lang="tr-TR" dirty="0" err="1" smtClean="0"/>
            <a:t>ının</a:t>
          </a:r>
          <a:r>
            <a:rPr lang="pt-BR" dirty="0" smtClean="0"/>
            <a:t> ürün al</a:t>
          </a:r>
          <a:r>
            <a:rPr lang="tr-TR" dirty="0" err="1" smtClean="0"/>
            <a:t>ış</a:t>
          </a:r>
          <a:r>
            <a:rPr lang="pt-BR" dirty="0" smtClean="0"/>
            <a:t> fiyat</a:t>
          </a:r>
          <a:r>
            <a:rPr lang="tr-TR" dirty="0" smtClean="0"/>
            <a:t>ı</a:t>
          </a:r>
          <a:r>
            <a:rPr lang="pt-BR" dirty="0" smtClean="0"/>
            <a:t>na oran</a:t>
          </a:r>
          <a:r>
            <a:rPr lang="tr-TR" dirty="0" smtClean="0"/>
            <a:t>ı</a:t>
          </a:r>
          <a:endParaRPr lang="tr-TR" dirty="0"/>
        </a:p>
      </dgm:t>
    </dgm:pt>
    <dgm:pt modelId="{042DC953-810C-42B2-BDC9-EC44B1483F66}" type="parTrans" cxnId="{7078BCCA-565E-4D8D-8BEF-61D13781E35F}">
      <dgm:prSet/>
      <dgm:spPr/>
      <dgm:t>
        <a:bodyPr/>
        <a:lstStyle/>
        <a:p>
          <a:endParaRPr lang="tr-TR"/>
        </a:p>
      </dgm:t>
    </dgm:pt>
    <dgm:pt modelId="{CC099785-64BE-4FF9-A3A5-CAEB4D9872C8}" type="sibTrans" cxnId="{7078BCCA-565E-4D8D-8BEF-61D13781E35F}">
      <dgm:prSet/>
      <dgm:spPr/>
      <dgm:t>
        <a:bodyPr/>
        <a:lstStyle/>
        <a:p>
          <a:endParaRPr lang="tr-TR"/>
        </a:p>
      </dgm:t>
    </dgm:pt>
    <dgm:pt modelId="{7863B8BB-E63C-4694-AE75-DCC0C1939362}">
      <dgm:prSet phldrT="[Metin]"/>
      <dgm:spPr/>
      <dgm:t>
        <a:bodyPr/>
        <a:lstStyle/>
        <a:p>
          <a:r>
            <a:rPr lang="tr-TR" b="1" dirty="0" smtClean="0"/>
            <a:t>Brüt pazarlama marjı: </a:t>
          </a:r>
          <a:endParaRPr lang="tr-TR" b="1" dirty="0" smtClean="0"/>
        </a:p>
        <a:p>
          <a:r>
            <a:rPr lang="tr-TR" dirty="0" smtClean="0"/>
            <a:t>mutlak </a:t>
          </a:r>
          <a:r>
            <a:rPr lang="tr-TR" dirty="0" smtClean="0"/>
            <a:t>pazarlama marjının, pazarlanan üretim miktar ile çarpımı</a:t>
          </a:r>
          <a:endParaRPr lang="tr-TR" dirty="0"/>
        </a:p>
      </dgm:t>
    </dgm:pt>
    <dgm:pt modelId="{CB0A65E1-547B-446E-B190-99302A98D907}" type="parTrans" cxnId="{1F8FAE49-EC72-4D06-86FF-41AB49D410EB}">
      <dgm:prSet/>
      <dgm:spPr/>
      <dgm:t>
        <a:bodyPr/>
        <a:lstStyle/>
        <a:p>
          <a:endParaRPr lang="tr-TR"/>
        </a:p>
      </dgm:t>
    </dgm:pt>
    <dgm:pt modelId="{FDB579DF-E3D6-4FC1-87F2-A9AB60D00FC6}" type="sibTrans" cxnId="{1F8FAE49-EC72-4D06-86FF-41AB49D410EB}">
      <dgm:prSet/>
      <dgm:spPr/>
      <dgm:t>
        <a:bodyPr/>
        <a:lstStyle/>
        <a:p>
          <a:endParaRPr lang="tr-TR"/>
        </a:p>
      </dgm:t>
    </dgm:pt>
    <dgm:pt modelId="{141498CA-3D97-468B-AB6D-0C3CB06C0471}">
      <dgm:prSet phldrT="[Metin]"/>
      <dgm:spPr/>
      <dgm:t>
        <a:bodyPr/>
        <a:lstStyle/>
        <a:p>
          <a:r>
            <a:rPr lang="tr-TR" b="1" dirty="0" smtClean="0"/>
            <a:t>Net pazarlama marjı</a:t>
          </a:r>
          <a:r>
            <a:rPr lang="tr-TR" b="1" dirty="0" smtClean="0"/>
            <a:t>:</a:t>
          </a:r>
        </a:p>
        <a:p>
          <a:r>
            <a:rPr lang="tr-TR" b="1" dirty="0" smtClean="0"/>
            <a:t> </a:t>
          </a:r>
          <a:r>
            <a:rPr lang="tr-TR" dirty="0" smtClean="0"/>
            <a:t>brüt pazarlama marjından sabit masraf ve vergilerin çıkartılıp, varsa sübvansiyonların eklenmesi</a:t>
          </a:r>
          <a:endParaRPr lang="tr-TR" dirty="0"/>
        </a:p>
      </dgm:t>
    </dgm:pt>
    <dgm:pt modelId="{27489846-A282-47E8-9FDA-77AEB5AEF153}" type="parTrans" cxnId="{DE050828-D515-4960-AAA4-17303316732A}">
      <dgm:prSet/>
      <dgm:spPr/>
      <dgm:t>
        <a:bodyPr/>
        <a:lstStyle/>
        <a:p>
          <a:endParaRPr lang="tr-TR"/>
        </a:p>
      </dgm:t>
    </dgm:pt>
    <dgm:pt modelId="{18AC61BD-1C48-4C2C-9D24-125EBBDFFA8A}" type="sibTrans" cxnId="{DE050828-D515-4960-AAA4-17303316732A}">
      <dgm:prSet/>
      <dgm:spPr/>
      <dgm:t>
        <a:bodyPr/>
        <a:lstStyle/>
        <a:p>
          <a:endParaRPr lang="tr-TR"/>
        </a:p>
      </dgm:t>
    </dgm:pt>
    <dgm:pt modelId="{294A0DD8-A138-47F9-A678-88D966A25472}" type="pres">
      <dgm:prSet presAssocID="{9F7BF420-B2CC-45B9-8A7C-B465F061CBEA}" presName="diagram" presStyleCnt="0">
        <dgm:presLayoutVars>
          <dgm:chMax val="1"/>
          <dgm:dir/>
          <dgm:animLvl val="ctr"/>
          <dgm:resizeHandles val="exact"/>
        </dgm:presLayoutVars>
      </dgm:prSet>
      <dgm:spPr/>
      <dgm:t>
        <a:bodyPr/>
        <a:lstStyle/>
        <a:p>
          <a:endParaRPr lang="tr-TR"/>
        </a:p>
      </dgm:t>
    </dgm:pt>
    <dgm:pt modelId="{2D1127CD-81BD-44AE-AE91-11E7A6997D7A}" type="pres">
      <dgm:prSet presAssocID="{9F7BF420-B2CC-45B9-8A7C-B465F061CBEA}" presName="matrix" presStyleCnt="0"/>
      <dgm:spPr/>
    </dgm:pt>
    <dgm:pt modelId="{E8EC6275-5544-44F5-A142-972F62712F2A}" type="pres">
      <dgm:prSet presAssocID="{9F7BF420-B2CC-45B9-8A7C-B465F061CBEA}" presName="tile1" presStyleLbl="node1" presStyleIdx="0" presStyleCnt="4" custLinFactNeighborX="697" custLinFactNeighborY="-2395"/>
      <dgm:spPr/>
      <dgm:t>
        <a:bodyPr/>
        <a:lstStyle/>
        <a:p>
          <a:endParaRPr lang="tr-TR"/>
        </a:p>
      </dgm:t>
    </dgm:pt>
    <dgm:pt modelId="{AB131788-5ABD-43CB-88AD-C857CF2EC749}" type="pres">
      <dgm:prSet presAssocID="{9F7BF420-B2CC-45B9-8A7C-B465F061CBEA}" presName="tile1text" presStyleLbl="node1" presStyleIdx="0" presStyleCnt="4">
        <dgm:presLayoutVars>
          <dgm:chMax val="0"/>
          <dgm:chPref val="0"/>
          <dgm:bulletEnabled val="1"/>
        </dgm:presLayoutVars>
      </dgm:prSet>
      <dgm:spPr/>
      <dgm:t>
        <a:bodyPr/>
        <a:lstStyle/>
        <a:p>
          <a:endParaRPr lang="tr-TR"/>
        </a:p>
      </dgm:t>
    </dgm:pt>
    <dgm:pt modelId="{B083B918-284E-4F7F-B8A3-7B0655152EA8}" type="pres">
      <dgm:prSet presAssocID="{9F7BF420-B2CC-45B9-8A7C-B465F061CBEA}" presName="tile2" presStyleLbl="node1" presStyleIdx="1" presStyleCnt="4" custLinFactNeighborX="2804"/>
      <dgm:spPr/>
      <dgm:t>
        <a:bodyPr/>
        <a:lstStyle/>
        <a:p>
          <a:endParaRPr lang="tr-TR"/>
        </a:p>
      </dgm:t>
    </dgm:pt>
    <dgm:pt modelId="{2D3AE13D-DC01-4BCE-9A3A-668BD2B6A31C}" type="pres">
      <dgm:prSet presAssocID="{9F7BF420-B2CC-45B9-8A7C-B465F061CBEA}" presName="tile2text" presStyleLbl="node1" presStyleIdx="1" presStyleCnt="4">
        <dgm:presLayoutVars>
          <dgm:chMax val="0"/>
          <dgm:chPref val="0"/>
          <dgm:bulletEnabled val="1"/>
        </dgm:presLayoutVars>
      </dgm:prSet>
      <dgm:spPr/>
      <dgm:t>
        <a:bodyPr/>
        <a:lstStyle/>
        <a:p>
          <a:endParaRPr lang="tr-TR"/>
        </a:p>
      </dgm:t>
    </dgm:pt>
    <dgm:pt modelId="{192B32C8-082F-441A-934E-52A040372586}" type="pres">
      <dgm:prSet presAssocID="{9F7BF420-B2CC-45B9-8A7C-B465F061CBEA}" presName="tile3" presStyleLbl="node1" presStyleIdx="2" presStyleCnt="4"/>
      <dgm:spPr/>
      <dgm:t>
        <a:bodyPr/>
        <a:lstStyle/>
        <a:p>
          <a:endParaRPr lang="tr-TR"/>
        </a:p>
      </dgm:t>
    </dgm:pt>
    <dgm:pt modelId="{B575ED04-83CA-455E-856C-9F322C1C6519}" type="pres">
      <dgm:prSet presAssocID="{9F7BF420-B2CC-45B9-8A7C-B465F061CBEA}" presName="tile3text" presStyleLbl="node1" presStyleIdx="2" presStyleCnt="4">
        <dgm:presLayoutVars>
          <dgm:chMax val="0"/>
          <dgm:chPref val="0"/>
          <dgm:bulletEnabled val="1"/>
        </dgm:presLayoutVars>
      </dgm:prSet>
      <dgm:spPr/>
      <dgm:t>
        <a:bodyPr/>
        <a:lstStyle/>
        <a:p>
          <a:endParaRPr lang="tr-TR"/>
        </a:p>
      </dgm:t>
    </dgm:pt>
    <dgm:pt modelId="{4C12BC9E-CB93-4B96-94FE-922B1BA62317}" type="pres">
      <dgm:prSet presAssocID="{9F7BF420-B2CC-45B9-8A7C-B465F061CBEA}" presName="tile4" presStyleLbl="node1" presStyleIdx="3" presStyleCnt="4"/>
      <dgm:spPr/>
      <dgm:t>
        <a:bodyPr/>
        <a:lstStyle/>
        <a:p>
          <a:endParaRPr lang="tr-TR"/>
        </a:p>
      </dgm:t>
    </dgm:pt>
    <dgm:pt modelId="{FC81C00A-4B63-45AC-B4F0-66E2C8B99A65}" type="pres">
      <dgm:prSet presAssocID="{9F7BF420-B2CC-45B9-8A7C-B465F061CBEA}" presName="tile4text" presStyleLbl="node1" presStyleIdx="3" presStyleCnt="4">
        <dgm:presLayoutVars>
          <dgm:chMax val="0"/>
          <dgm:chPref val="0"/>
          <dgm:bulletEnabled val="1"/>
        </dgm:presLayoutVars>
      </dgm:prSet>
      <dgm:spPr/>
      <dgm:t>
        <a:bodyPr/>
        <a:lstStyle/>
        <a:p>
          <a:endParaRPr lang="tr-TR"/>
        </a:p>
      </dgm:t>
    </dgm:pt>
    <dgm:pt modelId="{24F8A472-EEBA-4545-9E5B-4F3E578A1A37}" type="pres">
      <dgm:prSet presAssocID="{9F7BF420-B2CC-45B9-8A7C-B465F061CBEA}" presName="centerTile" presStyleLbl="fgShp" presStyleIdx="0" presStyleCnt="1">
        <dgm:presLayoutVars>
          <dgm:chMax val="0"/>
          <dgm:chPref val="0"/>
        </dgm:presLayoutVars>
      </dgm:prSet>
      <dgm:spPr/>
      <dgm:t>
        <a:bodyPr/>
        <a:lstStyle/>
        <a:p>
          <a:endParaRPr lang="tr-TR"/>
        </a:p>
      </dgm:t>
    </dgm:pt>
  </dgm:ptLst>
  <dgm:cxnLst>
    <dgm:cxn modelId="{9CE11C56-BAB6-44A6-AA80-8596761E1867}" type="presOf" srcId="{141498CA-3D97-468B-AB6D-0C3CB06C0471}" destId="{4C12BC9E-CB93-4B96-94FE-922B1BA62317}" srcOrd="0" destOrd="0" presId="urn:microsoft.com/office/officeart/2005/8/layout/matrix1"/>
    <dgm:cxn modelId="{F48F7196-2933-462C-A365-01D0DC5F38A5}" type="presOf" srcId="{9F7BF420-B2CC-45B9-8A7C-B465F061CBEA}" destId="{294A0DD8-A138-47F9-A678-88D966A25472}" srcOrd="0" destOrd="0" presId="urn:microsoft.com/office/officeart/2005/8/layout/matrix1"/>
    <dgm:cxn modelId="{DFC4BBBE-1D13-413E-948F-817C0B5D95C7}" type="presOf" srcId="{2A81EA23-E9F4-4A56-B2F8-ADAF519E8BAD}" destId="{AB131788-5ABD-43CB-88AD-C857CF2EC749}" srcOrd="1" destOrd="0" presId="urn:microsoft.com/office/officeart/2005/8/layout/matrix1"/>
    <dgm:cxn modelId="{6A6D9882-8B81-48C7-8BE8-C10FB5C9F8E7}" srcId="{63147A5F-A8B6-4946-B0CE-B82A84A535C3}" destId="{2A81EA23-E9F4-4A56-B2F8-ADAF519E8BAD}" srcOrd="0" destOrd="0" parTransId="{172D1786-7707-473E-AC6B-B4D7FEECDCE9}" sibTransId="{9B97877F-73D2-49BB-B938-F6DE00C0FB2D}"/>
    <dgm:cxn modelId="{C3087852-AD90-474B-B753-1B133D96C992}" type="presOf" srcId="{7863B8BB-E63C-4694-AE75-DCC0C1939362}" destId="{192B32C8-082F-441A-934E-52A040372586}" srcOrd="0" destOrd="0" presId="urn:microsoft.com/office/officeart/2005/8/layout/matrix1"/>
    <dgm:cxn modelId="{D96AE1E6-1A7E-43B5-A23D-4D1871AC3CA1}" type="presOf" srcId="{A927F00A-72A1-4C76-AF1B-C083CCF47F72}" destId="{B083B918-284E-4F7F-B8A3-7B0655152EA8}" srcOrd="0" destOrd="0" presId="urn:microsoft.com/office/officeart/2005/8/layout/matrix1"/>
    <dgm:cxn modelId="{2BF2C3A5-C92A-4AA2-BAC1-7C0EADB3E616}" type="presOf" srcId="{141498CA-3D97-468B-AB6D-0C3CB06C0471}" destId="{FC81C00A-4B63-45AC-B4F0-66E2C8B99A65}" srcOrd="1" destOrd="0" presId="urn:microsoft.com/office/officeart/2005/8/layout/matrix1"/>
    <dgm:cxn modelId="{227A0FDD-251D-4998-ADFD-DD0EFE750F35}" type="presOf" srcId="{63147A5F-A8B6-4946-B0CE-B82A84A535C3}" destId="{24F8A472-EEBA-4545-9E5B-4F3E578A1A37}" srcOrd="0" destOrd="0" presId="urn:microsoft.com/office/officeart/2005/8/layout/matrix1"/>
    <dgm:cxn modelId="{A90EE4E7-E216-420E-BCA4-645322245F52}" type="presOf" srcId="{7863B8BB-E63C-4694-AE75-DCC0C1939362}" destId="{B575ED04-83CA-455E-856C-9F322C1C6519}" srcOrd="1" destOrd="0" presId="urn:microsoft.com/office/officeart/2005/8/layout/matrix1"/>
    <dgm:cxn modelId="{DE050828-D515-4960-AAA4-17303316732A}" srcId="{63147A5F-A8B6-4946-B0CE-B82A84A535C3}" destId="{141498CA-3D97-468B-AB6D-0C3CB06C0471}" srcOrd="3" destOrd="0" parTransId="{27489846-A282-47E8-9FDA-77AEB5AEF153}" sibTransId="{18AC61BD-1C48-4C2C-9D24-125EBBDFFA8A}"/>
    <dgm:cxn modelId="{4E530CC3-5B68-486F-B74A-7B6B078A6F59}" srcId="{9F7BF420-B2CC-45B9-8A7C-B465F061CBEA}" destId="{63147A5F-A8B6-4946-B0CE-B82A84A535C3}" srcOrd="0" destOrd="0" parTransId="{85B6B638-4CE8-46B9-B66B-14446F7BE72D}" sibTransId="{861C662E-60E3-48ED-8F3E-A38254A78E2E}"/>
    <dgm:cxn modelId="{7078BCCA-565E-4D8D-8BEF-61D13781E35F}" srcId="{63147A5F-A8B6-4946-B0CE-B82A84A535C3}" destId="{A927F00A-72A1-4C76-AF1B-C083CCF47F72}" srcOrd="1" destOrd="0" parTransId="{042DC953-810C-42B2-BDC9-EC44B1483F66}" sibTransId="{CC099785-64BE-4FF9-A3A5-CAEB4D9872C8}"/>
    <dgm:cxn modelId="{D88837E9-CAE9-403B-A5D7-455ECE7BCB71}" type="presOf" srcId="{A927F00A-72A1-4C76-AF1B-C083CCF47F72}" destId="{2D3AE13D-DC01-4BCE-9A3A-668BD2B6A31C}" srcOrd="1" destOrd="0" presId="urn:microsoft.com/office/officeart/2005/8/layout/matrix1"/>
    <dgm:cxn modelId="{87064F6C-9D30-4C03-B751-6847433E717B}" type="presOf" srcId="{2A81EA23-E9F4-4A56-B2F8-ADAF519E8BAD}" destId="{E8EC6275-5544-44F5-A142-972F62712F2A}" srcOrd="0" destOrd="0" presId="urn:microsoft.com/office/officeart/2005/8/layout/matrix1"/>
    <dgm:cxn modelId="{1F8FAE49-EC72-4D06-86FF-41AB49D410EB}" srcId="{63147A5F-A8B6-4946-B0CE-B82A84A535C3}" destId="{7863B8BB-E63C-4694-AE75-DCC0C1939362}" srcOrd="2" destOrd="0" parTransId="{CB0A65E1-547B-446E-B190-99302A98D907}" sibTransId="{FDB579DF-E3D6-4FC1-87F2-A9AB60D00FC6}"/>
    <dgm:cxn modelId="{D915CBD1-3BC0-409B-AA60-5C0DE9E2AACB}" type="presParOf" srcId="{294A0DD8-A138-47F9-A678-88D966A25472}" destId="{2D1127CD-81BD-44AE-AE91-11E7A6997D7A}" srcOrd="0" destOrd="0" presId="urn:microsoft.com/office/officeart/2005/8/layout/matrix1"/>
    <dgm:cxn modelId="{1427BDD0-27FA-416E-ABAF-A8C3EF56931D}" type="presParOf" srcId="{2D1127CD-81BD-44AE-AE91-11E7A6997D7A}" destId="{E8EC6275-5544-44F5-A142-972F62712F2A}" srcOrd="0" destOrd="0" presId="urn:microsoft.com/office/officeart/2005/8/layout/matrix1"/>
    <dgm:cxn modelId="{C275251B-5B7C-414A-B9C8-CF03C558E714}" type="presParOf" srcId="{2D1127CD-81BD-44AE-AE91-11E7A6997D7A}" destId="{AB131788-5ABD-43CB-88AD-C857CF2EC749}" srcOrd="1" destOrd="0" presId="urn:microsoft.com/office/officeart/2005/8/layout/matrix1"/>
    <dgm:cxn modelId="{633D5A39-88E0-4DDD-9AD0-B7D9D357143A}" type="presParOf" srcId="{2D1127CD-81BD-44AE-AE91-11E7A6997D7A}" destId="{B083B918-284E-4F7F-B8A3-7B0655152EA8}" srcOrd="2" destOrd="0" presId="urn:microsoft.com/office/officeart/2005/8/layout/matrix1"/>
    <dgm:cxn modelId="{B815B83E-616C-488A-B70D-2484B9F58E37}" type="presParOf" srcId="{2D1127CD-81BD-44AE-AE91-11E7A6997D7A}" destId="{2D3AE13D-DC01-4BCE-9A3A-668BD2B6A31C}" srcOrd="3" destOrd="0" presId="urn:microsoft.com/office/officeart/2005/8/layout/matrix1"/>
    <dgm:cxn modelId="{9D4E0500-5DD7-4775-A2E0-E71C84207226}" type="presParOf" srcId="{2D1127CD-81BD-44AE-AE91-11E7A6997D7A}" destId="{192B32C8-082F-441A-934E-52A040372586}" srcOrd="4" destOrd="0" presId="urn:microsoft.com/office/officeart/2005/8/layout/matrix1"/>
    <dgm:cxn modelId="{919C2561-A51D-4110-A3C0-E70593EB17AA}" type="presParOf" srcId="{2D1127CD-81BD-44AE-AE91-11E7A6997D7A}" destId="{B575ED04-83CA-455E-856C-9F322C1C6519}" srcOrd="5" destOrd="0" presId="urn:microsoft.com/office/officeart/2005/8/layout/matrix1"/>
    <dgm:cxn modelId="{C8122B62-B1D6-414D-AF38-84A71ED107C7}" type="presParOf" srcId="{2D1127CD-81BD-44AE-AE91-11E7A6997D7A}" destId="{4C12BC9E-CB93-4B96-94FE-922B1BA62317}" srcOrd="6" destOrd="0" presId="urn:microsoft.com/office/officeart/2005/8/layout/matrix1"/>
    <dgm:cxn modelId="{86A3234C-8D97-4940-AC70-A26D91D7D520}" type="presParOf" srcId="{2D1127CD-81BD-44AE-AE91-11E7A6997D7A}" destId="{FC81C00A-4B63-45AC-B4F0-66E2C8B99A65}" srcOrd="7" destOrd="0" presId="urn:microsoft.com/office/officeart/2005/8/layout/matrix1"/>
    <dgm:cxn modelId="{C02100C4-9AE9-4F8E-B223-2309536E20B8}" type="presParOf" srcId="{294A0DD8-A138-47F9-A678-88D966A25472}" destId="{24F8A472-EEBA-4545-9E5B-4F3E578A1A37}" srcOrd="1" destOrd="0" presId="urn:microsoft.com/office/officeart/2005/8/layout/matrix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BB8734-BFEB-4066-9B32-736EBB3EDD40}">
      <dsp:nvSpPr>
        <dsp:cNvPr id="0" name=""/>
        <dsp:cNvSpPr/>
      </dsp:nvSpPr>
      <dsp:spPr>
        <a:xfrm>
          <a:off x="461" y="840779"/>
          <a:ext cx="1985367" cy="2382440"/>
        </a:xfrm>
        <a:prstGeom prst="roundRect">
          <a:avLst>
            <a:gd name="adj" fmla="val 5000"/>
          </a:avLst>
        </a:prstGeom>
        <a:solidFill>
          <a:schemeClr val="accent1">
            <a:hueOff val="0"/>
            <a:satOff val="0"/>
            <a:lumOff val="0"/>
            <a:alphaOff val="0"/>
          </a:schemeClr>
        </a:solidFill>
        <a:ln w="222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8867" rIns="102235" bIns="0" numCol="1" spcCol="1270" anchor="t" anchorCtr="0">
          <a:noAutofit/>
        </a:bodyPr>
        <a:lstStyle/>
        <a:p>
          <a:pPr lvl="0" algn="r" defTabSz="1022350">
            <a:lnSpc>
              <a:spcPct val="90000"/>
            </a:lnSpc>
            <a:spcBef>
              <a:spcPct val="0"/>
            </a:spcBef>
            <a:spcAft>
              <a:spcPct val="35000"/>
            </a:spcAft>
          </a:pPr>
          <a:endParaRPr lang="tr-TR" sz="2300" kern="1200"/>
        </a:p>
      </dsp:txBody>
      <dsp:txXfrm rot="16200000">
        <a:off x="-777802" y="1619043"/>
        <a:ext cx="1953601" cy="397073"/>
      </dsp:txXfrm>
    </dsp:sp>
    <dsp:sp modelId="{236A1D1F-4605-45C1-B602-3E8D807DCEA2}">
      <dsp:nvSpPr>
        <dsp:cNvPr id="0" name=""/>
        <dsp:cNvSpPr/>
      </dsp:nvSpPr>
      <dsp:spPr>
        <a:xfrm>
          <a:off x="397534" y="840779"/>
          <a:ext cx="1479098" cy="2382440"/>
        </a:xfrm>
        <a:prstGeom prst="rect">
          <a:avLst/>
        </a:prstGeom>
        <a:noFill/>
        <a:ln w="2222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30302" rIns="0" bIns="0" numCol="1" spcCol="1270" anchor="t" anchorCtr="0">
          <a:noAutofit/>
        </a:bodyPr>
        <a:lstStyle/>
        <a:p>
          <a:pPr lvl="0" algn="l" defTabSz="1689100">
            <a:lnSpc>
              <a:spcPct val="90000"/>
            </a:lnSpc>
            <a:spcBef>
              <a:spcPct val="0"/>
            </a:spcBef>
            <a:spcAft>
              <a:spcPct val="35000"/>
            </a:spcAft>
          </a:pPr>
          <a:endParaRPr lang="tr-TR" sz="3800" kern="1200" dirty="0"/>
        </a:p>
      </dsp:txBody>
      <dsp:txXfrm>
        <a:off x="397534" y="840779"/>
        <a:ext cx="1479098" cy="2382440"/>
      </dsp:txXfrm>
    </dsp:sp>
    <dsp:sp modelId="{AD0CCD2B-D75F-4922-ADEA-8E867245B064}">
      <dsp:nvSpPr>
        <dsp:cNvPr id="0" name=""/>
        <dsp:cNvSpPr/>
      </dsp:nvSpPr>
      <dsp:spPr>
        <a:xfrm>
          <a:off x="2055316" y="840779"/>
          <a:ext cx="1985367" cy="2382440"/>
        </a:xfrm>
        <a:prstGeom prst="roundRect">
          <a:avLst>
            <a:gd name="adj" fmla="val 5000"/>
          </a:avLst>
        </a:prstGeom>
        <a:solidFill>
          <a:schemeClr val="accent1">
            <a:hueOff val="0"/>
            <a:satOff val="0"/>
            <a:lumOff val="0"/>
            <a:alphaOff val="0"/>
          </a:schemeClr>
        </a:solidFill>
        <a:ln w="222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8867" rIns="102235" bIns="0" numCol="1" spcCol="1270" anchor="t" anchorCtr="0">
          <a:noAutofit/>
        </a:bodyPr>
        <a:lstStyle/>
        <a:p>
          <a:pPr lvl="0" algn="r" defTabSz="1022350">
            <a:lnSpc>
              <a:spcPct val="90000"/>
            </a:lnSpc>
            <a:spcBef>
              <a:spcPct val="0"/>
            </a:spcBef>
            <a:spcAft>
              <a:spcPct val="35000"/>
            </a:spcAft>
          </a:pPr>
          <a:endParaRPr lang="tr-TR" sz="2300" kern="1200"/>
        </a:p>
      </dsp:txBody>
      <dsp:txXfrm rot="16200000">
        <a:off x="1277052" y="1619043"/>
        <a:ext cx="1953601" cy="397073"/>
      </dsp:txXfrm>
    </dsp:sp>
    <dsp:sp modelId="{4EB0538A-ABC9-44C4-A6AF-0A7A3419C730}">
      <dsp:nvSpPr>
        <dsp:cNvPr id="0" name=""/>
        <dsp:cNvSpPr/>
      </dsp:nvSpPr>
      <dsp:spPr>
        <a:xfrm rot="5400000">
          <a:off x="1890224" y="2733758"/>
          <a:ext cx="350036" cy="297805"/>
        </a:xfrm>
        <a:prstGeom prst="flowChartExtract">
          <a:avLst/>
        </a:prstGeom>
        <a:solidFill>
          <a:schemeClr val="lt1">
            <a:hueOff val="0"/>
            <a:satOff val="0"/>
            <a:lumOff val="0"/>
            <a:alphaOff val="0"/>
          </a:schemeClr>
        </a:solidFill>
        <a:ln w="2222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EA1EFE9-AA55-453F-B670-8569EA13464E}">
      <dsp:nvSpPr>
        <dsp:cNvPr id="0" name=""/>
        <dsp:cNvSpPr/>
      </dsp:nvSpPr>
      <dsp:spPr>
        <a:xfrm>
          <a:off x="2452389" y="840779"/>
          <a:ext cx="1479098" cy="2382440"/>
        </a:xfrm>
        <a:prstGeom prst="rect">
          <a:avLst/>
        </a:prstGeom>
        <a:noFill/>
        <a:ln w="2222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30302" rIns="0" bIns="0" numCol="1" spcCol="1270" anchor="t" anchorCtr="0">
          <a:noAutofit/>
        </a:bodyPr>
        <a:lstStyle/>
        <a:p>
          <a:pPr lvl="0" algn="l" defTabSz="1689100">
            <a:lnSpc>
              <a:spcPct val="90000"/>
            </a:lnSpc>
            <a:spcBef>
              <a:spcPct val="0"/>
            </a:spcBef>
            <a:spcAft>
              <a:spcPct val="35000"/>
            </a:spcAft>
          </a:pPr>
          <a:endParaRPr lang="tr-TR" sz="3800" kern="1200"/>
        </a:p>
      </dsp:txBody>
      <dsp:txXfrm>
        <a:off x="2452389" y="840779"/>
        <a:ext cx="1479098" cy="2382440"/>
      </dsp:txXfrm>
    </dsp:sp>
    <dsp:sp modelId="{21000DBD-A545-4E4C-8A23-34C0E044161E}">
      <dsp:nvSpPr>
        <dsp:cNvPr id="0" name=""/>
        <dsp:cNvSpPr/>
      </dsp:nvSpPr>
      <dsp:spPr>
        <a:xfrm>
          <a:off x="4110171" y="840779"/>
          <a:ext cx="1985367" cy="2382440"/>
        </a:xfrm>
        <a:prstGeom prst="roundRect">
          <a:avLst>
            <a:gd name="adj" fmla="val 5000"/>
          </a:avLst>
        </a:prstGeom>
        <a:solidFill>
          <a:schemeClr val="accent1">
            <a:hueOff val="0"/>
            <a:satOff val="0"/>
            <a:lumOff val="0"/>
            <a:alphaOff val="0"/>
          </a:schemeClr>
        </a:solidFill>
        <a:ln w="222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8867" rIns="102235" bIns="0" numCol="1" spcCol="1270" anchor="t" anchorCtr="0">
          <a:noAutofit/>
        </a:bodyPr>
        <a:lstStyle/>
        <a:p>
          <a:pPr lvl="0" algn="r" defTabSz="1022350">
            <a:lnSpc>
              <a:spcPct val="90000"/>
            </a:lnSpc>
            <a:spcBef>
              <a:spcPct val="0"/>
            </a:spcBef>
            <a:spcAft>
              <a:spcPct val="35000"/>
            </a:spcAft>
          </a:pPr>
          <a:endParaRPr lang="tr-TR" sz="2300" kern="1200"/>
        </a:p>
      </dsp:txBody>
      <dsp:txXfrm rot="16200000">
        <a:off x="3331907" y="1619043"/>
        <a:ext cx="1953601" cy="397073"/>
      </dsp:txXfrm>
    </dsp:sp>
    <dsp:sp modelId="{DC1929E0-B99B-4918-8FD2-31109ECF02E9}">
      <dsp:nvSpPr>
        <dsp:cNvPr id="0" name=""/>
        <dsp:cNvSpPr/>
      </dsp:nvSpPr>
      <dsp:spPr>
        <a:xfrm rot="5400000">
          <a:off x="3945079" y="2733758"/>
          <a:ext cx="350036" cy="297805"/>
        </a:xfrm>
        <a:prstGeom prst="flowChartExtract">
          <a:avLst/>
        </a:prstGeom>
        <a:solidFill>
          <a:schemeClr val="lt1">
            <a:hueOff val="0"/>
            <a:satOff val="0"/>
            <a:lumOff val="0"/>
            <a:alphaOff val="0"/>
          </a:schemeClr>
        </a:solidFill>
        <a:ln w="2222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6DCCA24-352A-4017-B175-5418580A1FCA}">
      <dsp:nvSpPr>
        <dsp:cNvPr id="0" name=""/>
        <dsp:cNvSpPr/>
      </dsp:nvSpPr>
      <dsp:spPr>
        <a:xfrm>
          <a:off x="4507244" y="840779"/>
          <a:ext cx="1479098" cy="2382440"/>
        </a:xfrm>
        <a:prstGeom prst="rect">
          <a:avLst/>
        </a:prstGeom>
        <a:noFill/>
        <a:ln w="2222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30302" rIns="0" bIns="0" numCol="1" spcCol="1270" anchor="t" anchorCtr="0">
          <a:noAutofit/>
        </a:bodyPr>
        <a:lstStyle/>
        <a:p>
          <a:pPr lvl="0" algn="l" defTabSz="1689100">
            <a:lnSpc>
              <a:spcPct val="90000"/>
            </a:lnSpc>
            <a:spcBef>
              <a:spcPct val="0"/>
            </a:spcBef>
            <a:spcAft>
              <a:spcPct val="35000"/>
            </a:spcAft>
          </a:pPr>
          <a:endParaRPr lang="tr-TR" sz="3800" kern="1200"/>
        </a:p>
      </dsp:txBody>
      <dsp:txXfrm>
        <a:off x="4507244" y="840779"/>
        <a:ext cx="1479098" cy="23824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EC6275-5544-44F5-A142-972F62712F2A}">
      <dsp:nvSpPr>
        <dsp:cNvPr id="0" name=""/>
        <dsp:cNvSpPr/>
      </dsp:nvSpPr>
      <dsp:spPr>
        <a:xfrm rot="16200000">
          <a:off x="836941" y="-810090"/>
          <a:ext cx="2232248" cy="3852428"/>
        </a:xfrm>
        <a:prstGeom prst="round1Rect">
          <a:avLst/>
        </a:prstGeom>
        <a:solidFill>
          <a:schemeClr val="accent1">
            <a:hueOff val="0"/>
            <a:satOff val="0"/>
            <a:lumOff val="0"/>
            <a:alphaOff val="0"/>
          </a:schemeClr>
        </a:solidFill>
        <a:ln w="222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tr-TR" sz="2000" b="1" kern="1200" dirty="0" smtClean="0"/>
            <a:t>Mutlak pazarlama marj</a:t>
          </a:r>
          <a:r>
            <a:rPr lang="tr-TR" sz="2000" kern="1200" dirty="0" smtClean="0"/>
            <a:t>: pazarlama zincirinde iki aşamadaki fiyatların farkı</a:t>
          </a:r>
          <a:endParaRPr lang="tr-TR" sz="2000" kern="1200" dirty="0"/>
        </a:p>
      </dsp:txBody>
      <dsp:txXfrm rot="5400000">
        <a:off x="26851" y="1"/>
        <a:ext cx="3852428" cy="1674186"/>
      </dsp:txXfrm>
    </dsp:sp>
    <dsp:sp modelId="{B083B918-284E-4F7F-B8A3-7B0655152EA8}">
      <dsp:nvSpPr>
        <dsp:cNvPr id="0" name=""/>
        <dsp:cNvSpPr/>
      </dsp:nvSpPr>
      <dsp:spPr>
        <a:xfrm>
          <a:off x="3852428" y="0"/>
          <a:ext cx="3852428" cy="2232248"/>
        </a:xfrm>
        <a:prstGeom prst="round1Rect">
          <a:avLst/>
        </a:prstGeom>
        <a:solidFill>
          <a:schemeClr val="accent1">
            <a:hueOff val="0"/>
            <a:satOff val="0"/>
            <a:lumOff val="0"/>
            <a:alphaOff val="0"/>
          </a:schemeClr>
        </a:solidFill>
        <a:ln w="222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pt-BR" sz="2000" b="1" kern="1200" dirty="0" smtClean="0"/>
            <a:t>Oransal pazarlama marj</a:t>
          </a:r>
          <a:r>
            <a:rPr lang="tr-TR" sz="2000" b="1" kern="1200" dirty="0" smtClean="0"/>
            <a:t>ı:</a:t>
          </a:r>
          <a:r>
            <a:rPr lang="pt-BR" sz="2000" b="1" kern="1200" dirty="0" smtClean="0"/>
            <a:t> </a:t>
          </a:r>
          <a:r>
            <a:rPr lang="pt-BR" sz="2000" kern="1200" dirty="0" smtClean="0"/>
            <a:t>mutlak pazarlama marj</a:t>
          </a:r>
          <a:r>
            <a:rPr lang="tr-TR" sz="2000" kern="1200" dirty="0" err="1" smtClean="0"/>
            <a:t>ının</a:t>
          </a:r>
          <a:r>
            <a:rPr lang="pt-BR" sz="2000" kern="1200" dirty="0" smtClean="0"/>
            <a:t> ürün al</a:t>
          </a:r>
          <a:r>
            <a:rPr lang="tr-TR" sz="2000" kern="1200" dirty="0" err="1" smtClean="0"/>
            <a:t>ış</a:t>
          </a:r>
          <a:r>
            <a:rPr lang="pt-BR" sz="2000" kern="1200" dirty="0" smtClean="0"/>
            <a:t> fiyat</a:t>
          </a:r>
          <a:r>
            <a:rPr lang="tr-TR" sz="2000" kern="1200" dirty="0" smtClean="0"/>
            <a:t>ı</a:t>
          </a:r>
          <a:r>
            <a:rPr lang="pt-BR" sz="2000" kern="1200" dirty="0" smtClean="0"/>
            <a:t>na oran</a:t>
          </a:r>
          <a:r>
            <a:rPr lang="tr-TR" sz="2000" kern="1200" dirty="0" smtClean="0"/>
            <a:t>ı</a:t>
          </a:r>
          <a:endParaRPr lang="tr-TR" sz="2000" kern="1200" dirty="0"/>
        </a:p>
      </dsp:txBody>
      <dsp:txXfrm>
        <a:off x="3852428" y="0"/>
        <a:ext cx="3852428" cy="1674186"/>
      </dsp:txXfrm>
    </dsp:sp>
    <dsp:sp modelId="{192B32C8-082F-441A-934E-52A040372586}">
      <dsp:nvSpPr>
        <dsp:cNvPr id="0" name=""/>
        <dsp:cNvSpPr/>
      </dsp:nvSpPr>
      <dsp:spPr>
        <a:xfrm rot="10800000">
          <a:off x="0" y="2232248"/>
          <a:ext cx="3852428" cy="2232248"/>
        </a:xfrm>
        <a:prstGeom prst="round1Rect">
          <a:avLst/>
        </a:prstGeom>
        <a:solidFill>
          <a:schemeClr val="accent1">
            <a:hueOff val="0"/>
            <a:satOff val="0"/>
            <a:lumOff val="0"/>
            <a:alphaOff val="0"/>
          </a:schemeClr>
        </a:solidFill>
        <a:ln w="222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tr-TR" sz="2000" b="1" kern="1200" dirty="0" smtClean="0"/>
            <a:t>Brüt pazarlama marjı: </a:t>
          </a:r>
          <a:endParaRPr lang="tr-TR" sz="2000" b="1" kern="1200" dirty="0" smtClean="0"/>
        </a:p>
        <a:p>
          <a:pPr lvl="0" algn="ctr" defTabSz="889000">
            <a:lnSpc>
              <a:spcPct val="90000"/>
            </a:lnSpc>
            <a:spcBef>
              <a:spcPct val="0"/>
            </a:spcBef>
            <a:spcAft>
              <a:spcPct val="35000"/>
            </a:spcAft>
          </a:pPr>
          <a:r>
            <a:rPr lang="tr-TR" sz="2000" kern="1200" dirty="0" smtClean="0"/>
            <a:t>mutlak </a:t>
          </a:r>
          <a:r>
            <a:rPr lang="tr-TR" sz="2000" kern="1200" dirty="0" smtClean="0"/>
            <a:t>pazarlama marjının, pazarlanan üretim miktar ile çarpımı</a:t>
          </a:r>
          <a:endParaRPr lang="tr-TR" sz="2000" kern="1200" dirty="0"/>
        </a:p>
      </dsp:txBody>
      <dsp:txXfrm rot="10800000">
        <a:off x="0" y="2790309"/>
        <a:ext cx="3852428" cy="1674186"/>
      </dsp:txXfrm>
    </dsp:sp>
    <dsp:sp modelId="{4C12BC9E-CB93-4B96-94FE-922B1BA62317}">
      <dsp:nvSpPr>
        <dsp:cNvPr id="0" name=""/>
        <dsp:cNvSpPr/>
      </dsp:nvSpPr>
      <dsp:spPr>
        <a:xfrm rot="5400000">
          <a:off x="4662518" y="1422157"/>
          <a:ext cx="2232248" cy="3852428"/>
        </a:xfrm>
        <a:prstGeom prst="round1Rect">
          <a:avLst/>
        </a:prstGeom>
        <a:solidFill>
          <a:schemeClr val="accent1">
            <a:hueOff val="0"/>
            <a:satOff val="0"/>
            <a:lumOff val="0"/>
            <a:alphaOff val="0"/>
          </a:schemeClr>
        </a:solidFill>
        <a:ln w="222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tr-TR" sz="2000" b="1" kern="1200" dirty="0" smtClean="0"/>
            <a:t>Net pazarlama marjı</a:t>
          </a:r>
          <a:r>
            <a:rPr lang="tr-TR" sz="2000" b="1" kern="1200" dirty="0" smtClean="0"/>
            <a:t>:</a:t>
          </a:r>
        </a:p>
        <a:p>
          <a:pPr lvl="0" algn="ctr" defTabSz="889000">
            <a:lnSpc>
              <a:spcPct val="90000"/>
            </a:lnSpc>
            <a:spcBef>
              <a:spcPct val="0"/>
            </a:spcBef>
            <a:spcAft>
              <a:spcPct val="35000"/>
            </a:spcAft>
          </a:pPr>
          <a:r>
            <a:rPr lang="tr-TR" sz="2000" b="1" kern="1200" dirty="0" smtClean="0"/>
            <a:t> </a:t>
          </a:r>
          <a:r>
            <a:rPr lang="tr-TR" sz="2000" kern="1200" dirty="0" smtClean="0"/>
            <a:t>brüt pazarlama marjından sabit masraf ve vergilerin çıkartılıp, varsa sübvansiyonların eklenmesi</a:t>
          </a:r>
          <a:endParaRPr lang="tr-TR" sz="2000" kern="1200" dirty="0"/>
        </a:p>
      </dsp:txBody>
      <dsp:txXfrm rot="-5400000">
        <a:off x="3852428" y="2790309"/>
        <a:ext cx="3852428" cy="1674186"/>
      </dsp:txXfrm>
    </dsp:sp>
    <dsp:sp modelId="{24F8A472-EEBA-4545-9E5B-4F3E578A1A37}">
      <dsp:nvSpPr>
        <dsp:cNvPr id="0" name=""/>
        <dsp:cNvSpPr/>
      </dsp:nvSpPr>
      <dsp:spPr>
        <a:xfrm>
          <a:off x="2696699" y="1674186"/>
          <a:ext cx="2311456" cy="1116124"/>
        </a:xfrm>
        <a:prstGeom prst="roundRect">
          <a:avLst/>
        </a:prstGeom>
        <a:solidFill>
          <a:schemeClr val="accent1">
            <a:tint val="60000"/>
            <a:hueOff val="0"/>
            <a:satOff val="0"/>
            <a:lumOff val="0"/>
            <a:alphaOff val="0"/>
          </a:schemeClr>
        </a:solidFill>
        <a:ln w="222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t>PAZARLAMA MARJI</a:t>
          </a:r>
          <a:endParaRPr lang="tr-TR" sz="2000" kern="1200" dirty="0"/>
        </a:p>
      </dsp:txBody>
      <dsp:txXfrm>
        <a:off x="2751184" y="1728671"/>
        <a:ext cx="2202486" cy="1007154"/>
      </dsp:txXfrm>
    </dsp:sp>
  </dsp:spTree>
</dsp:drawing>
</file>

<file path=ppt/diagrams/layout1.xml><?xml version="1.0" encoding="utf-8"?>
<dgm:layoutDef xmlns:dgm="http://schemas.openxmlformats.org/drawingml/2006/diagram" xmlns:a="http://schemas.openxmlformats.org/drawingml/2006/main" uniqueId="urn:microsoft.com/office/officeart/2005/8/layout/hProcess7#1">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presOf axis="self"/>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presOf axis="self"/>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4F8DF9-A730-47DA-B29F-F398651496A9}" type="datetimeFigureOut">
              <a:rPr lang="tr-TR" smtClean="0"/>
              <a:pPr/>
              <a:t>18.12.2017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861104-1272-442A-A500-C2883BA03214}" type="slidenum">
              <a:rPr lang="tr-TR" smtClean="0"/>
              <a:pPr/>
              <a:t>‹#›</a:t>
            </a:fld>
            <a:endParaRPr lang="tr-TR"/>
          </a:p>
        </p:txBody>
      </p:sp>
    </p:spTree>
    <p:extLst>
      <p:ext uri="{BB962C8B-B14F-4D97-AF65-F5344CB8AC3E}">
        <p14:creationId xmlns:p14="http://schemas.microsoft.com/office/powerpoint/2010/main" val="2725921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294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altLang="tr-TR" b="1" smtClean="0">
                <a:cs typeface="Times New Roman" pitchFamily="18" charset="0"/>
              </a:rPr>
              <a:t>Relation to text</a:t>
            </a:r>
            <a:endParaRPr lang="en-US" altLang="tr-TR" smtClean="0">
              <a:cs typeface="Times New Roman" pitchFamily="18" charset="0"/>
            </a:endParaRPr>
          </a:p>
          <a:p>
            <a:pPr eaLnBrk="1" hangingPunct="1">
              <a:spcBef>
                <a:spcPct val="0"/>
              </a:spcBef>
            </a:pPr>
            <a:r>
              <a:rPr lang="en-US" altLang="tr-TR" smtClean="0">
                <a:cs typeface="Times New Roman" pitchFamily="18" charset="0"/>
              </a:rPr>
              <a:t>This slide relates to material on pp. 468-473  that discusses direct media.</a:t>
            </a:r>
          </a:p>
          <a:p>
            <a:pPr eaLnBrk="1" hangingPunct="1">
              <a:spcBef>
                <a:spcPct val="0"/>
              </a:spcBef>
            </a:pPr>
            <a:r>
              <a:rPr lang="en-US" altLang="tr-TR" b="1" smtClean="0">
                <a:cs typeface="Times New Roman" pitchFamily="18" charset="0"/>
              </a:rPr>
              <a:t>Summary Overview</a:t>
            </a:r>
          </a:p>
          <a:p>
            <a:pPr eaLnBrk="1" hangingPunct="1">
              <a:spcBef>
                <a:spcPct val="0"/>
              </a:spcBef>
            </a:pPr>
            <a:r>
              <a:rPr lang="en-US" altLang="tr-TR" smtClean="0">
                <a:cs typeface="Times New Roman" pitchFamily="18" charset="0"/>
              </a:rPr>
              <a:t>This slide summarizes the types of media available to </a:t>
            </a:r>
            <a:r>
              <a:rPr lang="en-US" altLang="tr-TR" smtClean="0"/>
              <a:t>direct marketers, such as direct mail, telemarketing, direct-response broadcasting, the Internet, and print.</a:t>
            </a:r>
          </a:p>
          <a:p>
            <a:pPr eaLnBrk="1" hangingPunct="1">
              <a:spcBef>
                <a:spcPct val="0"/>
              </a:spcBef>
            </a:pPr>
            <a:r>
              <a:rPr lang="en-US" altLang="tr-TR" smtClean="0"/>
              <a:t>Unlike infomercials and home shopping channels, which have relied on broadcast or cable TV, electronic teleshopping is an online shopping and information retrieval service access through personal computers. For example, QVC, the home shopping channel, started iQVC, an Internet home shopping channel that compliments its cable TV channel.</a:t>
            </a:r>
          </a:p>
          <a:p>
            <a:pPr eaLnBrk="1" hangingPunct="1">
              <a:spcBef>
                <a:spcPct val="0"/>
              </a:spcBef>
            </a:pPr>
            <a:r>
              <a:rPr lang="en-US" altLang="tr-TR" b="1" smtClean="0">
                <a:cs typeface="Times New Roman" pitchFamily="18" charset="0"/>
              </a:rPr>
              <a:t>Use of this slide </a:t>
            </a:r>
          </a:p>
          <a:p>
            <a:pPr eaLnBrk="1" hangingPunct="1">
              <a:spcBef>
                <a:spcPct val="0"/>
              </a:spcBef>
            </a:pPr>
            <a:r>
              <a:rPr lang="en-US" altLang="tr-TR" smtClean="0">
                <a:cs typeface="Times New Roman" pitchFamily="18" charset="0"/>
              </a:rPr>
              <a:t>This slide can be used to introduce direct response advertising and discuss the various options available for this form of advertising. </a:t>
            </a:r>
            <a:endParaRPr lang="en-US" alt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499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altLang="tr-TR" b="1" smtClean="0">
                <a:cs typeface="Times New Roman" pitchFamily="18" charset="0"/>
              </a:rPr>
              <a:t>Relation to text</a:t>
            </a:r>
            <a:endParaRPr lang="en-US" altLang="tr-TR" smtClean="0">
              <a:cs typeface="Times New Roman" pitchFamily="18" charset="0"/>
            </a:endParaRPr>
          </a:p>
          <a:p>
            <a:pPr eaLnBrk="1" hangingPunct="1">
              <a:spcBef>
                <a:spcPct val="0"/>
              </a:spcBef>
            </a:pPr>
            <a:r>
              <a:rPr lang="en-US" altLang="tr-TR" smtClean="0">
                <a:cs typeface="Times New Roman" pitchFamily="18" charset="0"/>
              </a:rPr>
              <a:t>This slide relates to material on pp. 468-473  that discusses direct media.</a:t>
            </a:r>
          </a:p>
          <a:p>
            <a:pPr eaLnBrk="1" hangingPunct="1">
              <a:spcBef>
                <a:spcPct val="0"/>
              </a:spcBef>
            </a:pPr>
            <a:r>
              <a:rPr lang="en-US" altLang="tr-TR" b="1" smtClean="0">
                <a:cs typeface="Times New Roman" pitchFamily="18" charset="0"/>
              </a:rPr>
              <a:t>Summary Overview</a:t>
            </a:r>
          </a:p>
          <a:p>
            <a:pPr eaLnBrk="1" hangingPunct="1">
              <a:spcBef>
                <a:spcPct val="0"/>
              </a:spcBef>
            </a:pPr>
            <a:r>
              <a:rPr lang="en-US" altLang="tr-TR" smtClean="0">
                <a:cs typeface="Times New Roman" pitchFamily="18" charset="0"/>
              </a:rPr>
              <a:t>This slide summarizes the types of media available to </a:t>
            </a:r>
            <a:r>
              <a:rPr lang="en-US" altLang="tr-TR" smtClean="0"/>
              <a:t>direct marketers, such as direct mail, telemarketing, direct-response broadcasting, the Internet, and print.</a:t>
            </a:r>
          </a:p>
          <a:p>
            <a:pPr eaLnBrk="1" hangingPunct="1">
              <a:spcBef>
                <a:spcPct val="0"/>
              </a:spcBef>
            </a:pPr>
            <a:r>
              <a:rPr lang="en-US" altLang="tr-TR" smtClean="0"/>
              <a:t>Unlike infomercials and home shopping channels, which have relied on broadcast or cable TV, electronic teleshopping is an online shopping and information retrieval service access through personal computers. For example, QVC, the home shopping channel, started iQVC, an Internet home shopping channel that compliments its cable TV channel.</a:t>
            </a:r>
          </a:p>
          <a:p>
            <a:pPr eaLnBrk="1" hangingPunct="1">
              <a:spcBef>
                <a:spcPct val="0"/>
              </a:spcBef>
            </a:pPr>
            <a:r>
              <a:rPr lang="en-US" altLang="tr-TR" b="1" smtClean="0">
                <a:cs typeface="Times New Roman" pitchFamily="18" charset="0"/>
              </a:rPr>
              <a:t>Use of this slide </a:t>
            </a:r>
          </a:p>
          <a:p>
            <a:pPr eaLnBrk="1" hangingPunct="1">
              <a:spcBef>
                <a:spcPct val="0"/>
              </a:spcBef>
            </a:pPr>
            <a:r>
              <a:rPr lang="en-US" altLang="tr-TR" smtClean="0">
                <a:cs typeface="Times New Roman" pitchFamily="18" charset="0"/>
              </a:rPr>
              <a:t>This slide can be used to introduce direct response advertising and discuss the various options available for this form of advertising. </a:t>
            </a:r>
            <a:endParaRPr lang="en-US" alt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601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altLang="tr-TR" b="1" smtClean="0">
                <a:cs typeface="Times New Roman" pitchFamily="18" charset="0"/>
              </a:rPr>
              <a:t>Relation to text</a:t>
            </a:r>
            <a:endParaRPr lang="en-US" altLang="tr-TR" smtClean="0">
              <a:cs typeface="Times New Roman" pitchFamily="18" charset="0"/>
            </a:endParaRPr>
          </a:p>
          <a:p>
            <a:pPr eaLnBrk="1" hangingPunct="1">
              <a:spcBef>
                <a:spcPct val="0"/>
              </a:spcBef>
            </a:pPr>
            <a:r>
              <a:rPr lang="en-US" altLang="tr-TR" smtClean="0">
                <a:cs typeface="Times New Roman" pitchFamily="18" charset="0"/>
              </a:rPr>
              <a:t>This slide relates to material on pp. 468-473  that discusses direct media.</a:t>
            </a:r>
          </a:p>
          <a:p>
            <a:pPr eaLnBrk="1" hangingPunct="1">
              <a:spcBef>
                <a:spcPct val="0"/>
              </a:spcBef>
            </a:pPr>
            <a:r>
              <a:rPr lang="en-US" altLang="tr-TR" b="1" smtClean="0">
                <a:cs typeface="Times New Roman" pitchFamily="18" charset="0"/>
              </a:rPr>
              <a:t>Summary Overview</a:t>
            </a:r>
          </a:p>
          <a:p>
            <a:pPr eaLnBrk="1" hangingPunct="1">
              <a:spcBef>
                <a:spcPct val="0"/>
              </a:spcBef>
            </a:pPr>
            <a:r>
              <a:rPr lang="en-US" altLang="tr-TR" smtClean="0">
                <a:cs typeface="Times New Roman" pitchFamily="18" charset="0"/>
              </a:rPr>
              <a:t>This slide summarizes the types of media available to </a:t>
            </a:r>
            <a:r>
              <a:rPr lang="en-US" altLang="tr-TR" smtClean="0"/>
              <a:t>direct marketers, such as direct mail, telemarketing, direct-response broadcasting, the Internet, and print.</a:t>
            </a:r>
          </a:p>
          <a:p>
            <a:pPr eaLnBrk="1" hangingPunct="1">
              <a:spcBef>
                <a:spcPct val="0"/>
              </a:spcBef>
            </a:pPr>
            <a:r>
              <a:rPr lang="en-US" altLang="tr-TR" smtClean="0"/>
              <a:t>Unlike infomercials and home shopping channels, which have relied on broadcast or cable TV, electronic teleshopping is an online shopping and information retrieval service access through personal computers. For example, QVC, the home shopping channel, started iQVC, an Internet home shopping channel that compliments its cable TV channel.</a:t>
            </a:r>
          </a:p>
          <a:p>
            <a:pPr eaLnBrk="1" hangingPunct="1">
              <a:spcBef>
                <a:spcPct val="0"/>
              </a:spcBef>
            </a:pPr>
            <a:r>
              <a:rPr lang="en-US" altLang="tr-TR" b="1" smtClean="0">
                <a:cs typeface="Times New Roman" pitchFamily="18" charset="0"/>
              </a:rPr>
              <a:t>Use of this slide </a:t>
            </a:r>
          </a:p>
          <a:p>
            <a:pPr eaLnBrk="1" hangingPunct="1">
              <a:spcBef>
                <a:spcPct val="0"/>
              </a:spcBef>
            </a:pPr>
            <a:r>
              <a:rPr lang="en-US" altLang="tr-TR" smtClean="0">
                <a:cs typeface="Times New Roman" pitchFamily="18" charset="0"/>
              </a:rPr>
              <a:t>This slide can be used to introduce direct response advertising and discuss the various options available for this form of advertising. </a:t>
            </a:r>
            <a:endParaRPr lang="en-US" alt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8666957B-3D96-43B3-B9AC-61F8E16505CE}" type="datetimeFigureOut">
              <a:rPr lang="tr-TR" smtClean="0"/>
              <a:pPr/>
              <a:t>18.12.2017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5E6CB1D-6695-45DC-A560-89B174758878}"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8666957B-3D96-43B3-B9AC-61F8E16505CE}" type="datetimeFigureOut">
              <a:rPr lang="tr-TR" smtClean="0"/>
              <a:pPr/>
              <a:t>18.12.2017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8666957B-3D96-43B3-B9AC-61F8E16505CE}" type="datetimeFigureOut">
              <a:rPr lang="tr-TR" smtClean="0"/>
              <a:pPr/>
              <a:t>18.12.2017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8666957B-3D96-43B3-B9AC-61F8E16505CE}" type="datetimeFigureOut">
              <a:rPr lang="tr-TR" smtClean="0"/>
              <a:pPr/>
              <a:t>18.12.2017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666957B-3D96-43B3-B9AC-61F8E16505CE}" type="datetimeFigureOut">
              <a:rPr lang="tr-TR" smtClean="0"/>
              <a:pPr/>
              <a:t>18.12.2017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5E6CB1D-6695-45DC-A560-89B174758878}"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8666957B-3D96-43B3-B9AC-61F8E16505CE}" type="datetimeFigureOut">
              <a:rPr lang="tr-TR" smtClean="0"/>
              <a:pPr/>
              <a:t>18.12.2017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8666957B-3D96-43B3-B9AC-61F8E16505CE}" type="datetimeFigureOut">
              <a:rPr lang="tr-TR" smtClean="0"/>
              <a:pPr/>
              <a:t>18.12.2017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5E6CB1D-6695-45DC-A560-89B174758878}"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666957B-3D96-43B3-B9AC-61F8E16505CE}" type="datetimeFigureOut">
              <a:rPr lang="tr-TR" smtClean="0"/>
              <a:pPr/>
              <a:t>18.12.2017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66957B-3D96-43B3-B9AC-61F8E16505CE}" type="datetimeFigureOut">
              <a:rPr lang="tr-TR" smtClean="0"/>
              <a:pPr/>
              <a:t>18.12.2017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smtClean="0"/>
              <a:t>Asıl başlık stili için tıklatın</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666957B-3D96-43B3-B9AC-61F8E16505CE}" type="datetimeFigureOut">
              <a:rPr lang="tr-TR" smtClean="0"/>
              <a:pPr/>
              <a:t>18.12.2017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5E6CB1D-6695-45DC-A560-89B174758878}" type="slidenum">
              <a:rPr lang="tr-TR" smtClean="0"/>
              <a:pPr/>
              <a:t>‹#›</a:t>
            </a:fld>
            <a:endParaRPr lang="tr-TR"/>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666957B-3D96-43B3-B9AC-61F8E16505CE}" type="datetimeFigureOut">
              <a:rPr lang="tr-TR" smtClean="0"/>
              <a:pPr/>
              <a:t>18.12.2017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8666957B-3D96-43B3-B9AC-61F8E16505CE}" type="datetimeFigureOut">
              <a:rPr lang="tr-TR" smtClean="0"/>
              <a:pPr/>
              <a:t>18.12.2017</a:t>
            </a:fld>
            <a:endParaRPr lang="tr-TR"/>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tr-TR"/>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65E6CB1D-6695-45DC-A560-89B174758878}"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95536" y="332657"/>
            <a:ext cx="8748464" cy="864095"/>
          </a:xfrm>
        </p:spPr>
        <p:txBody>
          <a:bodyPr>
            <a:noAutofit/>
          </a:bodyPr>
          <a:lstStyle/>
          <a:p>
            <a:pPr algn="l"/>
            <a:r>
              <a:rPr lang="tr-TR" sz="2800" b="1" dirty="0" smtClean="0"/>
              <a:t>Bölüm 10. Pazarlama Masrafları ve Pazarlama  Marjları</a:t>
            </a:r>
            <a:endParaRPr lang="tr-TR" sz="2800" b="1" dirty="0"/>
          </a:p>
        </p:txBody>
      </p:sp>
      <p:sp>
        <p:nvSpPr>
          <p:cNvPr id="3" name="2 Alt Başlık"/>
          <p:cNvSpPr>
            <a:spLocks noGrp="1"/>
          </p:cNvSpPr>
          <p:nvPr>
            <p:ph type="subTitle" idx="1"/>
          </p:nvPr>
        </p:nvSpPr>
        <p:spPr>
          <a:xfrm>
            <a:off x="539552" y="1340768"/>
            <a:ext cx="8208912" cy="4298032"/>
          </a:xfrm>
        </p:spPr>
        <p:txBody>
          <a:bodyPr>
            <a:normAutofit fontScale="77500" lnSpcReduction="20000"/>
          </a:bodyPr>
          <a:lstStyle/>
          <a:p>
            <a:pPr algn="just"/>
            <a:r>
              <a:rPr lang="tr-TR" b="1" dirty="0" smtClean="0">
                <a:solidFill>
                  <a:schemeClr val="tx1"/>
                </a:solidFill>
              </a:rPr>
              <a:t>Tanımı: </a:t>
            </a:r>
            <a:r>
              <a:rPr lang="tr-TR" dirty="0" smtClean="0">
                <a:solidFill>
                  <a:schemeClr val="tx1"/>
                </a:solidFill>
              </a:rPr>
              <a:t>Pazarlama kanalında tarımsal ürünlerin bir aşamadan diğer aşamaya geçerken yapılan bazı hizmetlerle ilgili masraflara denir (</a:t>
            </a:r>
            <a:r>
              <a:rPr lang="tr-TR" dirty="0" err="1" smtClean="0">
                <a:solidFill>
                  <a:schemeClr val="tx1"/>
                </a:solidFill>
              </a:rPr>
              <a:t>Shepherd</a:t>
            </a:r>
            <a:r>
              <a:rPr lang="tr-TR" dirty="0" smtClean="0">
                <a:solidFill>
                  <a:schemeClr val="tx1"/>
                </a:solidFill>
              </a:rPr>
              <a:t>,</a:t>
            </a:r>
            <a:r>
              <a:rPr lang="pt-BR" dirty="0" smtClean="0">
                <a:solidFill>
                  <a:schemeClr val="tx1"/>
                </a:solidFill>
              </a:rPr>
              <a:t>1996). </a:t>
            </a:r>
            <a:endParaRPr lang="tr-TR" dirty="0" smtClean="0">
              <a:solidFill>
                <a:schemeClr val="tx1"/>
              </a:solidFill>
            </a:endParaRPr>
          </a:p>
          <a:p>
            <a:pPr algn="just"/>
            <a:endParaRPr lang="tr-TR" dirty="0" smtClean="0">
              <a:solidFill>
                <a:schemeClr val="tx1"/>
              </a:solidFill>
            </a:endParaRPr>
          </a:p>
          <a:p>
            <a:pPr algn="just"/>
            <a:r>
              <a:rPr lang="tr-TR" dirty="0" smtClean="0">
                <a:solidFill>
                  <a:schemeClr val="tx1"/>
                </a:solidFill>
              </a:rPr>
              <a:t>Pazarlama masrafları:</a:t>
            </a:r>
            <a:endParaRPr lang="pt-BR" dirty="0" smtClean="0">
              <a:solidFill>
                <a:schemeClr val="tx1"/>
              </a:solidFill>
            </a:endParaRPr>
          </a:p>
          <a:p>
            <a:pPr marL="514350" indent="-514350" algn="l"/>
            <a:r>
              <a:rPr lang="tr-TR" dirty="0" smtClean="0">
                <a:solidFill>
                  <a:schemeClr val="tx1"/>
                </a:solidFill>
              </a:rPr>
              <a:t>1. Ürün hazırlama ve paketleme masrafı </a:t>
            </a:r>
          </a:p>
          <a:p>
            <a:pPr marL="514350" indent="-514350" algn="l"/>
            <a:r>
              <a:rPr lang="tr-TR" dirty="0" smtClean="0">
                <a:solidFill>
                  <a:schemeClr val="tx1"/>
                </a:solidFill>
              </a:rPr>
              <a:t>2. Satış masrafı</a:t>
            </a:r>
          </a:p>
          <a:p>
            <a:pPr marL="514350" indent="-514350" algn="l"/>
            <a:r>
              <a:rPr lang="tr-TR" dirty="0" smtClean="0">
                <a:solidFill>
                  <a:schemeClr val="tx1"/>
                </a:solidFill>
              </a:rPr>
              <a:t>3. Taşıma masrafı</a:t>
            </a:r>
          </a:p>
          <a:p>
            <a:pPr algn="l"/>
            <a:r>
              <a:rPr lang="tr-TR" dirty="0" smtClean="0">
                <a:solidFill>
                  <a:schemeClr val="tx1"/>
                </a:solidFill>
              </a:rPr>
              <a:t>4. Ürün kayıpları</a:t>
            </a:r>
          </a:p>
          <a:p>
            <a:pPr algn="l"/>
            <a:r>
              <a:rPr lang="tr-TR" dirty="0" smtClean="0">
                <a:solidFill>
                  <a:schemeClr val="tx1"/>
                </a:solidFill>
              </a:rPr>
              <a:t>5. Depolama masrafı</a:t>
            </a:r>
          </a:p>
          <a:p>
            <a:pPr algn="l"/>
            <a:r>
              <a:rPr lang="tr-TR" dirty="0" smtClean="0">
                <a:solidFill>
                  <a:schemeClr val="tx1"/>
                </a:solidFill>
              </a:rPr>
              <a:t>6. İşleme masrafı </a:t>
            </a:r>
          </a:p>
          <a:p>
            <a:pPr algn="l"/>
            <a:r>
              <a:rPr lang="tr-TR" dirty="0" smtClean="0">
                <a:solidFill>
                  <a:schemeClr val="tx1"/>
                </a:solidFill>
              </a:rPr>
              <a:t>7. Finans masrafı</a:t>
            </a:r>
          </a:p>
          <a:p>
            <a:pPr algn="l"/>
            <a:r>
              <a:rPr lang="tr-TR" dirty="0" smtClean="0">
                <a:solidFill>
                  <a:schemeClr val="tx1"/>
                </a:solidFill>
              </a:rPr>
              <a:t> 8. Ücret,komisyon ve çeşitli ödemeler </a:t>
            </a:r>
            <a:endParaRPr lang="tr-TR"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78098"/>
          </a:xfrm>
        </p:spPr>
        <p:txBody>
          <a:bodyPr>
            <a:normAutofit/>
          </a:bodyPr>
          <a:lstStyle/>
          <a:p>
            <a:r>
              <a:rPr lang="tr-TR" sz="3600" dirty="0" smtClean="0"/>
              <a:t>Pazarlama marjı-4</a:t>
            </a:r>
            <a:endParaRPr lang="tr-TR" sz="3600" dirty="0"/>
          </a:p>
        </p:txBody>
      </p:sp>
      <p:sp>
        <p:nvSpPr>
          <p:cNvPr id="3" name="2 İçerik Yer Tutucusu"/>
          <p:cNvSpPr>
            <a:spLocks noGrp="1"/>
          </p:cNvSpPr>
          <p:nvPr>
            <p:ph sz="half" idx="1"/>
          </p:nvPr>
        </p:nvSpPr>
        <p:spPr>
          <a:xfrm>
            <a:off x="457200" y="1196752"/>
            <a:ext cx="8147248" cy="4929411"/>
          </a:xfrm>
        </p:spPr>
        <p:txBody>
          <a:bodyPr/>
          <a:lstStyle/>
          <a:p>
            <a:pPr algn="just"/>
            <a:r>
              <a:rPr lang="tr-TR" dirty="0" smtClean="0"/>
              <a:t>Tarımsal ürünlerde pazarlama kanalının uzaması yani, aracı sayısının artması</a:t>
            </a:r>
          </a:p>
          <a:p>
            <a:r>
              <a:rPr lang="tr-TR" dirty="0" smtClean="0"/>
              <a:t>Tarımsal ürünlerin işlenmesi </a:t>
            </a:r>
          </a:p>
          <a:p>
            <a:r>
              <a:rPr lang="tr-TR" dirty="0" smtClean="0"/>
              <a:t>Birçok pazarlama hizmetinin yapılması </a:t>
            </a:r>
          </a:p>
          <a:p>
            <a:pPr algn="just">
              <a:buNone/>
            </a:pPr>
            <a:r>
              <a:rPr lang="tr-TR" dirty="0" smtClean="0"/>
              <a:t>    gibi sebepler pazarlama marjlarını artırmaktadır.</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43543" y="61686"/>
            <a:ext cx="9144000" cy="762000"/>
          </a:xfrm>
          <a:prstGeom prst="rect">
            <a:avLst/>
          </a:prstGeom>
          <a:solidFill>
            <a:srgbClr val="FFFF00"/>
          </a:solidFill>
          <a:ln w="9525">
            <a:noFill/>
            <a:miter lim="800000"/>
            <a:headEnd/>
            <a:tailEnd/>
          </a:ln>
        </p:spPr>
        <p:txBody>
          <a:bodyPr wrap="none" anchor="ctr"/>
          <a:lstStyle/>
          <a:p>
            <a:endParaRPr lang="tr-TR" altLang="tr-TR"/>
          </a:p>
        </p:txBody>
      </p:sp>
      <p:sp>
        <p:nvSpPr>
          <p:cNvPr id="33795" name="Rectangle 3"/>
          <p:cNvSpPr>
            <a:spLocks noGrp="1" noChangeArrowheads="1"/>
          </p:cNvSpPr>
          <p:nvPr>
            <p:ph type="title"/>
          </p:nvPr>
        </p:nvSpPr>
        <p:spPr>
          <a:xfrm>
            <a:off x="0" y="0"/>
            <a:ext cx="9144000" cy="685800"/>
          </a:xfrm>
          <a:noFill/>
        </p:spPr>
        <p:txBody>
          <a:bodyPr tIns="0" bIns="0"/>
          <a:lstStyle/>
          <a:p>
            <a:pPr eaLnBrk="1" hangingPunct="1">
              <a:lnSpc>
                <a:spcPct val="85000"/>
              </a:lnSpc>
            </a:pPr>
            <a:r>
              <a:rPr lang="tr-TR" altLang="tr-TR" sz="4000" b="1" dirty="0" smtClean="0"/>
              <a:t>Pazarlama etkinliği -1</a:t>
            </a:r>
            <a:endParaRPr lang="en-US" altLang="tr-TR" sz="4000" b="1" dirty="0" smtClean="0"/>
          </a:p>
        </p:txBody>
      </p:sp>
      <p:sp>
        <p:nvSpPr>
          <p:cNvPr id="33798" name="Slide Number Placeholder 18"/>
          <p:cNvSpPr>
            <a:spLocks noGrp="1"/>
          </p:cNvSpPr>
          <p:nvPr>
            <p:ph type="sldNum" sz="quarter" idx="12"/>
          </p:nvPr>
        </p:nvSpPr>
        <p:spPr>
          <a:noFill/>
        </p:spPr>
        <p:txBody>
          <a:bodyPr/>
          <a:lstStyle/>
          <a:p>
            <a:fld id="{755E3E2B-1C33-44CC-976F-AA79469F8B5F}" type="slidenum">
              <a:rPr lang="en-US" altLang="tr-TR" smtClean="0"/>
              <a:pPr/>
              <a:t>11</a:t>
            </a:fld>
            <a:endParaRPr lang="en-US" altLang="tr-TR" smtClean="0"/>
          </a:p>
        </p:txBody>
      </p:sp>
      <p:sp>
        <p:nvSpPr>
          <p:cNvPr id="33796" name="Line 4"/>
          <p:cNvSpPr>
            <a:spLocks noChangeShapeType="1"/>
          </p:cNvSpPr>
          <p:nvPr/>
        </p:nvSpPr>
        <p:spPr bwMode="auto">
          <a:xfrm>
            <a:off x="0" y="762000"/>
            <a:ext cx="9144000" cy="0"/>
          </a:xfrm>
          <a:prstGeom prst="line">
            <a:avLst/>
          </a:prstGeom>
          <a:noFill/>
          <a:ln w="38100">
            <a:solidFill>
              <a:srgbClr val="A81E10"/>
            </a:solidFill>
            <a:round/>
            <a:headEnd/>
            <a:tailEnd/>
          </a:ln>
        </p:spPr>
        <p:txBody>
          <a:bodyPr/>
          <a:lstStyle/>
          <a:p>
            <a:endParaRPr lang="tr-TR"/>
          </a:p>
        </p:txBody>
      </p:sp>
      <p:sp>
        <p:nvSpPr>
          <p:cNvPr id="35845" name="Rectangle 12"/>
          <p:cNvSpPr>
            <a:spLocks noChangeArrowheads="1"/>
          </p:cNvSpPr>
          <p:nvPr/>
        </p:nvSpPr>
        <p:spPr bwMode="auto">
          <a:xfrm>
            <a:off x="304800" y="762000"/>
            <a:ext cx="8610600" cy="5763344"/>
          </a:xfrm>
          <a:prstGeom prst="rect">
            <a:avLst/>
          </a:prstGeom>
          <a:solidFill>
            <a:srgbClr val="FBF69B"/>
          </a:solidFill>
          <a:ln w="25400">
            <a:solidFill>
              <a:schemeClr val="tx1"/>
            </a:solidFill>
            <a:miter lim="800000"/>
            <a:headEnd/>
            <a:tailEnd/>
          </a:ln>
          <a:effectLst>
            <a:outerShdw dist="71842" dir="2700000" algn="ctr" rotWithShape="0">
              <a:schemeClr val="tx1"/>
            </a:outerShdw>
          </a:effectLst>
        </p:spPr>
        <p:txBody>
          <a:bodyPr anchor="ctr"/>
          <a:lstStyle/>
          <a:p>
            <a:pPr algn="just">
              <a:lnSpc>
                <a:spcPct val="90000"/>
              </a:lnSpc>
              <a:defRPr/>
            </a:pPr>
            <a:endParaRPr lang="tr-TR" altLang="tr-TR" sz="3200" dirty="0" smtClean="0"/>
          </a:p>
          <a:p>
            <a:pPr algn="just">
              <a:lnSpc>
                <a:spcPct val="90000"/>
              </a:lnSpc>
              <a:defRPr/>
            </a:pPr>
            <a:r>
              <a:rPr lang="tr-TR" altLang="tr-TR" sz="3200" dirty="0" smtClean="0"/>
              <a:t>Etkinlik</a:t>
            </a:r>
            <a:r>
              <a:rPr lang="tr-TR" altLang="tr-TR" sz="3200" dirty="0"/>
              <a:t>, belli bir hasılayı en düşük girdi ile elde etmek veya belli miktarda üretim girdisi ile en yüksek hasılayı elde etmektir</a:t>
            </a:r>
            <a:r>
              <a:rPr lang="tr-TR" altLang="tr-TR" sz="3200" dirty="0" smtClean="0"/>
              <a:t>.</a:t>
            </a:r>
          </a:p>
          <a:p>
            <a:pPr algn="just">
              <a:lnSpc>
                <a:spcPct val="90000"/>
              </a:lnSpc>
              <a:defRPr/>
            </a:pPr>
            <a:endParaRPr lang="tr-TR" altLang="tr-TR" sz="3200" dirty="0" smtClean="0"/>
          </a:p>
          <a:p>
            <a:pPr algn="just">
              <a:lnSpc>
                <a:spcPct val="90000"/>
              </a:lnSpc>
              <a:defRPr/>
            </a:pPr>
            <a:r>
              <a:rPr lang="tr-TR" altLang="tr-TR" sz="3200" dirty="0" smtClean="0"/>
              <a:t>Pazarlama etkinliği, en genel anlamıyla, pazar çıktısının (fayda), pazarlama girdisine (kaynakların maliyeti) oranı olarak tanımlanmakta olup, bu orandaki artış etkinlikte iyileşme olduğunu göstermektedir. </a:t>
            </a:r>
          </a:p>
          <a:p>
            <a:pPr algn="just">
              <a:lnSpc>
                <a:spcPct val="90000"/>
              </a:lnSpc>
              <a:defRPr/>
            </a:pPr>
            <a:endParaRPr lang="tr-TR" altLang="tr-TR" sz="3200" dirty="0" smtClean="0"/>
          </a:p>
          <a:p>
            <a:pPr algn="just">
              <a:lnSpc>
                <a:spcPct val="90000"/>
              </a:lnSpc>
              <a:defRPr/>
            </a:pPr>
            <a:endParaRPr lang="tr-TR" altLang="tr-TR" sz="3200" b="1" u="sng" dirty="0"/>
          </a:p>
        </p:txBody>
      </p:sp>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539552" y="260648"/>
            <a:ext cx="7581528" cy="778098"/>
          </a:xfrm>
          <a:prstGeom prst="rect">
            <a:avLst/>
          </a:prstGeom>
          <a:solidFill>
            <a:srgbClr val="FFFF00"/>
          </a:solidFill>
          <a:ln w="9525">
            <a:noFill/>
            <a:miter lim="800000"/>
            <a:headEnd/>
            <a:tailEnd/>
          </a:ln>
        </p:spPr>
        <p:txBody>
          <a:bodyPr wrap="none" anchor="ctr">
            <a:normAutofit/>
          </a:bodyPr>
          <a:lstStyle/>
          <a:p>
            <a:r>
              <a:rPr lang="tr-TR" sz="3600" b="1" dirty="0" smtClean="0"/>
              <a:t>Pazarlama etkinliği-2</a:t>
            </a:r>
            <a:endParaRPr lang="tr-TR" sz="3600" b="1" dirty="0"/>
          </a:p>
        </p:txBody>
      </p:sp>
      <p:sp>
        <p:nvSpPr>
          <p:cNvPr id="6" name="Rectangle 12"/>
          <p:cNvSpPr>
            <a:spLocks noGrp="1" noChangeArrowheads="1"/>
          </p:cNvSpPr>
          <p:nvPr>
            <p:ph sz="half" idx="1"/>
          </p:nvPr>
        </p:nvSpPr>
        <p:spPr bwMode="auto">
          <a:xfrm>
            <a:off x="457200" y="1196752"/>
            <a:ext cx="8507288" cy="5661248"/>
          </a:xfrm>
          <a:prstGeom prst="rect">
            <a:avLst/>
          </a:prstGeom>
          <a:solidFill>
            <a:srgbClr val="FBF69B"/>
          </a:solidFill>
          <a:ln w="25400">
            <a:solidFill>
              <a:schemeClr val="tx1"/>
            </a:solidFill>
            <a:miter lim="800000"/>
            <a:headEnd/>
            <a:tailEnd/>
          </a:ln>
          <a:effectLst>
            <a:outerShdw dist="71842" dir="2700000" algn="ctr" rotWithShape="0">
              <a:schemeClr val="tx1"/>
            </a:outerShdw>
          </a:effectLst>
        </p:spPr>
        <p:txBody>
          <a:bodyPr anchor="ctr">
            <a:noAutofit/>
          </a:bodyPr>
          <a:lstStyle/>
          <a:p>
            <a:pPr algn="just">
              <a:lnSpc>
                <a:spcPct val="90000"/>
              </a:lnSpc>
              <a:buNone/>
              <a:defRPr/>
            </a:pPr>
            <a:endParaRPr lang="tr-TR" altLang="tr-TR" sz="3200" dirty="0" smtClean="0"/>
          </a:p>
          <a:p>
            <a:pPr algn="just">
              <a:lnSpc>
                <a:spcPct val="90000"/>
              </a:lnSpc>
              <a:buNone/>
              <a:defRPr/>
            </a:pPr>
            <a:r>
              <a:rPr lang="tr-TR" altLang="tr-TR" sz="3200" dirty="0" err="1" smtClean="0"/>
              <a:t>Acharya’nın</a:t>
            </a:r>
            <a:r>
              <a:rPr lang="tr-TR" altLang="tr-TR" sz="3200" dirty="0" smtClean="0"/>
              <a:t> </a:t>
            </a:r>
            <a:r>
              <a:rPr lang="tr-TR" altLang="tr-TR" sz="3200" dirty="0" err="1"/>
              <a:t>modifiye</a:t>
            </a:r>
            <a:r>
              <a:rPr lang="tr-TR" altLang="tr-TR" sz="3200" dirty="0"/>
              <a:t> edilmiş pazarlama etkinliği </a:t>
            </a:r>
            <a:r>
              <a:rPr lang="tr-TR" altLang="tr-TR" sz="3200" dirty="0" smtClean="0"/>
              <a:t>formülü aşağıda sunulmuştur:    </a:t>
            </a:r>
          </a:p>
          <a:p>
            <a:pPr algn="just">
              <a:lnSpc>
                <a:spcPct val="90000"/>
              </a:lnSpc>
              <a:buNone/>
              <a:defRPr/>
            </a:pPr>
            <a:endParaRPr lang="tr-TR" altLang="tr-TR" sz="3200" dirty="0" smtClean="0"/>
          </a:p>
          <a:p>
            <a:pPr>
              <a:lnSpc>
                <a:spcPct val="90000"/>
              </a:lnSpc>
              <a:buNone/>
              <a:defRPr/>
            </a:pPr>
            <a:r>
              <a:rPr lang="tr-TR" altLang="tr-TR" sz="3200" dirty="0" smtClean="0"/>
              <a:t>                             </a:t>
            </a:r>
            <a:r>
              <a:rPr lang="tr-TR" altLang="tr-TR" sz="3200" dirty="0"/>
              <a:t>ME=NPF/(MC+NMM</a:t>
            </a:r>
            <a:r>
              <a:rPr lang="tr-TR" altLang="tr-TR" sz="3200" dirty="0" smtClean="0"/>
              <a:t>)</a:t>
            </a:r>
          </a:p>
          <a:p>
            <a:pPr algn="just">
              <a:lnSpc>
                <a:spcPct val="90000"/>
              </a:lnSpc>
              <a:buNone/>
              <a:defRPr/>
            </a:pPr>
            <a:r>
              <a:rPr lang="tr-TR" altLang="tr-TR" sz="3200" dirty="0" smtClean="0"/>
              <a:t>ME: pazarlama etkinliği</a:t>
            </a:r>
          </a:p>
          <a:p>
            <a:pPr algn="just">
              <a:lnSpc>
                <a:spcPct val="90000"/>
              </a:lnSpc>
              <a:buNone/>
              <a:defRPr/>
            </a:pPr>
            <a:r>
              <a:rPr lang="tr-TR" altLang="tr-TR" sz="3200" dirty="0" smtClean="0"/>
              <a:t>NPF</a:t>
            </a:r>
            <a:r>
              <a:rPr lang="tr-TR" altLang="tr-TR" sz="3200" dirty="0"/>
              <a:t>: çiftçilerin eline geçen net </a:t>
            </a:r>
            <a:r>
              <a:rPr lang="tr-TR" altLang="tr-TR" sz="3200" dirty="0" smtClean="0"/>
              <a:t>fiyatı</a:t>
            </a:r>
            <a:endParaRPr lang="tr-TR" altLang="tr-TR" sz="3200" dirty="0"/>
          </a:p>
          <a:p>
            <a:pPr algn="just">
              <a:lnSpc>
                <a:spcPct val="90000"/>
              </a:lnSpc>
              <a:buNone/>
              <a:defRPr/>
            </a:pPr>
            <a:r>
              <a:rPr lang="tr-TR" altLang="tr-TR" sz="3200" dirty="0"/>
              <a:t>MC: çiftçiler ve aracılar tarafından yapılan toplam pazarlama </a:t>
            </a:r>
            <a:r>
              <a:rPr lang="tr-TR" altLang="tr-TR" sz="3200" dirty="0" smtClean="0"/>
              <a:t>masrafı</a:t>
            </a:r>
            <a:endParaRPr lang="tr-TR" altLang="tr-TR" sz="3200" dirty="0"/>
          </a:p>
          <a:p>
            <a:pPr algn="just">
              <a:lnSpc>
                <a:spcPct val="90000"/>
              </a:lnSpc>
              <a:buNone/>
              <a:defRPr/>
            </a:pPr>
            <a:r>
              <a:rPr lang="tr-TR" altLang="tr-TR" sz="3200" dirty="0"/>
              <a:t>NMM: aracılar tarafından elde edilen toplam net pazarlama </a:t>
            </a:r>
            <a:r>
              <a:rPr lang="tr-TR" altLang="tr-TR" sz="3200" dirty="0" smtClean="0"/>
              <a:t>marjı</a:t>
            </a:r>
            <a:endParaRPr lang="tr-TR" altLang="tr-TR" sz="3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06090"/>
          </a:xfrm>
        </p:spPr>
        <p:txBody>
          <a:bodyPr>
            <a:normAutofit fontScale="90000"/>
          </a:bodyPr>
          <a:lstStyle/>
          <a:p>
            <a:r>
              <a:rPr lang="tr-TR" dirty="0" smtClean="0"/>
              <a:t>Pazarlama masrafları-1</a:t>
            </a:r>
            <a:endParaRPr lang="tr-TR" dirty="0"/>
          </a:p>
        </p:txBody>
      </p:sp>
      <p:sp>
        <p:nvSpPr>
          <p:cNvPr id="3" name="2 İçerik Yer Tutucusu"/>
          <p:cNvSpPr>
            <a:spLocks noGrp="1"/>
          </p:cNvSpPr>
          <p:nvPr>
            <p:ph idx="1"/>
          </p:nvPr>
        </p:nvSpPr>
        <p:spPr>
          <a:xfrm>
            <a:off x="457200" y="1052736"/>
            <a:ext cx="8229600" cy="5073427"/>
          </a:xfrm>
        </p:spPr>
        <p:txBody>
          <a:bodyPr>
            <a:normAutofit/>
          </a:bodyPr>
          <a:lstStyle/>
          <a:p>
            <a:pPr marL="514350" indent="-514350" algn="just">
              <a:buAutoNum type="arabicPeriod"/>
            </a:pPr>
            <a:r>
              <a:rPr lang="tr-TR" b="1" dirty="0" smtClean="0"/>
              <a:t>Ürün hazırlama ve paketleme masrafı : </a:t>
            </a:r>
            <a:r>
              <a:rPr lang="tr-TR" dirty="0" smtClean="0"/>
              <a:t>Ürünün temizlenme, derecelenme ve paketlenmesi sırasında kullanılacak teknoloji ve materyal masrafını kapsamaktadır.</a:t>
            </a:r>
          </a:p>
          <a:p>
            <a:pPr marL="514350" indent="-514350" algn="just">
              <a:buAutoNum type="arabicPeriod"/>
            </a:pPr>
            <a:endParaRPr lang="tr-TR" dirty="0" smtClean="0"/>
          </a:p>
          <a:p>
            <a:pPr algn="just">
              <a:buNone/>
            </a:pPr>
            <a:r>
              <a:rPr lang="tr-TR" b="1" dirty="0" smtClean="0"/>
              <a:t>2. Satış masrafı : </a:t>
            </a:r>
            <a:r>
              <a:rPr lang="tr-TR" dirty="0" smtClean="0"/>
              <a:t>Ürünün pazarlama zincirinin her aşamasında el değiştirmesinden </a:t>
            </a:r>
            <a:r>
              <a:rPr lang="da-DK" dirty="0" smtClean="0"/>
              <a:t>dolay</a:t>
            </a:r>
            <a:r>
              <a:rPr lang="tr-TR" dirty="0" smtClean="0"/>
              <a:t>ı</a:t>
            </a:r>
            <a:r>
              <a:rPr lang="da-DK" dirty="0" smtClean="0"/>
              <a:t> de</a:t>
            </a:r>
            <a:r>
              <a:rPr lang="tr-TR" dirty="0" err="1" smtClean="0"/>
              <a:t>ğiş</a:t>
            </a:r>
            <a:r>
              <a:rPr lang="da-DK" dirty="0" smtClean="0"/>
              <a:t>en sat</a:t>
            </a:r>
            <a:r>
              <a:rPr lang="tr-TR" dirty="0" err="1" smtClean="0"/>
              <a:t>ış</a:t>
            </a:r>
            <a:r>
              <a:rPr lang="da-DK" dirty="0" smtClean="0"/>
              <a:t> masraf</a:t>
            </a:r>
            <a:r>
              <a:rPr lang="tr-TR" dirty="0" err="1" smtClean="0"/>
              <a:t>ıdır</a:t>
            </a:r>
            <a:r>
              <a:rPr lang="tr-TR" dirty="0" smtClean="0"/>
              <a:t>.</a:t>
            </a:r>
            <a:endParaRPr lang="da-DK"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99592" y="548680"/>
            <a:ext cx="6781800" cy="726976"/>
          </a:xfrm>
        </p:spPr>
        <p:txBody>
          <a:bodyPr>
            <a:normAutofit/>
          </a:bodyPr>
          <a:lstStyle/>
          <a:p>
            <a:r>
              <a:rPr lang="tr-TR" sz="3600" dirty="0" smtClean="0"/>
              <a:t>Pazarlama masrafları-2</a:t>
            </a:r>
            <a:endParaRPr lang="tr-TR" sz="3600" dirty="0"/>
          </a:p>
        </p:txBody>
      </p:sp>
      <p:sp>
        <p:nvSpPr>
          <p:cNvPr id="3" name="2 İçerik Yer Tutucusu"/>
          <p:cNvSpPr>
            <a:spLocks noGrp="1"/>
          </p:cNvSpPr>
          <p:nvPr>
            <p:ph idx="1"/>
          </p:nvPr>
        </p:nvSpPr>
        <p:spPr>
          <a:xfrm>
            <a:off x="762000" y="1700808"/>
            <a:ext cx="7543800" cy="2871192"/>
          </a:xfrm>
        </p:spPr>
        <p:txBody>
          <a:bodyPr>
            <a:normAutofit fontScale="92500" lnSpcReduction="10000"/>
          </a:bodyPr>
          <a:lstStyle/>
          <a:p>
            <a:pPr algn="just"/>
            <a:r>
              <a:rPr lang="tr-TR" b="1" dirty="0" smtClean="0"/>
              <a:t>3. Taşıma masrafı : </a:t>
            </a:r>
            <a:r>
              <a:rPr lang="tr-TR" dirty="0" smtClean="0"/>
              <a:t>Tarımsal ürünler alıcılara ulaşımı için çeşitli şekillerde taşımacılık sistemleri kullanılır. Pazarlama kanalı uzadıkça taşıma masrafların da artar. </a:t>
            </a:r>
          </a:p>
          <a:p>
            <a:pPr algn="just"/>
            <a:endParaRPr lang="tr-TR" dirty="0" smtClean="0"/>
          </a:p>
          <a:p>
            <a:pPr algn="just"/>
            <a:r>
              <a:rPr lang="tr-TR" b="1" dirty="0" smtClean="0"/>
              <a:t>4. Ürün kayıpları : </a:t>
            </a:r>
            <a:r>
              <a:rPr lang="tr-TR" dirty="0" smtClean="0"/>
              <a:t>Tarımsal ürünlerin taşıma ve depolanması sırasında gerekli koşullar sağlanmaz ise, ürün kayıpları oluşur. Bu da bir masraf unsurudur. Üretici ve tüketici arasındaki artan uzaklık kayıpları da yükseltebilir. </a:t>
            </a:r>
          </a:p>
          <a:p>
            <a:pPr algn="just"/>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71600" y="764704"/>
            <a:ext cx="6781800" cy="726976"/>
          </a:xfrm>
        </p:spPr>
        <p:txBody>
          <a:bodyPr>
            <a:normAutofit/>
          </a:bodyPr>
          <a:lstStyle/>
          <a:p>
            <a:r>
              <a:rPr lang="tr-TR" sz="3600" dirty="0" smtClean="0"/>
              <a:t>Pazarlama masrafları-3</a:t>
            </a:r>
            <a:endParaRPr lang="tr-TR" sz="3600" dirty="0"/>
          </a:p>
        </p:txBody>
      </p:sp>
      <p:sp>
        <p:nvSpPr>
          <p:cNvPr id="3" name="2 İçerik Yer Tutucusu"/>
          <p:cNvSpPr>
            <a:spLocks noGrp="1"/>
          </p:cNvSpPr>
          <p:nvPr>
            <p:ph idx="1"/>
          </p:nvPr>
        </p:nvSpPr>
        <p:spPr>
          <a:xfrm>
            <a:off x="762000" y="1772816"/>
            <a:ext cx="7543800" cy="4104456"/>
          </a:xfrm>
        </p:spPr>
        <p:txBody>
          <a:bodyPr>
            <a:normAutofit/>
          </a:bodyPr>
          <a:lstStyle/>
          <a:p>
            <a:pPr algn="just">
              <a:buNone/>
            </a:pPr>
            <a:r>
              <a:rPr lang="tr-TR" b="1" dirty="0" smtClean="0"/>
              <a:t>5. Depolama masrafı : </a:t>
            </a:r>
            <a:r>
              <a:rPr lang="tr-TR" dirty="0" smtClean="0"/>
              <a:t>Depolama ile zaman faydalılığı yaratılır.  Böylece, ürün bol olduğunda depolanır ve ileri dönemlerdeki fiyat avantajlarından yararlanılır. Ancak bu hizmet de bir masraf gerektirir.</a:t>
            </a:r>
          </a:p>
          <a:p>
            <a:endParaRPr lang="tr-TR" dirty="0" smtClean="0"/>
          </a:p>
          <a:p>
            <a:pPr algn="just">
              <a:buNone/>
            </a:pPr>
            <a:r>
              <a:rPr lang="tr-TR" b="1" dirty="0" smtClean="0"/>
              <a:t>6. İşleme masrafı : </a:t>
            </a:r>
            <a:r>
              <a:rPr lang="tr-TR" dirty="0" smtClean="0"/>
              <a:t>Tarımsal ürünlerin işlemesiyle katma değer yaratılırken, bazı masraflara da katlanılır. Çeşitli ücret, vergi gibi masraflar..</a:t>
            </a:r>
          </a:p>
          <a:p>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836712"/>
            <a:ext cx="8229600" cy="778098"/>
          </a:xfrm>
        </p:spPr>
        <p:txBody>
          <a:bodyPr>
            <a:normAutofit/>
          </a:bodyPr>
          <a:lstStyle/>
          <a:p>
            <a:r>
              <a:rPr lang="tr-TR" sz="3600" dirty="0" smtClean="0"/>
              <a:t>Pazarlama masrafları-4</a:t>
            </a:r>
            <a:endParaRPr lang="tr-TR" sz="3600" dirty="0"/>
          </a:p>
        </p:txBody>
      </p:sp>
      <p:sp>
        <p:nvSpPr>
          <p:cNvPr id="3" name="2 İçerik Yer Tutucusu"/>
          <p:cNvSpPr>
            <a:spLocks noGrp="1"/>
          </p:cNvSpPr>
          <p:nvPr>
            <p:ph idx="1"/>
          </p:nvPr>
        </p:nvSpPr>
        <p:spPr>
          <a:xfrm>
            <a:off x="457200" y="1052736"/>
            <a:ext cx="8229600" cy="5073427"/>
          </a:xfrm>
        </p:spPr>
        <p:txBody>
          <a:bodyPr/>
          <a:lstStyle/>
          <a:p>
            <a:pPr algn="just">
              <a:buNone/>
            </a:pPr>
            <a:r>
              <a:rPr lang="tr-TR" b="1" dirty="0" smtClean="0"/>
              <a:t>7. Finans masrafı : </a:t>
            </a:r>
            <a:r>
              <a:rPr lang="tr-TR" dirty="0" smtClean="0"/>
              <a:t>İşletmede kullanılmak üzere, bankadan borç alınan paranın faizi, finans masrafıdır</a:t>
            </a:r>
            <a:r>
              <a:rPr lang="tr-TR" dirty="0" smtClean="0"/>
              <a:t>.</a:t>
            </a:r>
          </a:p>
          <a:p>
            <a:pPr algn="just">
              <a:buNone/>
            </a:pPr>
            <a:endParaRPr lang="tr-TR" dirty="0" smtClean="0"/>
          </a:p>
          <a:p>
            <a:pPr algn="just">
              <a:buNone/>
            </a:pPr>
            <a:r>
              <a:rPr lang="tr-TR" b="1" dirty="0" smtClean="0"/>
              <a:t>8. Ücret, komisyon ve çeşitli ödemeler : </a:t>
            </a:r>
            <a:r>
              <a:rPr lang="tr-TR" dirty="0" smtClean="0"/>
              <a:t>Başlıca pazarlama m</a:t>
            </a:r>
            <a:r>
              <a:rPr lang="pt-BR" dirty="0" smtClean="0"/>
              <a:t>asraflar</a:t>
            </a:r>
            <a:r>
              <a:rPr lang="tr-TR" dirty="0" err="1" smtClean="0"/>
              <a:t>ının</a:t>
            </a:r>
            <a:r>
              <a:rPr lang="tr-TR" dirty="0" smtClean="0"/>
              <a:t> </a:t>
            </a:r>
            <a:r>
              <a:rPr lang="pt-BR" dirty="0" smtClean="0"/>
              <a:t>d</a:t>
            </a:r>
            <a:r>
              <a:rPr lang="tr-TR" dirty="0" smtClean="0"/>
              <a:t>ışında</a:t>
            </a:r>
            <a:r>
              <a:rPr lang="pt-BR" dirty="0" smtClean="0"/>
              <a:t>, baz</a:t>
            </a:r>
            <a:r>
              <a:rPr lang="tr-TR" dirty="0" smtClean="0"/>
              <a:t>ı</a:t>
            </a:r>
            <a:r>
              <a:rPr lang="pt-BR" dirty="0" smtClean="0"/>
              <a:t> masraflar da vard</a:t>
            </a:r>
            <a:r>
              <a:rPr lang="tr-TR" dirty="0" smtClean="0"/>
              <a:t>ı</a:t>
            </a:r>
            <a:r>
              <a:rPr lang="pt-BR" dirty="0" smtClean="0"/>
              <a:t>r. Örne</a:t>
            </a:r>
            <a:r>
              <a:rPr lang="tr-TR" dirty="0" smtClean="0"/>
              <a:t>ğ</a:t>
            </a:r>
            <a:r>
              <a:rPr lang="pt-BR" dirty="0" smtClean="0"/>
              <a:t>in, lisans ücreti,</a:t>
            </a:r>
            <a:r>
              <a:rPr lang="tr-TR" dirty="0" smtClean="0"/>
              <a:t> toptancı komisyonu gibi.</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570186"/>
          </a:xfrm>
        </p:spPr>
        <p:txBody>
          <a:bodyPr>
            <a:normAutofit/>
          </a:bodyPr>
          <a:lstStyle/>
          <a:p>
            <a:r>
              <a:rPr lang="tr-TR" sz="3600" dirty="0" smtClean="0"/>
              <a:t>Pazarlama masraflarının azaltılması</a:t>
            </a:r>
            <a:endParaRPr lang="tr-TR" sz="3600" dirty="0"/>
          </a:p>
        </p:txBody>
      </p:sp>
      <p:sp>
        <p:nvSpPr>
          <p:cNvPr id="3" name="2 İçerik Yer Tutucusu"/>
          <p:cNvSpPr>
            <a:spLocks noGrp="1"/>
          </p:cNvSpPr>
          <p:nvPr>
            <p:ph idx="1"/>
          </p:nvPr>
        </p:nvSpPr>
        <p:spPr>
          <a:xfrm>
            <a:off x="457200" y="1196752"/>
            <a:ext cx="8229600" cy="4929411"/>
          </a:xfrm>
        </p:spPr>
        <p:txBody>
          <a:bodyPr/>
          <a:lstStyle/>
          <a:p>
            <a:pPr algn="just"/>
            <a:r>
              <a:rPr lang="tr-TR" dirty="0" smtClean="0"/>
              <a:t>Üreticilerin kurumsallaşarak (kooperatif, birlik gibi) hammadde temininde sağlayacakları pazarlık gücü ile maliyetin düşürülmesi</a:t>
            </a:r>
          </a:p>
          <a:p>
            <a:pPr algn="just"/>
            <a:r>
              <a:rPr lang="tr-TR" dirty="0" smtClean="0"/>
              <a:t>Pazarlama hizmetlerinin iyileştirilmesi</a:t>
            </a:r>
          </a:p>
          <a:p>
            <a:pPr algn="just"/>
            <a:r>
              <a:rPr lang="tr-TR" dirty="0" smtClean="0"/>
              <a:t>E-ticaret yapılarak </a:t>
            </a:r>
            <a:r>
              <a:rPr lang="tr-TR" smtClean="0"/>
              <a:t>masrafların azaltılması </a:t>
            </a:r>
            <a:endParaRPr lang="tr-TR" dirty="0" smtClean="0"/>
          </a:p>
          <a:p>
            <a:pPr algn="just"/>
            <a:r>
              <a:rPr lang="tr-TR" dirty="0" smtClean="0"/>
              <a:t>Artan rekabetin masrafların düşürülmesine etkisi</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0" y="0"/>
            <a:ext cx="9144000" cy="762000"/>
          </a:xfrm>
          <a:prstGeom prst="rect">
            <a:avLst/>
          </a:prstGeom>
          <a:solidFill>
            <a:srgbClr val="FFFF00"/>
          </a:solidFill>
          <a:ln w="9525">
            <a:noFill/>
            <a:miter lim="800000"/>
            <a:headEnd/>
            <a:tailEnd/>
          </a:ln>
        </p:spPr>
        <p:txBody>
          <a:bodyPr wrap="none" anchor="ctr"/>
          <a:lstStyle/>
          <a:p>
            <a:endParaRPr lang="tr-TR" altLang="tr-TR"/>
          </a:p>
        </p:txBody>
      </p:sp>
      <p:sp>
        <p:nvSpPr>
          <p:cNvPr id="30723" name="Rectangle 3"/>
          <p:cNvSpPr>
            <a:spLocks noGrp="1" noChangeArrowheads="1"/>
          </p:cNvSpPr>
          <p:nvPr>
            <p:ph type="title"/>
          </p:nvPr>
        </p:nvSpPr>
        <p:spPr>
          <a:xfrm>
            <a:off x="0" y="0"/>
            <a:ext cx="9144000" cy="685800"/>
          </a:xfrm>
          <a:noFill/>
        </p:spPr>
        <p:txBody>
          <a:bodyPr tIns="0" bIns="0"/>
          <a:lstStyle/>
          <a:p>
            <a:pPr eaLnBrk="1" hangingPunct="1">
              <a:lnSpc>
                <a:spcPct val="85000"/>
              </a:lnSpc>
            </a:pPr>
            <a:r>
              <a:rPr lang="tr-TR" altLang="tr-TR" sz="4000" b="1" dirty="0" smtClean="0"/>
              <a:t>Pazarlama Marjı -1</a:t>
            </a:r>
            <a:endParaRPr lang="en-US" altLang="tr-TR" sz="4000" b="1" dirty="0" smtClean="0"/>
          </a:p>
        </p:txBody>
      </p:sp>
      <p:sp>
        <p:nvSpPr>
          <p:cNvPr id="30726" name="Slide Number Placeholder 18"/>
          <p:cNvSpPr>
            <a:spLocks noGrp="1"/>
          </p:cNvSpPr>
          <p:nvPr>
            <p:ph type="sldNum" sz="quarter" idx="12"/>
          </p:nvPr>
        </p:nvSpPr>
        <p:spPr>
          <a:noFill/>
        </p:spPr>
        <p:txBody>
          <a:bodyPr/>
          <a:lstStyle/>
          <a:p>
            <a:fld id="{3DF9F54E-9396-47DC-B76C-D7B13CA5FE28}" type="slidenum">
              <a:rPr lang="en-US" altLang="tr-TR" smtClean="0"/>
              <a:pPr/>
              <a:t>7</a:t>
            </a:fld>
            <a:endParaRPr lang="en-US" altLang="tr-TR" smtClean="0"/>
          </a:p>
        </p:txBody>
      </p:sp>
      <p:sp>
        <p:nvSpPr>
          <p:cNvPr id="30724" name="Line 4"/>
          <p:cNvSpPr>
            <a:spLocks noChangeShapeType="1"/>
          </p:cNvSpPr>
          <p:nvPr/>
        </p:nvSpPr>
        <p:spPr bwMode="auto">
          <a:xfrm>
            <a:off x="0" y="762000"/>
            <a:ext cx="9144000" cy="0"/>
          </a:xfrm>
          <a:prstGeom prst="line">
            <a:avLst/>
          </a:prstGeom>
          <a:noFill/>
          <a:ln w="38100">
            <a:solidFill>
              <a:srgbClr val="A81E10"/>
            </a:solidFill>
            <a:round/>
            <a:headEnd/>
            <a:tailEnd/>
          </a:ln>
        </p:spPr>
        <p:txBody>
          <a:bodyPr/>
          <a:lstStyle/>
          <a:p>
            <a:endParaRPr lang="tr-TR"/>
          </a:p>
        </p:txBody>
      </p:sp>
      <p:sp>
        <p:nvSpPr>
          <p:cNvPr id="32773" name="Rectangle 12"/>
          <p:cNvSpPr>
            <a:spLocks noChangeArrowheads="1"/>
          </p:cNvSpPr>
          <p:nvPr/>
        </p:nvSpPr>
        <p:spPr bwMode="auto">
          <a:xfrm>
            <a:off x="304800" y="980728"/>
            <a:ext cx="8610600" cy="5328592"/>
          </a:xfrm>
          <a:prstGeom prst="rect">
            <a:avLst/>
          </a:prstGeom>
          <a:solidFill>
            <a:srgbClr val="FBF69B"/>
          </a:solidFill>
          <a:ln w="25400">
            <a:solidFill>
              <a:schemeClr val="tx1"/>
            </a:solidFill>
            <a:miter lim="800000"/>
            <a:headEnd/>
            <a:tailEnd/>
          </a:ln>
          <a:effectLst>
            <a:outerShdw dist="71842" dir="2700000" algn="ctr" rotWithShape="0">
              <a:schemeClr val="tx1"/>
            </a:outerShdw>
          </a:effectLst>
        </p:spPr>
        <p:txBody>
          <a:bodyPr anchor="ctr"/>
          <a:lstStyle/>
          <a:p>
            <a:pPr algn="just">
              <a:lnSpc>
                <a:spcPct val="90000"/>
              </a:lnSpc>
              <a:defRPr/>
            </a:pPr>
            <a:r>
              <a:rPr lang="tr-TR" altLang="tr-TR" sz="3600" dirty="0" smtClean="0"/>
              <a:t>Tanım: Bir </a:t>
            </a:r>
            <a:r>
              <a:rPr lang="tr-TR" altLang="tr-TR" sz="3600" dirty="0"/>
              <a:t>malın </a:t>
            </a:r>
            <a:r>
              <a:rPr lang="tr-TR" altLang="tr-TR" sz="3600" dirty="0" smtClean="0"/>
              <a:t>üretici eline geçen fiyatı ile tüketicinin ödediği fiyat  arasındaki farktır.</a:t>
            </a:r>
          </a:p>
          <a:p>
            <a:pPr algn="just">
              <a:lnSpc>
                <a:spcPct val="90000"/>
              </a:lnSpc>
              <a:defRPr/>
            </a:pPr>
            <a:endParaRPr lang="tr-TR" altLang="tr-TR" sz="3600" dirty="0" smtClean="0"/>
          </a:p>
          <a:p>
            <a:pPr algn="just">
              <a:lnSpc>
                <a:spcPct val="90000"/>
              </a:lnSpc>
              <a:defRPr/>
            </a:pPr>
            <a:r>
              <a:rPr lang="tr-TR" altLang="tr-TR" sz="3600" dirty="0" smtClean="0"/>
              <a:t>Marj; satın alma, paketleme, ulaşım, depolama ve işleme gibi hizmetler için aracılar tarafından istenilen fiyatı temsil eder.</a:t>
            </a:r>
          </a:p>
          <a:p>
            <a:pPr algn="just">
              <a:lnSpc>
                <a:spcPct val="90000"/>
              </a:lnSpc>
              <a:defRPr/>
            </a:pPr>
            <a:endParaRPr lang="tr-TR" altLang="tr-TR" sz="3600" dirty="0" smtClean="0"/>
          </a:p>
          <a:p>
            <a:pPr algn="just">
              <a:lnSpc>
                <a:spcPct val="90000"/>
              </a:lnSpc>
              <a:defRPr/>
            </a:pPr>
            <a:r>
              <a:rPr lang="tr-TR" altLang="tr-TR" sz="3600" dirty="0" smtClean="0"/>
              <a:t>Pazarlama marjı masraf ve karı içerir.</a:t>
            </a:r>
          </a:p>
          <a:p>
            <a:pPr algn="just">
              <a:lnSpc>
                <a:spcPct val="90000"/>
              </a:lnSpc>
              <a:defRPr/>
            </a:pPr>
            <a:endParaRPr lang="tr-TR" altLang="tr-TR" sz="3600" dirty="0" smtClean="0"/>
          </a:p>
          <a:p>
            <a:pPr algn="just">
              <a:lnSpc>
                <a:spcPct val="90000"/>
              </a:lnSpc>
              <a:defRPr/>
            </a:pPr>
            <a:endParaRPr lang="tr-TR" altLang="tr-TR" sz="3600" u="sng" dirty="0"/>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0" y="0"/>
            <a:ext cx="9144000" cy="762000"/>
          </a:xfrm>
          <a:prstGeom prst="rect">
            <a:avLst/>
          </a:prstGeom>
          <a:solidFill>
            <a:srgbClr val="FFFF00"/>
          </a:solidFill>
          <a:ln w="9525">
            <a:noFill/>
            <a:miter lim="800000"/>
            <a:headEnd/>
            <a:tailEnd/>
          </a:ln>
        </p:spPr>
        <p:txBody>
          <a:bodyPr wrap="none" anchor="ctr"/>
          <a:lstStyle/>
          <a:p>
            <a:endParaRPr lang="tr-TR" altLang="tr-TR"/>
          </a:p>
        </p:txBody>
      </p:sp>
      <p:sp>
        <p:nvSpPr>
          <p:cNvPr id="32771" name="Rectangle 3"/>
          <p:cNvSpPr>
            <a:spLocks noGrp="1" noChangeArrowheads="1"/>
          </p:cNvSpPr>
          <p:nvPr>
            <p:ph type="title"/>
          </p:nvPr>
        </p:nvSpPr>
        <p:spPr>
          <a:xfrm>
            <a:off x="0" y="0"/>
            <a:ext cx="9144000" cy="685800"/>
          </a:xfrm>
          <a:noFill/>
        </p:spPr>
        <p:txBody>
          <a:bodyPr tIns="0" bIns="0"/>
          <a:lstStyle/>
          <a:p>
            <a:pPr eaLnBrk="1" hangingPunct="1">
              <a:lnSpc>
                <a:spcPct val="85000"/>
              </a:lnSpc>
            </a:pPr>
            <a:r>
              <a:rPr lang="tr-TR" altLang="tr-TR" sz="4000" b="1" dirty="0" smtClean="0"/>
              <a:t>Pazarlama Marjı -2</a:t>
            </a:r>
            <a:endParaRPr lang="en-US" altLang="tr-TR" sz="4000" b="1" dirty="0" smtClean="0"/>
          </a:p>
        </p:txBody>
      </p:sp>
      <p:sp>
        <p:nvSpPr>
          <p:cNvPr id="34822" name="Rectangle 12"/>
          <p:cNvSpPr>
            <a:spLocks noGrp="1" noChangeArrowheads="1"/>
          </p:cNvSpPr>
          <p:nvPr>
            <p:ph sz="half" idx="1"/>
          </p:nvPr>
        </p:nvSpPr>
        <p:spPr>
          <a:xfrm>
            <a:off x="323528" y="980728"/>
            <a:ext cx="8439472" cy="5572472"/>
          </a:xfrm>
          <a:solidFill>
            <a:srgbClr val="FBF69B"/>
          </a:solidFill>
          <a:ln w="25400">
            <a:solidFill>
              <a:schemeClr val="tx1"/>
            </a:solidFill>
          </a:ln>
          <a:effectLst>
            <a:outerShdw dist="71842" dir="2700000" algn="ctr" rotWithShape="0">
              <a:schemeClr val="tx1"/>
            </a:outerShdw>
          </a:effectLst>
        </p:spPr>
        <p:txBody>
          <a:bodyPr anchor="ctr">
            <a:normAutofit/>
          </a:bodyPr>
          <a:lstStyle/>
          <a:p>
            <a:pPr marL="0" indent="0" algn="just">
              <a:lnSpc>
                <a:spcPct val="90000"/>
              </a:lnSpc>
              <a:buNone/>
              <a:defRPr/>
            </a:pPr>
            <a:r>
              <a:rPr lang="tr-TR" altLang="tr-TR" sz="4000" i="1" dirty="0" smtClean="0"/>
              <a:t>Fındık, kuru kayısı ve kiraz gibi geleneksel ihraç ürünleri ile hayvansal ürünlerde (çiğ süt, sığır eti) </a:t>
            </a:r>
            <a:r>
              <a:rPr lang="tr-TR" altLang="tr-TR" sz="4000" i="1" dirty="0" err="1" smtClean="0"/>
              <a:t>nisbi</a:t>
            </a:r>
            <a:r>
              <a:rPr lang="tr-TR" altLang="tr-TR" sz="4000" i="1" dirty="0" smtClean="0"/>
              <a:t> marj daha yüksek, domates ve patlıcan gibi sebzelerde ise daha düşük düzeydedir.</a:t>
            </a:r>
          </a:p>
        </p:txBody>
      </p:sp>
      <p:sp>
        <p:nvSpPr>
          <p:cNvPr id="32773" name="Slide Number Placeholder 18"/>
          <p:cNvSpPr>
            <a:spLocks noGrp="1"/>
          </p:cNvSpPr>
          <p:nvPr>
            <p:ph type="sldNum" sz="quarter" idx="12"/>
          </p:nvPr>
        </p:nvSpPr>
        <p:spPr>
          <a:noFill/>
        </p:spPr>
        <p:txBody>
          <a:bodyPr/>
          <a:lstStyle/>
          <a:p>
            <a:fld id="{E3DBDD00-3B3F-4E1E-AF6D-3AC808F06322}" type="slidenum">
              <a:rPr lang="en-US" altLang="tr-TR" smtClean="0"/>
              <a:pPr/>
              <a:t>8</a:t>
            </a:fld>
            <a:endParaRPr lang="en-US" altLang="tr-TR" smtClean="0"/>
          </a:p>
        </p:txBody>
      </p:sp>
      <p:sp>
        <p:nvSpPr>
          <p:cNvPr id="32772" name="Line 4"/>
          <p:cNvSpPr>
            <a:spLocks noChangeShapeType="1"/>
          </p:cNvSpPr>
          <p:nvPr/>
        </p:nvSpPr>
        <p:spPr bwMode="auto">
          <a:xfrm>
            <a:off x="0" y="762000"/>
            <a:ext cx="9144000" cy="0"/>
          </a:xfrm>
          <a:prstGeom prst="line">
            <a:avLst/>
          </a:prstGeom>
          <a:noFill/>
          <a:ln w="38100">
            <a:solidFill>
              <a:srgbClr val="A81E10"/>
            </a:solidFill>
            <a:round/>
            <a:headEnd/>
            <a:tailEnd/>
          </a:ln>
        </p:spPr>
        <p:txBody>
          <a:bodyPr/>
          <a:lstStyle/>
          <a:p>
            <a:endParaRPr lang="tr-TR"/>
          </a:p>
        </p:txBody>
      </p:sp>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274638"/>
            <a:ext cx="9144000" cy="994122"/>
          </a:xfrm>
        </p:spPr>
        <p:txBody>
          <a:bodyPr>
            <a:normAutofit/>
          </a:bodyPr>
          <a:lstStyle/>
          <a:p>
            <a:r>
              <a:rPr lang="tr-TR" sz="4000" dirty="0" smtClean="0"/>
              <a:t>Pazarlama Marjı -3</a:t>
            </a:r>
            <a:br>
              <a:rPr lang="tr-TR" sz="4000" dirty="0" smtClean="0"/>
            </a:br>
            <a:r>
              <a:rPr lang="tr-TR" sz="1300" dirty="0" smtClean="0"/>
              <a:t>(</a:t>
            </a:r>
            <a:r>
              <a:rPr lang="en-US" sz="1300" b="1" dirty="0" err="1" smtClean="0"/>
              <a:t>Bakucs,L.Z</a:t>
            </a:r>
            <a:r>
              <a:rPr lang="en-US" sz="1300" b="1" dirty="0" smtClean="0"/>
              <a:t>. and Ferto,I.,2005. Marketing Margins and Price Transmission</a:t>
            </a:r>
            <a:r>
              <a:rPr lang="tr-TR" sz="1300" b="1" dirty="0" smtClean="0"/>
              <a:t> </a:t>
            </a:r>
            <a:r>
              <a:rPr lang="en-US" sz="1300" b="1" dirty="0" smtClean="0"/>
              <a:t>on The Hungarian Pork </a:t>
            </a:r>
            <a:r>
              <a:rPr lang="en-US" sz="1300" b="1" dirty="0" err="1" smtClean="0"/>
              <a:t>Market.IAMO-Forum.Halle</a:t>
            </a:r>
            <a:r>
              <a:rPr lang="tr-TR" sz="1300" dirty="0" smtClean="0"/>
              <a:t>)</a:t>
            </a:r>
            <a:endParaRPr lang="tr-TR" sz="1300" dirty="0"/>
          </a:p>
        </p:txBody>
      </p:sp>
      <p:graphicFrame>
        <p:nvGraphicFramePr>
          <p:cNvPr id="5" name="4 Diyagram"/>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5 Diyagram"/>
          <p:cNvGraphicFramePr/>
          <p:nvPr>
            <p:extLst>
              <p:ext uri="{D42A27DB-BD31-4B8C-83A1-F6EECF244321}">
                <p14:modId xmlns:p14="http://schemas.microsoft.com/office/powerpoint/2010/main" val="3871715071"/>
              </p:ext>
            </p:extLst>
          </p:nvPr>
        </p:nvGraphicFramePr>
        <p:xfrm>
          <a:off x="611560" y="1628800"/>
          <a:ext cx="7704856" cy="446449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140</TotalTime>
  <Words>992</Words>
  <Application>Microsoft Office PowerPoint</Application>
  <PresentationFormat>Ekran Gösterisi (4:3)</PresentationFormat>
  <Paragraphs>92</Paragraphs>
  <Slides>12</Slides>
  <Notes>3</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NewsPrint</vt:lpstr>
      <vt:lpstr>Bölüm 10. Pazarlama Masrafları ve Pazarlama  Marjları</vt:lpstr>
      <vt:lpstr>Pazarlama masrafları-1</vt:lpstr>
      <vt:lpstr>Pazarlama masrafları-2</vt:lpstr>
      <vt:lpstr>Pazarlama masrafları-3</vt:lpstr>
      <vt:lpstr>Pazarlama masrafları-4</vt:lpstr>
      <vt:lpstr>Pazarlama masraflarının azaltılması</vt:lpstr>
      <vt:lpstr>Pazarlama Marjı -1</vt:lpstr>
      <vt:lpstr>Pazarlama Marjı -2</vt:lpstr>
      <vt:lpstr>Pazarlama Marjı -3 (Bakucs,L.Z. and Ferto,I.,2005. Marketing Margins and Price Transmission on The Hungarian Pork Market.IAMO-Forum.Halle)</vt:lpstr>
      <vt:lpstr>Pazarlama marjı-4</vt:lpstr>
      <vt:lpstr>Pazarlama etkinliği -1</vt:lpstr>
      <vt:lpstr>Pazarlama etkinliği-2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Talep ve Tüketim Teorisi</dc:title>
  <dc:creator>Pc</dc:creator>
  <cp:lastModifiedBy>user</cp:lastModifiedBy>
  <cp:revision>47</cp:revision>
  <dcterms:created xsi:type="dcterms:W3CDTF">2017-11-28T18:21:36Z</dcterms:created>
  <dcterms:modified xsi:type="dcterms:W3CDTF">2017-12-18T10:36:12Z</dcterms:modified>
</cp:coreProperties>
</file>