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61" r:id="rId4"/>
    <p:sldId id="271" r:id="rId5"/>
    <p:sldId id="272" r:id="rId6"/>
    <p:sldId id="328" r:id="rId7"/>
    <p:sldId id="280" r:id="rId8"/>
    <p:sldId id="281" r:id="rId9"/>
    <p:sldId id="298" r:id="rId10"/>
    <p:sldId id="299" r:id="rId11"/>
    <p:sldId id="302" r:id="rId12"/>
    <p:sldId id="304" r:id="rId13"/>
    <p:sldId id="305" r:id="rId14"/>
    <p:sldId id="310" r:id="rId15"/>
    <p:sldId id="311" r:id="rId16"/>
    <p:sldId id="313" r:id="rId17"/>
    <p:sldId id="339" r:id="rId18"/>
    <p:sldId id="317" r:id="rId19"/>
    <p:sldId id="340" r:id="rId20"/>
    <p:sldId id="322" r:id="rId21"/>
    <p:sldId id="324" r:id="rId22"/>
  </p:sldIdLst>
  <p:sldSz cx="9144000" cy="6858000" type="screen4x3"/>
  <p:notesSz cx="9926638" cy="67976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730" autoAdjust="0"/>
  </p:normalViewPr>
  <p:slideViewPr>
    <p:cSldViewPr>
      <p:cViewPr varScale="1">
        <p:scale>
          <a:sx n="108" d="100"/>
          <a:sy n="108" d="100"/>
        </p:scale>
        <p:origin x="162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E330F-8F63-4E3D-A2A5-111FF2777462}" type="datetimeFigureOut">
              <a:rPr lang="tr-TR" smtClean="0"/>
              <a:pPr/>
              <a:t>22.06.2018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D480E-A119-424D-8EC4-571BDA4401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1938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2BC0A-9B45-4D0F-8885-6F53512C951B}" type="datetimeFigureOut">
              <a:rPr lang="tr-TR" smtClean="0"/>
              <a:pPr/>
              <a:t>22.06.2018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30B0A-C4DF-4003-954E-49B51BB03E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903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Bu nedenle gövde </a:t>
            </a:r>
            <a:r>
              <a:rPr lang="tr-TR" dirty="0" err="1" smtClean="0"/>
              <a:t>ortezlerinin</a:t>
            </a:r>
            <a:r>
              <a:rPr lang="tr-TR" dirty="0" smtClean="0"/>
              <a:t> doğru planlanması, üretilmesi ve etkili olabilmesi için </a:t>
            </a:r>
            <a:r>
              <a:rPr lang="tr-TR" dirty="0" err="1" smtClean="0"/>
              <a:t>kolumna</a:t>
            </a:r>
            <a:r>
              <a:rPr lang="tr-TR" dirty="0" smtClean="0"/>
              <a:t> </a:t>
            </a:r>
            <a:r>
              <a:rPr lang="tr-TR" dirty="0" err="1" smtClean="0"/>
              <a:t>vertebralisin</a:t>
            </a:r>
            <a:r>
              <a:rPr lang="tr-TR" dirty="0" smtClean="0"/>
              <a:t>, </a:t>
            </a:r>
            <a:r>
              <a:rPr lang="tr-TR" dirty="0" err="1" smtClean="0"/>
              <a:t>pelvisin</a:t>
            </a:r>
            <a:r>
              <a:rPr lang="tr-TR" dirty="0" smtClean="0"/>
              <a:t>, gövde kaslarının anatomik ve </a:t>
            </a:r>
            <a:r>
              <a:rPr lang="tr-TR" dirty="0" err="1" smtClean="0"/>
              <a:t>biomekanik</a:t>
            </a:r>
            <a:r>
              <a:rPr lang="tr-TR" dirty="0" smtClean="0"/>
              <a:t> özelliklerinin iyi bilinmesi gerekir.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30B0A-C4DF-4003-954E-49B51BB03EA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4158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u="sng" dirty="0" err="1" smtClean="0"/>
              <a:t>Columna</a:t>
            </a:r>
            <a:r>
              <a:rPr lang="tr-TR" u="sng" dirty="0" smtClean="0"/>
              <a:t> </a:t>
            </a:r>
            <a:r>
              <a:rPr lang="tr-TR" u="sng" dirty="0" err="1" smtClean="0"/>
              <a:t>vertebralisin</a:t>
            </a:r>
            <a:r>
              <a:rPr lang="tr-TR" u="sng" dirty="0" smtClean="0"/>
              <a:t> ön ve </a:t>
            </a:r>
            <a:r>
              <a:rPr lang="tr-TR" u="sng" dirty="0" err="1" smtClean="0"/>
              <a:t>lateral</a:t>
            </a:r>
            <a:r>
              <a:rPr lang="tr-TR" u="sng" dirty="0" smtClean="0"/>
              <a:t> </a:t>
            </a:r>
            <a:r>
              <a:rPr lang="tr-TR" u="sng" dirty="0" err="1" smtClean="0"/>
              <a:t>fleksiyonunun</a:t>
            </a:r>
            <a:r>
              <a:rPr lang="tr-TR" u="sng" dirty="0" smtClean="0"/>
              <a:t> birlikte kısıtlanması gereken alt </a:t>
            </a:r>
            <a:r>
              <a:rPr lang="tr-TR" u="sng" dirty="0" err="1" smtClean="0"/>
              <a:t>torakal</a:t>
            </a:r>
            <a:r>
              <a:rPr lang="tr-TR" u="sng" dirty="0" smtClean="0"/>
              <a:t> bölgeyi ilgilendiren durumlarda</a:t>
            </a:r>
            <a:r>
              <a:rPr lang="tr-TR" dirty="0" smtClean="0"/>
              <a:t> ise bu </a:t>
            </a:r>
            <a:r>
              <a:rPr lang="tr-TR" dirty="0" err="1" smtClean="0"/>
              <a:t>ortezin</a:t>
            </a:r>
            <a:r>
              <a:rPr lang="tr-TR" dirty="0" smtClean="0"/>
              <a:t> </a:t>
            </a:r>
            <a:r>
              <a:rPr lang="tr-TR" u="sng" dirty="0" smtClean="0"/>
              <a:t>çift veya kelebek şeklinde </a:t>
            </a:r>
            <a:r>
              <a:rPr lang="tr-TR" u="sng" dirty="0" err="1" smtClean="0"/>
              <a:t>pelvik</a:t>
            </a:r>
            <a:r>
              <a:rPr lang="tr-TR" u="sng" dirty="0" smtClean="0"/>
              <a:t> bantlı</a:t>
            </a:r>
            <a:r>
              <a:rPr lang="tr-TR" dirty="0" smtClean="0"/>
              <a:t> olan ve </a:t>
            </a:r>
            <a:r>
              <a:rPr lang="tr-TR" u="sng" dirty="0" err="1" smtClean="0"/>
              <a:t>midaksilar</a:t>
            </a:r>
            <a:r>
              <a:rPr lang="tr-TR" u="sng" dirty="0" smtClean="0"/>
              <a:t> çubuğun kısa tutulduğu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30B0A-C4DF-4003-954E-49B51BB03EA1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769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err="1" smtClean="0"/>
              <a:t>Hiperekstansiyon</a:t>
            </a:r>
            <a:r>
              <a:rPr lang="tr-TR" dirty="0" smtClean="0"/>
              <a:t> </a:t>
            </a:r>
            <a:r>
              <a:rPr lang="tr-TR" dirty="0" err="1" smtClean="0"/>
              <a:t>ortezi</a:t>
            </a:r>
            <a:r>
              <a:rPr lang="tr-TR" dirty="0" smtClean="0"/>
              <a:t> 1937’de </a:t>
            </a:r>
            <a:r>
              <a:rPr lang="tr-TR" dirty="0" err="1" smtClean="0"/>
              <a:t>Jewett</a:t>
            </a:r>
            <a:r>
              <a:rPr lang="tr-TR" dirty="0" smtClean="0"/>
              <a:t> tarafından geliştirilmiş ve 1942’de </a:t>
            </a:r>
            <a:r>
              <a:rPr lang="tr-TR" dirty="0" err="1" smtClean="0"/>
              <a:t>Baken</a:t>
            </a:r>
            <a:r>
              <a:rPr lang="tr-TR" dirty="0" smtClean="0"/>
              <a:t> başta olmak üzere pek çok kişi tarafından </a:t>
            </a:r>
            <a:r>
              <a:rPr lang="tr-TR" dirty="0" err="1" smtClean="0"/>
              <a:t>modifiye</a:t>
            </a:r>
            <a:r>
              <a:rPr lang="tr-TR" dirty="0" smtClean="0"/>
              <a:t> edilmiştir.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30B0A-C4DF-4003-954E-49B51BB03EA1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366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1AEC-7C17-4800-BE7B-19FC30E92631}" type="datetime1">
              <a:rPr lang="tr-TR" smtClean="0"/>
              <a:pPr/>
              <a:t>22.06.2018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F6D8-5FFB-44DC-9FCE-8431485411C9}" type="datetime1">
              <a:rPr lang="tr-TR" smtClean="0"/>
              <a:pPr/>
              <a:t>22.06.2018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FEAF-C432-4FDE-9395-0504FDAAA288}" type="datetime1">
              <a:rPr lang="tr-TR" smtClean="0"/>
              <a:pPr/>
              <a:t>22.06.2018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42876" y="71414"/>
            <a:ext cx="8858280" cy="1071570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tr-TR" dirty="0" smtClean="0"/>
              <a:t>ASIL BAŞLIK STİLİ İÇİN TIKLATIN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072098"/>
          </a:xfrm>
        </p:spPr>
        <p:txBody>
          <a:bodyPr>
            <a:normAutofit/>
          </a:bodyPr>
          <a:lstStyle>
            <a:lvl1pPr algn="just">
              <a:defRPr sz="3600"/>
            </a:lvl1pPr>
            <a:lvl2pPr algn="just">
              <a:defRPr sz="3600"/>
            </a:lvl2pPr>
            <a:lvl3pPr algn="just">
              <a:defRPr sz="3600"/>
            </a:lvl3pPr>
            <a:lvl4pPr algn="just">
              <a:defRPr sz="3600"/>
            </a:lvl4pPr>
            <a:lvl5pPr algn="just">
              <a:defRPr sz="3600"/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2CA-6F24-492D-8EAC-324DA3F76EE1}" type="datetime1">
              <a:rPr lang="tr-TR" smtClean="0"/>
              <a:pPr/>
              <a:t>22.06.2018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685F1-3A66-433F-89CE-D0BD592D4352}" type="datetime1">
              <a:rPr lang="tr-TR" smtClean="0"/>
              <a:pPr/>
              <a:t>22.06.2018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B70E-A604-40DD-802B-A2EEB34A479D}" type="datetime1">
              <a:rPr lang="tr-TR" smtClean="0"/>
              <a:pPr/>
              <a:t>22.06.2018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FF7E-5383-48D3-9356-F9692D9BDD8C}" type="datetime1">
              <a:rPr lang="tr-TR" smtClean="0"/>
              <a:pPr/>
              <a:t>22.06.2018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41AD-379F-47AD-92AC-A27FFE5C4F05}" type="datetime1">
              <a:rPr lang="tr-TR" smtClean="0"/>
              <a:pPr/>
              <a:t>22.06.2018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CE317-76C8-44FF-99F4-A91F41E981AF}" type="datetime1">
              <a:rPr lang="tr-TR" smtClean="0"/>
              <a:pPr/>
              <a:t>22.06.2018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83A4-8768-4416-9C7D-4103B86B6E80}" type="datetime1">
              <a:rPr lang="tr-TR" smtClean="0"/>
              <a:pPr/>
              <a:t>22.06.2018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3FEBE-F82B-4BA0-B488-8948595B72ED}" type="datetime1">
              <a:rPr lang="tr-TR" smtClean="0"/>
              <a:pPr/>
              <a:t>22.06.2018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0E080-7F87-48C8-9FD2-945E8ADBDB46}" type="datetime1">
              <a:rPr lang="tr-TR" smtClean="0"/>
              <a:pPr/>
              <a:t>22.06.2018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14884"/>
          </a:xfrm>
        </p:spPr>
        <p:txBody>
          <a:bodyPr>
            <a:normAutofit fontScale="90000"/>
          </a:bodyPr>
          <a:lstStyle/>
          <a:p>
            <a:r>
              <a:rPr lang="tr-TR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OMURGA ORTEZLERİ</a:t>
            </a:r>
            <a:br>
              <a:rPr lang="tr-TR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</a:t>
            </a:r>
            <a:r>
              <a:rPr lang="tr-TR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OMURGA </a:t>
            </a:r>
            <a:r>
              <a:rPr lang="tr-TR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ORTEZLERİ</a:t>
            </a:r>
            <a:br>
              <a:rPr lang="tr-TR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SERVİKAL ve SERVİKOTORAKAL ORTEZLER</a:t>
            </a:r>
            <a:br>
              <a:rPr lang="tr-TR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TORAKOLUMBOSAKRAL ORTEZLER</a:t>
            </a:r>
            <a:endParaRPr lang="tr-TR" sz="5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4572008"/>
            <a:ext cx="9144000" cy="2214554"/>
          </a:xfrm>
        </p:spPr>
        <p:txBody>
          <a:bodyPr>
            <a:normAutofit/>
          </a:bodyPr>
          <a:lstStyle/>
          <a:p>
            <a:pPr>
              <a:defRPr/>
            </a:pP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406" y="71414"/>
            <a:ext cx="8929750" cy="3000396"/>
          </a:xfrm>
        </p:spPr>
        <p:txBody>
          <a:bodyPr/>
          <a:lstStyle/>
          <a:p>
            <a:r>
              <a:rPr lang="tr-TR" dirty="0" smtClean="0"/>
              <a:t>Bunlardan biri Taylor tarafından geliştirilen </a:t>
            </a:r>
            <a:r>
              <a:rPr lang="tr-TR" dirty="0" err="1" smtClean="0"/>
              <a:t>ortezdir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</a:t>
            </a:r>
            <a:r>
              <a:rPr lang="tr-TR" dirty="0" err="1" smtClean="0"/>
              <a:t>ortezin</a:t>
            </a:r>
            <a:r>
              <a:rPr lang="tr-TR" dirty="0" smtClean="0"/>
              <a:t> orijinali </a:t>
            </a:r>
            <a:r>
              <a:rPr lang="tr-TR" dirty="0" err="1" smtClean="0"/>
              <a:t>pelvik</a:t>
            </a:r>
            <a:r>
              <a:rPr lang="tr-TR" dirty="0" smtClean="0"/>
              <a:t> bant üzerine yerleştirilen çift </a:t>
            </a:r>
            <a:r>
              <a:rPr lang="tr-TR" dirty="0" err="1" smtClean="0"/>
              <a:t>paraspinal</a:t>
            </a:r>
            <a:r>
              <a:rPr lang="tr-TR" dirty="0" smtClean="0"/>
              <a:t> ve çift </a:t>
            </a:r>
            <a:r>
              <a:rPr lang="tr-TR" dirty="0" err="1" smtClean="0"/>
              <a:t>midaksillar</a:t>
            </a:r>
            <a:r>
              <a:rPr lang="tr-TR" dirty="0" smtClean="0"/>
              <a:t> dikine çelik çubuktan oluşur.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980728"/>
            <a:ext cx="8100392" cy="6786586"/>
          </a:xfrm>
        </p:spPr>
        <p:txBody>
          <a:bodyPr>
            <a:normAutofit/>
          </a:bodyPr>
          <a:lstStyle/>
          <a:p>
            <a:r>
              <a:rPr lang="tr-TR" sz="2400" dirty="0" smtClean="0"/>
              <a:t>Yerine </a:t>
            </a:r>
            <a:r>
              <a:rPr lang="tr-TR" sz="2400" u="sng" dirty="0" err="1" smtClean="0"/>
              <a:t>aksillar</a:t>
            </a:r>
            <a:r>
              <a:rPr lang="tr-TR" sz="2400" u="sng" dirty="0" smtClean="0"/>
              <a:t> desteğin olmadığı</a:t>
            </a:r>
            <a:r>
              <a:rPr lang="tr-TR" sz="2400" dirty="0" smtClean="0"/>
              <a:t>, </a:t>
            </a:r>
            <a:r>
              <a:rPr lang="tr-TR" sz="2400" u="sng" dirty="0" err="1" smtClean="0"/>
              <a:t>paraspinal</a:t>
            </a:r>
            <a:r>
              <a:rPr lang="tr-TR" sz="2400" u="sng" dirty="0" smtClean="0"/>
              <a:t> barlar üzerinde uzanan ve omuzu çevreleyen kolonların </a:t>
            </a:r>
            <a:r>
              <a:rPr lang="tr-TR" sz="2400" u="sng" dirty="0" err="1" smtClean="0"/>
              <a:t>subkostal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transvers</a:t>
            </a:r>
            <a:r>
              <a:rPr lang="tr-TR" sz="2400" u="sng" dirty="0" smtClean="0"/>
              <a:t> barlara tutturulduğu</a:t>
            </a:r>
            <a:r>
              <a:rPr lang="tr-TR" sz="2400" dirty="0" smtClean="0"/>
              <a:t> </a:t>
            </a:r>
            <a:r>
              <a:rPr lang="tr-TR" sz="2400" b="1" dirty="0" err="1" smtClean="0"/>
              <a:t>Modifiye</a:t>
            </a:r>
            <a:r>
              <a:rPr lang="tr-TR" sz="2400" b="1" dirty="0" smtClean="0"/>
              <a:t> Taylor TLSO</a:t>
            </a:r>
            <a:r>
              <a:rPr lang="tr-TR" sz="2400" dirty="0" smtClean="0"/>
              <a:t> kullanılmaktadır.</a:t>
            </a:r>
          </a:p>
        </p:txBody>
      </p:sp>
      <p:sp>
        <p:nvSpPr>
          <p:cNvPr id="6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11</a:t>
            </a:fld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-32" y="71414"/>
            <a:ext cx="9001188" cy="371477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Fisher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1979712" y="5086902"/>
            <a:ext cx="468052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b="1" i="1" dirty="0" smtClean="0"/>
              <a:t>b.</a:t>
            </a:r>
            <a:r>
              <a:rPr lang="tr-TR" dirty="0" smtClean="0"/>
              <a:t>Kelebek </a:t>
            </a:r>
            <a:r>
              <a:rPr lang="tr-TR" dirty="0" err="1" smtClean="0"/>
              <a:t>pelvik</a:t>
            </a:r>
            <a:r>
              <a:rPr lang="tr-TR" dirty="0" smtClean="0"/>
              <a:t> bantlı </a:t>
            </a:r>
            <a:r>
              <a:rPr lang="tr-TR" dirty="0" err="1" smtClean="0"/>
              <a:t>Fisher</a:t>
            </a:r>
            <a:r>
              <a:rPr lang="tr-TR" dirty="0" smtClean="0"/>
              <a:t> tipi TLSO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7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002060"/>
                </a:solidFill>
              </a:rPr>
              <a:t>B) </a:t>
            </a:r>
            <a:r>
              <a:rPr lang="tr-TR" dirty="0" err="1" smtClean="0">
                <a:solidFill>
                  <a:srgbClr val="002060"/>
                </a:solidFill>
              </a:rPr>
              <a:t>Hiperekstansiyon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Ortezi</a:t>
            </a:r>
            <a:r>
              <a:rPr lang="tr-TR" dirty="0" smtClean="0">
                <a:solidFill>
                  <a:srgbClr val="002060"/>
                </a:solidFill>
              </a:rPr>
              <a:t> (</a:t>
            </a:r>
            <a:r>
              <a:rPr lang="tr-TR" dirty="0" err="1" smtClean="0">
                <a:solidFill>
                  <a:srgbClr val="002060"/>
                </a:solidFill>
              </a:rPr>
              <a:t>Jewett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Ortezi</a:t>
            </a:r>
            <a:r>
              <a:rPr lang="tr-TR" dirty="0" smtClean="0">
                <a:solidFill>
                  <a:srgbClr val="002060"/>
                </a:solidFill>
              </a:rPr>
              <a:t>):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6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13</a:t>
            </a:fld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107504" y="1285848"/>
            <a:ext cx="7920880" cy="3571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üç nokta prensibi</a:t>
            </a:r>
            <a:r>
              <a:rPr kumimoji="0" lang="tr-T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alt </a:t>
            </a:r>
            <a:r>
              <a:rPr kumimoji="0" lang="tr-TR" sz="3600" b="0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torakal</a:t>
            </a:r>
            <a:r>
              <a:rPr kumimoji="0" lang="tr-TR" sz="3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bölge </a:t>
            </a:r>
            <a:r>
              <a:rPr kumimoji="0" lang="tr-TR" sz="3600" b="0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kifozlarında</a:t>
            </a:r>
            <a:r>
              <a:rPr kumimoji="0" lang="tr-TR" sz="3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etkili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85200" y="548680"/>
            <a:ext cx="8983344" cy="6500858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§"/>
            </a:pPr>
            <a:r>
              <a:rPr lang="tr-TR" sz="2800" b="1" dirty="0" smtClean="0"/>
              <a:t>Anti </a:t>
            </a:r>
            <a:r>
              <a:rPr lang="tr-TR" sz="2800" b="1" dirty="0" err="1" smtClean="0"/>
              <a:t>kifoz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ortezi</a:t>
            </a:r>
            <a:r>
              <a:rPr lang="tr-TR" sz="2800" b="1" dirty="0" smtClean="0"/>
              <a:t> </a:t>
            </a:r>
            <a:r>
              <a:rPr lang="tr-TR" sz="2800" dirty="0" smtClean="0"/>
              <a:t>olarak da bilinen bu </a:t>
            </a:r>
            <a:r>
              <a:rPr lang="tr-TR" sz="2800" dirty="0" err="1" smtClean="0"/>
              <a:t>ortezde</a:t>
            </a:r>
            <a:r>
              <a:rPr lang="tr-TR" sz="2800" dirty="0" smtClean="0"/>
              <a:t> </a:t>
            </a:r>
            <a:r>
              <a:rPr lang="tr-TR" sz="2800" dirty="0" err="1" smtClean="0"/>
              <a:t>Jewett’in</a:t>
            </a:r>
            <a:r>
              <a:rPr lang="tr-TR" sz="2800" dirty="0" smtClean="0"/>
              <a:t> </a:t>
            </a:r>
            <a:r>
              <a:rPr lang="tr-TR" sz="2800" dirty="0" err="1" smtClean="0"/>
              <a:t>sternal</a:t>
            </a:r>
            <a:r>
              <a:rPr lang="tr-TR" sz="2800" dirty="0" smtClean="0"/>
              <a:t> parçası </a:t>
            </a:r>
            <a:r>
              <a:rPr lang="tr-TR" sz="2800" dirty="0" err="1" smtClean="0"/>
              <a:t>termoplastik</a:t>
            </a:r>
            <a:r>
              <a:rPr lang="tr-TR" sz="2800" dirty="0" smtClean="0"/>
              <a:t> TLSO ile birleştirilmiştir.</a:t>
            </a:r>
            <a:endParaRPr lang="tr-TR" sz="2800" dirty="0"/>
          </a:p>
        </p:txBody>
      </p:sp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14</a:t>
            </a:fld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214290"/>
            <a:ext cx="8858312" cy="5500726"/>
          </a:xfrm>
        </p:spPr>
        <p:txBody>
          <a:bodyPr>
            <a:normAutofit/>
          </a:bodyPr>
          <a:lstStyle/>
          <a:p>
            <a:r>
              <a:rPr lang="tr-TR" dirty="0" err="1" smtClean="0"/>
              <a:t>Hiperekstansiyon</a:t>
            </a:r>
            <a:r>
              <a:rPr lang="tr-TR" dirty="0" smtClean="0"/>
              <a:t> (</a:t>
            </a:r>
            <a:r>
              <a:rPr lang="tr-TR" dirty="0" err="1" smtClean="0"/>
              <a:t>Jewett</a:t>
            </a:r>
            <a:r>
              <a:rPr lang="tr-TR" dirty="0" smtClean="0"/>
              <a:t>) </a:t>
            </a:r>
            <a:r>
              <a:rPr lang="tr-TR" dirty="0" err="1" smtClean="0"/>
              <a:t>ortezi</a:t>
            </a:r>
            <a:r>
              <a:rPr lang="tr-TR" dirty="0" smtClean="0"/>
              <a:t>, </a:t>
            </a:r>
            <a:r>
              <a:rPr lang="tr-TR" u="sng" dirty="0" smtClean="0"/>
              <a:t>Taylor </a:t>
            </a:r>
            <a:r>
              <a:rPr lang="tr-TR" u="sng" dirty="0" err="1" smtClean="0"/>
              <a:t>ortezinin</a:t>
            </a:r>
            <a:r>
              <a:rPr lang="tr-TR" u="sng" dirty="0" smtClean="0"/>
              <a:t> kullanıldığı yerlerde</a:t>
            </a:r>
            <a:r>
              <a:rPr lang="tr-TR" dirty="0" smtClean="0"/>
              <a:t>, </a:t>
            </a:r>
            <a:r>
              <a:rPr lang="tr-TR" u="sng" dirty="0" err="1" smtClean="0"/>
              <a:t>adolesan</a:t>
            </a:r>
            <a:r>
              <a:rPr lang="tr-TR" u="sng" dirty="0" smtClean="0"/>
              <a:t> </a:t>
            </a:r>
            <a:r>
              <a:rPr lang="tr-TR" u="sng" dirty="0" err="1" smtClean="0"/>
              <a:t>kifozisde</a:t>
            </a:r>
            <a:r>
              <a:rPr lang="tr-TR" dirty="0" smtClean="0"/>
              <a:t> ve </a:t>
            </a:r>
            <a:r>
              <a:rPr lang="tr-TR" u="sng" dirty="0" err="1" smtClean="0"/>
              <a:t>vertebra</a:t>
            </a:r>
            <a:r>
              <a:rPr lang="tr-TR" u="sng" dirty="0" smtClean="0"/>
              <a:t> </a:t>
            </a:r>
            <a:r>
              <a:rPr lang="tr-TR" u="sng" dirty="0" err="1" smtClean="0"/>
              <a:t>korpus</a:t>
            </a:r>
            <a:r>
              <a:rPr lang="tr-TR" u="sng" dirty="0" smtClean="0"/>
              <a:t> kırıklarında </a:t>
            </a:r>
            <a:r>
              <a:rPr lang="tr-TR" u="sng" dirty="0" err="1" smtClean="0"/>
              <a:t>vertebralara</a:t>
            </a:r>
            <a:r>
              <a:rPr lang="tr-TR" u="sng" dirty="0" smtClean="0"/>
              <a:t> binen stresleri </a:t>
            </a:r>
            <a:r>
              <a:rPr lang="tr-TR" u="sng" dirty="0" err="1" smtClean="0"/>
              <a:t>korpustan</a:t>
            </a:r>
            <a:r>
              <a:rPr lang="tr-TR" u="sng" dirty="0" smtClean="0"/>
              <a:t> </a:t>
            </a:r>
            <a:r>
              <a:rPr lang="tr-TR" u="sng" dirty="0" err="1" smtClean="0"/>
              <a:t>arkusa</a:t>
            </a:r>
            <a:r>
              <a:rPr lang="tr-TR" u="sng" dirty="0" smtClean="0"/>
              <a:t> aktarmak</a:t>
            </a:r>
            <a:r>
              <a:rPr lang="tr-TR" dirty="0" smtClean="0"/>
              <a:t> amacıyla tercih edilir.</a:t>
            </a:r>
          </a:p>
          <a:p>
            <a:r>
              <a:rPr lang="tr-TR" u="sng" dirty="0" smtClean="0"/>
              <a:t>Ciddi </a:t>
            </a:r>
            <a:r>
              <a:rPr lang="tr-TR" u="sng" dirty="0" err="1" smtClean="0"/>
              <a:t>kifotik</a:t>
            </a:r>
            <a:r>
              <a:rPr lang="tr-TR" u="sng" dirty="0" smtClean="0"/>
              <a:t> </a:t>
            </a:r>
            <a:r>
              <a:rPr lang="tr-TR" u="sng" dirty="0" err="1" smtClean="0"/>
              <a:t>deformitelerde</a:t>
            </a:r>
            <a:r>
              <a:rPr lang="tr-TR" u="sng" dirty="0" smtClean="0"/>
              <a:t> veya </a:t>
            </a:r>
            <a:r>
              <a:rPr lang="tr-TR" u="sng" dirty="0" err="1" smtClean="0"/>
              <a:t>lumbal</a:t>
            </a:r>
            <a:r>
              <a:rPr lang="tr-TR" u="sng" dirty="0" smtClean="0"/>
              <a:t> </a:t>
            </a:r>
            <a:r>
              <a:rPr lang="tr-TR" u="sng" dirty="0" err="1" smtClean="0"/>
              <a:t>spinal</a:t>
            </a:r>
            <a:r>
              <a:rPr lang="tr-TR" u="sng" dirty="0" smtClean="0"/>
              <a:t> cerrahi sonrasında Taylor ve </a:t>
            </a:r>
            <a:r>
              <a:rPr lang="tr-TR" u="sng" dirty="0" err="1" smtClean="0"/>
              <a:t>Hiperekstansiyon</a:t>
            </a:r>
            <a:r>
              <a:rPr lang="tr-TR" u="sng" dirty="0" smtClean="0"/>
              <a:t> </a:t>
            </a:r>
            <a:r>
              <a:rPr lang="tr-TR" u="sng" dirty="0" err="1" smtClean="0"/>
              <a:t>TLSO’ları</a:t>
            </a:r>
            <a:r>
              <a:rPr lang="tr-TR" u="sng" dirty="0" smtClean="0"/>
              <a:t> etkisiz kalabilir</a:t>
            </a:r>
            <a:r>
              <a:rPr lang="tr-TR" dirty="0" smtClean="0"/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71414"/>
            <a:ext cx="8393016" cy="1285884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C) CASH (</a:t>
            </a:r>
            <a:r>
              <a:rPr lang="tr-TR" dirty="0" err="1" smtClean="0">
                <a:solidFill>
                  <a:srgbClr val="002060"/>
                </a:solidFill>
              </a:rPr>
              <a:t>Curriciform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Anterior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Spine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Hyperextension</a:t>
            </a:r>
            <a:r>
              <a:rPr lang="tr-TR" dirty="0" smtClean="0">
                <a:solidFill>
                  <a:srgbClr val="002060"/>
                </a:solidFill>
              </a:rPr>
              <a:t>) Ortez: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43050"/>
            <a:ext cx="9001156" cy="2643206"/>
          </a:xfrm>
        </p:spPr>
        <p:txBody>
          <a:bodyPr/>
          <a:lstStyle/>
          <a:p>
            <a:r>
              <a:rPr lang="tr-TR" dirty="0" smtClean="0"/>
              <a:t>Taylor ve </a:t>
            </a:r>
            <a:r>
              <a:rPr lang="tr-TR" dirty="0" err="1" smtClean="0"/>
              <a:t>Jewett</a:t>
            </a:r>
            <a:r>
              <a:rPr lang="tr-TR" dirty="0" smtClean="0"/>
              <a:t> </a:t>
            </a:r>
            <a:r>
              <a:rPr lang="tr-TR" dirty="0" err="1" smtClean="0"/>
              <a:t>ortezlerine</a:t>
            </a:r>
            <a:r>
              <a:rPr lang="tr-TR" dirty="0" smtClean="0"/>
              <a:t> benzer amaçla kullanılan bir başka </a:t>
            </a:r>
            <a:r>
              <a:rPr lang="tr-TR" dirty="0" err="1" smtClean="0"/>
              <a:t>ortez</a:t>
            </a:r>
            <a:r>
              <a:rPr lang="tr-TR" dirty="0" smtClean="0"/>
              <a:t> de </a:t>
            </a:r>
            <a:r>
              <a:rPr lang="tr-TR" b="1" dirty="0" smtClean="0"/>
              <a:t>CASH </a:t>
            </a:r>
            <a:r>
              <a:rPr lang="tr-TR" dirty="0" smtClean="0"/>
              <a:t>(</a:t>
            </a:r>
            <a:r>
              <a:rPr lang="tr-TR" b="1" dirty="0" err="1" smtClean="0"/>
              <a:t>Curriciform</a:t>
            </a:r>
            <a:r>
              <a:rPr lang="tr-TR" b="1" dirty="0" smtClean="0"/>
              <a:t> </a:t>
            </a:r>
            <a:r>
              <a:rPr lang="tr-TR" b="1" dirty="0" err="1" smtClean="0"/>
              <a:t>Anterior</a:t>
            </a:r>
            <a:r>
              <a:rPr lang="tr-TR" b="1" dirty="0" smtClean="0"/>
              <a:t> </a:t>
            </a:r>
            <a:r>
              <a:rPr lang="tr-TR" b="1" dirty="0" err="1" smtClean="0"/>
              <a:t>Spine</a:t>
            </a:r>
            <a:r>
              <a:rPr lang="tr-TR" b="1" dirty="0" smtClean="0"/>
              <a:t> </a:t>
            </a:r>
            <a:r>
              <a:rPr lang="tr-TR" b="1" dirty="0" err="1" smtClean="0"/>
              <a:t>Hyperextension</a:t>
            </a:r>
            <a:r>
              <a:rPr lang="tr-TR" dirty="0" smtClean="0"/>
              <a:t>)</a:t>
            </a:r>
            <a:r>
              <a:rPr lang="tr-TR" b="1" dirty="0" smtClean="0"/>
              <a:t> </a:t>
            </a:r>
            <a:r>
              <a:rPr lang="tr-TR" b="1" dirty="0" err="1" smtClean="0"/>
              <a:t>ortez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-24"/>
            <a:ext cx="9001156" cy="2428892"/>
          </a:xfrm>
        </p:spPr>
        <p:txBody>
          <a:bodyPr/>
          <a:lstStyle/>
          <a:p>
            <a:r>
              <a:rPr lang="tr-TR" dirty="0" smtClean="0"/>
              <a:t>Bu </a:t>
            </a:r>
            <a:r>
              <a:rPr lang="tr-TR" dirty="0" err="1" smtClean="0"/>
              <a:t>ortezde</a:t>
            </a:r>
            <a:r>
              <a:rPr lang="tr-TR" dirty="0" smtClean="0"/>
              <a:t> </a:t>
            </a:r>
            <a:r>
              <a:rPr lang="tr-TR" u="sng" dirty="0" err="1" smtClean="0"/>
              <a:t>sternal</a:t>
            </a:r>
            <a:r>
              <a:rPr lang="tr-TR" u="sng" dirty="0" smtClean="0"/>
              <a:t> (F</a:t>
            </a:r>
            <a:r>
              <a:rPr lang="tr-TR" u="sng" baseline="-25000" dirty="0" smtClean="0"/>
              <a:t>1</a:t>
            </a:r>
            <a:r>
              <a:rPr lang="tr-TR" u="sng" dirty="0" smtClean="0"/>
              <a:t>)</a:t>
            </a:r>
            <a:r>
              <a:rPr lang="tr-TR" dirty="0" smtClean="0"/>
              <a:t> ve </a:t>
            </a:r>
            <a:r>
              <a:rPr lang="tr-TR" u="sng" dirty="0" err="1" smtClean="0"/>
              <a:t>symphsis</a:t>
            </a:r>
            <a:r>
              <a:rPr lang="tr-TR" u="sng" dirty="0" smtClean="0"/>
              <a:t> </a:t>
            </a:r>
            <a:r>
              <a:rPr lang="tr-TR" u="sng" dirty="0" err="1" smtClean="0"/>
              <a:t>pubis</a:t>
            </a:r>
            <a:r>
              <a:rPr lang="tr-TR" u="sng" dirty="0" smtClean="0"/>
              <a:t> üzerindeki (F</a:t>
            </a:r>
            <a:r>
              <a:rPr lang="tr-TR" u="sng" baseline="-25000" dirty="0" smtClean="0"/>
              <a:t>2</a:t>
            </a:r>
            <a:r>
              <a:rPr lang="tr-TR" u="sng" dirty="0" smtClean="0"/>
              <a:t>) </a:t>
            </a:r>
            <a:r>
              <a:rPr lang="tr-TR" u="sng" dirty="0" err="1" smtClean="0"/>
              <a:t>pedlere</a:t>
            </a:r>
            <a:r>
              <a:rPr lang="tr-TR" u="sng" dirty="0" smtClean="0"/>
              <a:t> karşı</a:t>
            </a:r>
            <a:r>
              <a:rPr lang="tr-TR" dirty="0" smtClean="0"/>
              <a:t>, </a:t>
            </a:r>
            <a:r>
              <a:rPr lang="tr-TR" u="sng" dirty="0" smtClean="0"/>
              <a:t>üçüncü kuvvet (F</a:t>
            </a:r>
            <a:r>
              <a:rPr lang="tr-TR" u="sng" baseline="-25000" dirty="0" smtClean="0"/>
              <a:t>3</a:t>
            </a:r>
            <a:r>
              <a:rPr lang="tr-TR" u="sng" dirty="0" smtClean="0"/>
              <a:t>) </a:t>
            </a:r>
            <a:r>
              <a:rPr lang="tr-TR" u="sng" dirty="0" err="1" smtClean="0"/>
              <a:t>apikal</a:t>
            </a:r>
            <a:r>
              <a:rPr lang="tr-TR" u="sng" dirty="0" smtClean="0"/>
              <a:t> </a:t>
            </a:r>
            <a:r>
              <a:rPr lang="tr-TR" u="sng" dirty="0" err="1" smtClean="0"/>
              <a:t>vertebra</a:t>
            </a:r>
            <a:r>
              <a:rPr lang="tr-TR" u="sng" dirty="0" smtClean="0"/>
              <a:t> veya lezyon yerinin biraz altından</a:t>
            </a:r>
            <a:r>
              <a:rPr lang="tr-TR" dirty="0" smtClean="0"/>
              <a:t> uygulanır.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76" y="-24"/>
            <a:ext cx="8858280" cy="1071570"/>
          </a:xfrm>
        </p:spPr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D) </a:t>
            </a:r>
            <a:r>
              <a:rPr lang="tr-TR" dirty="0" err="1" smtClean="0">
                <a:solidFill>
                  <a:srgbClr val="002060"/>
                </a:solidFill>
              </a:rPr>
              <a:t>Steindler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Ortezi</a:t>
            </a:r>
            <a:r>
              <a:rPr lang="tr-TR" dirty="0" smtClean="0">
                <a:solidFill>
                  <a:srgbClr val="002060"/>
                </a:solidFill>
              </a:rPr>
              <a:t>: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142984"/>
            <a:ext cx="8858312" cy="5500726"/>
          </a:xfrm>
        </p:spPr>
        <p:txBody>
          <a:bodyPr/>
          <a:lstStyle/>
          <a:p>
            <a:r>
              <a:rPr lang="tr-TR" dirty="0" smtClean="0"/>
              <a:t>Arthur </a:t>
            </a:r>
            <a:r>
              <a:rPr lang="tr-TR" dirty="0" err="1" smtClean="0"/>
              <a:t>Steindler</a:t>
            </a:r>
            <a:r>
              <a:rPr lang="tr-TR" dirty="0" smtClean="0"/>
              <a:t> tarafından geliştirilen ve </a:t>
            </a:r>
            <a:r>
              <a:rPr lang="tr-TR" u="sng" dirty="0" err="1" smtClean="0"/>
              <a:t>spinal</a:t>
            </a:r>
            <a:r>
              <a:rPr lang="tr-TR" u="sng" dirty="0" smtClean="0"/>
              <a:t> kolonun tam </a:t>
            </a:r>
            <a:r>
              <a:rPr lang="tr-TR" u="sng" dirty="0" err="1" smtClean="0"/>
              <a:t>immobilizasyonunu</a:t>
            </a:r>
            <a:r>
              <a:rPr lang="tr-TR" u="sng" dirty="0" smtClean="0"/>
              <a:t> sağlayan bir </a:t>
            </a:r>
            <a:r>
              <a:rPr lang="tr-TR" u="sng" dirty="0" err="1" smtClean="0"/>
              <a:t>TLSO</a:t>
            </a:r>
            <a:r>
              <a:rPr lang="tr-TR" dirty="0" err="1" smtClean="0"/>
              <a:t>’dur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Çift </a:t>
            </a:r>
            <a:r>
              <a:rPr lang="tr-TR" dirty="0" err="1" smtClean="0"/>
              <a:t>pelvik</a:t>
            </a:r>
            <a:r>
              <a:rPr lang="tr-TR" dirty="0" smtClean="0"/>
              <a:t> bant üzerine inşa edilen </a:t>
            </a:r>
            <a:r>
              <a:rPr lang="tr-TR" dirty="0" err="1" smtClean="0"/>
              <a:t>ortezin</a:t>
            </a:r>
            <a:r>
              <a:rPr lang="tr-TR" dirty="0" smtClean="0"/>
              <a:t> bir çift </a:t>
            </a:r>
            <a:r>
              <a:rPr lang="tr-TR" dirty="0" err="1" smtClean="0"/>
              <a:t>paravertebral</a:t>
            </a:r>
            <a:r>
              <a:rPr lang="tr-TR" dirty="0" smtClean="0"/>
              <a:t>, bir çift </a:t>
            </a:r>
            <a:r>
              <a:rPr lang="tr-TR" dirty="0" err="1" smtClean="0"/>
              <a:t>midaksillar</a:t>
            </a:r>
            <a:r>
              <a:rPr lang="tr-TR" dirty="0" smtClean="0"/>
              <a:t> ve bir çift </a:t>
            </a:r>
            <a:r>
              <a:rPr lang="tr-TR" dirty="0" err="1" smtClean="0"/>
              <a:t>parasternal</a:t>
            </a:r>
            <a:r>
              <a:rPr lang="tr-TR" dirty="0" smtClean="0"/>
              <a:t> dikine çelik çubuğu bulunur.</a:t>
            </a:r>
          </a:p>
          <a:p>
            <a:r>
              <a:rPr lang="tr-TR" dirty="0" err="1" smtClean="0"/>
              <a:t>Paravertebral</a:t>
            </a:r>
            <a:r>
              <a:rPr lang="tr-TR" dirty="0" smtClean="0"/>
              <a:t> çubuklar </a:t>
            </a:r>
            <a:r>
              <a:rPr lang="tr-TR" dirty="0" err="1" smtClean="0"/>
              <a:t>spina</a:t>
            </a:r>
            <a:r>
              <a:rPr lang="tr-TR" dirty="0" smtClean="0"/>
              <a:t> </a:t>
            </a:r>
            <a:r>
              <a:rPr lang="tr-TR" dirty="0" err="1" smtClean="0"/>
              <a:t>skapulalar</a:t>
            </a:r>
            <a:r>
              <a:rPr lang="tr-TR" dirty="0" smtClean="0"/>
              <a:t> altında uzanan </a:t>
            </a:r>
            <a:r>
              <a:rPr lang="tr-TR" dirty="0" err="1" smtClean="0"/>
              <a:t>transvers</a:t>
            </a:r>
            <a:r>
              <a:rPr lang="tr-TR" dirty="0" smtClean="0"/>
              <a:t> çubukla birleşir.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-32" y="71414"/>
            <a:ext cx="8858312" cy="2143140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Paravertebral</a:t>
            </a:r>
            <a:r>
              <a:rPr lang="tr-TR" dirty="0" smtClean="0"/>
              <a:t> çubukları kesen, </a:t>
            </a:r>
            <a:r>
              <a:rPr lang="tr-TR" dirty="0" err="1" smtClean="0"/>
              <a:t>spina</a:t>
            </a:r>
            <a:r>
              <a:rPr lang="tr-TR" dirty="0" smtClean="0"/>
              <a:t> </a:t>
            </a:r>
            <a:r>
              <a:rPr lang="tr-TR" dirty="0" err="1" smtClean="0"/>
              <a:t>skapulalar</a:t>
            </a:r>
            <a:r>
              <a:rPr lang="tr-TR" dirty="0" smtClean="0"/>
              <a:t> altında uzanan </a:t>
            </a:r>
            <a:r>
              <a:rPr lang="tr-TR" dirty="0" err="1" smtClean="0"/>
              <a:t>transvers</a:t>
            </a:r>
            <a:r>
              <a:rPr lang="tr-TR" dirty="0" smtClean="0"/>
              <a:t> çubuk </a:t>
            </a:r>
            <a:r>
              <a:rPr lang="tr-TR" dirty="0" err="1" smtClean="0"/>
              <a:t>anteriorda</a:t>
            </a:r>
            <a:r>
              <a:rPr lang="tr-TR" dirty="0" smtClean="0"/>
              <a:t> </a:t>
            </a:r>
            <a:r>
              <a:rPr lang="tr-TR" dirty="0" err="1" smtClean="0"/>
              <a:t>klavikulaların</a:t>
            </a:r>
            <a:r>
              <a:rPr lang="tr-TR" dirty="0" smtClean="0"/>
              <a:t> 3 cm altında sona erer ve yönleri </a:t>
            </a:r>
            <a:r>
              <a:rPr lang="tr-TR" dirty="0" err="1" smtClean="0"/>
              <a:t>larenkse</a:t>
            </a:r>
            <a:r>
              <a:rPr lang="tr-TR" dirty="0" smtClean="0"/>
              <a:t> doğrudur.</a:t>
            </a:r>
          </a:p>
        </p:txBody>
      </p:sp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19</a:t>
            </a:fld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76" y="-24"/>
            <a:ext cx="8858280" cy="1071570"/>
          </a:xfrm>
        </p:spPr>
        <p:txBody>
          <a:bodyPr/>
          <a:lstStyle/>
          <a:p>
            <a:r>
              <a:rPr lang="tr-TR" dirty="0"/>
              <a:t>1) OMURGA ORTEZLERİ: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65266" y="1916832"/>
            <a:ext cx="7813500" cy="578645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tr-TR" sz="2400" dirty="0" smtClean="0"/>
              <a:t>Bu </a:t>
            </a:r>
            <a:r>
              <a:rPr lang="tr-TR" sz="2400" dirty="0"/>
              <a:t>anatomik yapıda artış gösteren sapmalar </a:t>
            </a:r>
            <a:r>
              <a:rPr lang="tr-TR" sz="2400" dirty="0" err="1"/>
              <a:t>deformite</a:t>
            </a:r>
            <a:r>
              <a:rPr lang="tr-TR" sz="2400" dirty="0"/>
              <a:t> olarak değerlendirilir ki bunlar </a:t>
            </a:r>
            <a:r>
              <a:rPr lang="tr-TR" sz="2400" dirty="0" err="1"/>
              <a:t>koronal</a:t>
            </a:r>
            <a:r>
              <a:rPr lang="tr-TR" sz="2400" dirty="0"/>
              <a:t> düzlemde </a:t>
            </a:r>
            <a:r>
              <a:rPr lang="tr-TR" sz="2400" b="1" dirty="0" err="1"/>
              <a:t>skolyoz</a:t>
            </a:r>
            <a:r>
              <a:rPr lang="tr-TR" sz="2400" dirty="0"/>
              <a:t>, </a:t>
            </a:r>
            <a:r>
              <a:rPr lang="tr-TR" sz="2400" dirty="0" err="1"/>
              <a:t>sagital</a:t>
            </a:r>
            <a:r>
              <a:rPr lang="tr-TR" sz="2400" dirty="0"/>
              <a:t> düzlemde </a:t>
            </a:r>
            <a:r>
              <a:rPr lang="tr-TR" sz="2400" b="1" dirty="0" err="1"/>
              <a:t>kifoz</a:t>
            </a:r>
            <a:r>
              <a:rPr lang="tr-TR" sz="2400" dirty="0"/>
              <a:t> ve </a:t>
            </a:r>
            <a:r>
              <a:rPr lang="tr-TR" sz="2400" dirty="0" err="1"/>
              <a:t>l</a:t>
            </a:r>
            <a:r>
              <a:rPr lang="tr-TR" sz="2400" b="1" dirty="0" err="1"/>
              <a:t>ordoz</a:t>
            </a:r>
            <a:r>
              <a:rPr lang="tr-TR" sz="2400" dirty="0" err="1"/>
              <a:t>dur</a:t>
            </a:r>
            <a:r>
              <a:rPr lang="tr-TR" sz="2400" dirty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214290"/>
            <a:ext cx="8858312" cy="4714908"/>
          </a:xfrm>
        </p:spPr>
        <p:txBody>
          <a:bodyPr/>
          <a:lstStyle/>
          <a:p>
            <a:r>
              <a:rPr lang="tr-TR" u="sng" dirty="0" err="1" smtClean="0"/>
              <a:t>Torakal</a:t>
            </a:r>
            <a:r>
              <a:rPr lang="tr-TR" u="sng" dirty="0" smtClean="0"/>
              <a:t> </a:t>
            </a:r>
            <a:r>
              <a:rPr lang="tr-TR" u="sng" dirty="0" err="1" smtClean="0"/>
              <a:t>vertebraları</a:t>
            </a:r>
            <a:r>
              <a:rPr lang="tr-TR" u="sng" dirty="0" smtClean="0"/>
              <a:t> ilgilendiren </a:t>
            </a:r>
            <a:r>
              <a:rPr lang="tr-TR" u="sng" dirty="0" err="1" smtClean="0"/>
              <a:t>travmatik</a:t>
            </a:r>
            <a:r>
              <a:rPr lang="tr-TR" u="sng" dirty="0" smtClean="0"/>
              <a:t>, </a:t>
            </a:r>
            <a:r>
              <a:rPr lang="tr-TR" u="sng" dirty="0" err="1" smtClean="0"/>
              <a:t>enfeksiyöz</a:t>
            </a:r>
            <a:r>
              <a:rPr lang="tr-TR" u="sng" dirty="0" smtClean="0"/>
              <a:t> veya </a:t>
            </a:r>
            <a:r>
              <a:rPr lang="tr-TR" u="sng" dirty="0" err="1" smtClean="0"/>
              <a:t>tümoral</a:t>
            </a:r>
            <a:r>
              <a:rPr lang="tr-TR" u="sng" dirty="0" smtClean="0"/>
              <a:t> nedenli lezy</a:t>
            </a:r>
            <a:r>
              <a:rPr lang="tr-TR" dirty="0" smtClean="0"/>
              <a:t>onlarda;</a:t>
            </a:r>
          </a:p>
          <a:p>
            <a:r>
              <a:rPr lang="tr-TR" u="sng" dirty="0" err="1" smtClean="0"/>
              <a:t>Postoperatif</a:t>
            </a:r>
            <a:r>
              <a:rPr lang="tr-TR" u="sng" dirty="0" smtClean="0"/>
              <a:t> füzyon</a:t>
            </a:r>
            <a:r>
              <a:rPr lang="tr-TR" dirty="0" smtClean="0"/>
              <a:t>, </a:t>
            </a:r>
            <a:r>
              <a:rPr lang="tr-TR" u="sng" dirty="0" err="1" smtClean="0"/>
              <a:t>kifoz</a:t>
            </a:r>
            <a:r>
              <a:rPr lang="tr-TR" dirty="0" smtClean="0"/>
              <a:t>, </a:t>
            </a:r>
            <a:r>
              <a:rPr lang="tr-TR" u="sng" dirty="0" smtClean="0"/>
              <a:t>kompresyon kırığı</a:t>
            </a:r>
            <a:r>
              <a:rPr lang="tr-TR" dirty="0" smtClean="0"/>
              <a:t>, </a:t>
            </a:r>
            <a:r>
              <a:rPr lang="tr-TR" u="sng" dirty="0" smtClean="0"/>
              <a:t>osteoporoz</a:t>
            </a:r>
            <a:r>
              <a:rPr lang="tr-TR" dirty="0" smtClean="0"/>
              <a:t>, </a:t>
            </a:r>
            <a:r>
              <a:rPr lang="tr-TR" u="sng" dirty="0" err="1" smtClean="0"/>
              <a:t>burst</a:t>
            </a:r>
            <a:r>
              <a:rPr lang="tr-TR" u="sng" dirty="0" smtClean="0"/>
              <a:t> kırığı</a:t>
            </a:r>
            <a:r>
              <a:rPr lang="tr-TR" dirty="0" smtClean="0"/>
              <a:t>, </a:t>
            </a:r>
            <a:r>
              <a:rPr lang="tr-TR" u="sng" dirty="0" err="1" smtClean="0"/>
              <a:t>spinal</a:t>
            </a:r>
            <a:r>
              <a:rPr lang="tr-TR" u="sng" dirty="0" smtClean="0"/>
              <a:t> </a:t>
            </a:r>
            <a:r>
              <a:rPr lang="tr-TR" u="sng" dirty="0" err="1" smtClean="0"/>
              <a:t>stenoz</a:t>
            </a:r>
            <a:r>
              <a:rPr lang="tr-TR" dirty="0" smtClean="0"/>
              <a:t>, </a:t>
            </a:r>
            <a:r>
              <a:rPr lang="tr-TR" u="sng" dirty="0" err="1" smtClean="0"/>
              <a:t>laminektomi</a:t>
            </a:r>
            <a:r>
              <a:rPr lang="tr-TR" u="sng" dirty="0" smtClean="0"/>
              <a:t> sonrasınd</a:t>
            </a:r>
            <a:r>
              <a:rPr lang="tr-TR" dirty="0" smtClean="0"/>
              <a:t>a kullanılan </a:t>
            </a:r>
            <a:r>
              <a:rPr lang="tr-TR" u="sng" dirty="0" err="1" smtClean="0"/>
              <a:t>vertebral</a:t>
            </a:r>
            <a:r>
              <a:rPr lang="tr-TR" u="sng" dirty="0" smtClean="0"/>
              <a:t> kolonu tam </a:t>
            </a:r>
            <a:r>
              <a:rPr lang="tr-TR" u="sng" dirty="0" err="1" smtClean="0"/>
              <a:t>immobilize</a:t>
            </a:r>
            <a:r>
              <a:rPr lang="tr-TR" u="sng" dirty="0" smtClean="0"/>
              <a:t> edici bu </a:t>
            </a:r>
            <a:r>
              <a:rPr lang="tr-TR" u="sng" dirty="0" err="1" smtClean="0"/>
              <a:t>ortezlerle</a:t>
            </a:r>
            <a:r>
              <a:rPr lang="tr-TR" u="sng" dirty="0" smtClean="0"/>
              <a:t> gövde hareketleri tümüyle kısıtlanır</a:t>
            </a:r>
            <a:r>
              <a:rPr lang="tr-TR" dirty="0" smtClean="0"/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196752"/>
            <a:ext cx="8604448" cy="6715148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Bazen </a:t>
            </a:r>
            <a:r>
              <a:rPr lang="tr-TR" sz="2800" u="sng" dirty="0" err="1" smtClean="0"/>
              <a:t>servikal</a:t>
            </a:r>
            <a:r>
              <a:rPr lang="tr-TR" sz="2800" u="sng" dirty="0" smtClean="0"/>
              <a:t> füzyon</a:t>
            </a:r>
            <a:r>
              <a:rPr lang="tr-TR" sz="2800" dirty="0" smtClean="0"/>
              <a:t> veya </a:t>
            </a:r>
            <a:r>
              <a:rPr lang="tr-TR" sz="2800" u="sng" dirty="0" err="1" smtClean="0"/>
              <a:t>servikal</a:t>
            </a:r>
            <a:r>
              <a:rPr lang="tr-TR" sz="2800" u="sng" dirty="0" smtClean="0"/>
              <a:t> kompresyon kırığı </a:t>
            </a:r>
            <a:r>
              <a:rPr lang="tr-TR" sz="2800" dirty="0" smtClean="0"/>
              <a:t>veya </a:t>
            </a:r>
            <a:r>
              <a:rPr lang="tr-TR" sz="2800" u="sng" dirty="0" err="1" smtClean="0"/>
              <a:t>servikal</a:t>
            </a:r>
            <a:r>
              <a:rPr lang="tr-TR" sz="2800" u="sng" dirty="0" smtClean="0"/>
              <a:t> osteoporoz</a:t>
            </a:r>
            <a:r>
              <a:rPr lang="tr-TR" sz="2800" dirty="0" smtClean="0"/>
              <a:t> korsenin </a:t>
            </a:r>
            <a:r>
              <a:rPr lang="tr-TR" sz="2800" b="1" dirty="0" smtClean="0"/>
              <a:t>CTLSO</a:t>
            </a:r>
            <a:r>
              <a:rPr lang="tr-TR" sz="2800" dirty="0" smtClean="0"/>
              <a:t> şeklinde planlanmasını gerektirir.</a:t>
            </a:r>
            <a:endParaRPr lang="tr-TR" sz="2800" dirty="0"/>
          </a:p>
        </p:txBody>
      </p:sp>
      <p:sp>
        <p:nvSpPr>
          <p:cNvPr id="5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-285736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21</a:t>
            </a:fld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5616" y="1052736"/>
            <a:ext cx="7251191" cy="6286544"/>
          </a:xfrm>
        </p:spPr>
        <p:txBody>
          <a:bodyPr>
            <a:normAutofit/>
          </a:bodyPr>
          <a:lstStyle/>
          <a:p>
            <a:r>
              <a:rPr lang="tr-TR" sz="2800" dirty="0" err="1" smtClean="0"/>
              <a:t>Ortezle</a:t>
            </a:r>
            <a:r>
              <a:rPr lang="tr-TR" sz="2800" dirty="0" smtClean="0"/>
              <a:t> </a:t>
            </a:r>
            <a:r>
              <a:rPr lang="tr-TR" sz="2800" dirty="0"/>
              <a:t>öncelikle </a:t>
            </a:r>
            <a:r>
              <a:rPr lang="tr-TR" sz="2800" dirty="0" err="1"/>
              <a:t>deformitenin</a:t>
            </a:r>
            <a:r>
              <a:rPr lang="tr-TR" sz="2800" dirty="0"/>
              <a:t> ilerlemesini engellemek ve gelişmekte olan omurgaya düzgün pozisyon vererek </a:t>
            </a:r>
            <a:r>
              <a:rPr lang="tr-TR" sz="2800" dirty="0" err="1"/>
              <a:t>deformiteyi</a:t>
            </a:r>
            <a:r>
              <a:rPr lang="tr-TR" sz="2800" dirty="0"/>
              <a:t> düzeltmek </a:t>
            </a:r>
            <a:r>
              <a:rPr lang="tr-TR" sz="2800" dirty="0" smtClean="0"/>
              <a:t>amaçlanır.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552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7624" y="1124744"/>
            <a:ext cx="6662576" cy="621510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tr-TR" sz="2400" dirty="0" err="1"/>
              <a:t>Kolumna</a:t>
            </a:r>
            <a:r>
              <a:rPr lang="tr-TR" sz="2400" dirty="0"/>
              <a:t> </a:t>
            </a:r>
            <a:r>
              <a:rPr lang="tr-TR" sz="2400" dirty="0" err="1"/>
              <a:t>vertebralis</a:t>
            </a:r>
            <a:r>
              <a:rPr lang="tr-TR" sz="2400" dirty="0"/>
              <a:t> patolojilerinde kullanılan </a:t>
            </a:r>
            <a:r>
              <a:rPr lang="tr-TR" sz="2400" dirty="0" err="1"/>
              <a:t>ortezler</a:t>
            </a:r>
            <a:r>
              <a:rPr lang="tr-TR" sz="2400" dirty="0"/>
              <a:t> ya </a:t>
            </a:r>
            <a:r>
              <a:rPr lang="tr-TR" sz="2400" u="sng" dirty="0" err="1" smtClean="0"/>
              <a:t>vertebraların</a:t>
            </a:r>
            <a:r>
              <a:rPr lang="tr-TR" sz="2400" u="sng" dirty="0" smtClean="0"/>
              <a:t> </a:t>
            </a:r>
            <a:r>
              <a:rPr lang="tr-TR" sz="2400" u="sng" dirty="0"/>
              <a:t>dinamik veya statik </a:t>
            </a:r>
            <a:r>
              <a:rPr lang="tr-TR" sz="2400" u="sng" dirty="0" smtClean="0"/>
              <a:t>kontrolünü </a:t>
            </a:r>
            <a:r>
              <a:rPr lang="tr-TR" sz="2400" u="sng" dirty="0"/>
              <a:t>sağlamak</a:t>
            </a:r>
            <a:r>
              <a:rPr lang="tr-TR" sz="2400" dirty="0"/>
              <a:t> ya da </a:t>
            </a:r>
            <a:r>
              <a:rPr lang="tr-TR" sz="2400" u="sng" dirty="0" err="1" smtClean="0"/>
              <a:t>postüral</a:t>
            </a:r>
            <a:r>
              <a:rPr lang="tr-TR" sz="2400" u="sng" dirty="0" smtClean="0"/>
              <a:t> </a:t>
            </a:r>
            <a:r>
              <a:rPr lang="tr-TR" sz="2400" u="sng" dirty="0"/>
              <a:t>bozukluğu gidermek</a:t>
            </a:r>
            <a:r>
              <a:rPr lang="tr-TR" sz="2400" dirty="0"/>
              <a:t>, </a:t>
            </a:r>
            <a:r>
              <a:rPr lang="tr-TR" sz="2400" u="sng" dirty="0"/>
              <a:t>fonksiyonelliği sürdürmek </a:t>
            </a:r>
            <a:r>
              <a:rPr lang="tr-TR" sz="2400" dirty="0"/>
              <a:t>amacıyla </a:t>
            </a:r>
            <a:r>
              <a:rPr lang="tr-TR" sz="2400" dirty="0" smtClean="0"/>
              <a:t>planlanır.</a:t>
            </a:r>
          </a:p>
          <a:p>
            <a:pPr>
              <a:buFont typeface="Wingdings" pitchFamily="2" charset="2"/>
              <a:buChar char="§"/>
            </a:pPr>
            <a:endParaRPr lang="tr-TR" sz="2400" dirty="0" smtClean="0"/>
          </a:p>
          <a:p>
            <a:r>
              <a:rPr lang="tr-TR" sz="2400" dirty="0" smtClean="0"/>
              <a:t>Böylece </a:t>
            </a:r>
            <a:r>
              <a:rPr lang="tr-TR" sz="2400" dirty="0"/>
              <a:t>ağrısız, stabil omurga elde edilir, nörolojik dokular korunur veya nörolojik iyileşme için ortam hazırlanır ve omurga desteklenerek erken </a:t>
            </a:r>
            <a:r>
              <a:rPr lang="tr-TR" sz="2400" dirty="0" err="1"/>
              <a:t>mobilizasyon</a:t>
            </a:r>
            <a:r>
              <a:rPr lang="tr-TR" sz="2400" dirty="0"/>
              <a:t> sağlanır.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50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5688" y="1412776"/>
            <a:ext cx="7814704" cy="4071966"/>
          </a:xfrm>
        </p:spPr>
        <p:txBody>
          <a:bodyPr>
            <a:normAutofit/>
          </a:bodyPr>
          <a:lstStyle/>
          <a:p>
            <a:r>
              <a:rPr lang="tr-TR" sz="2800" dirty="0"/>
              <a:t>Hangi amaç için </a:t>
            </a:r>
            <a:r>
              <a:rPr lang="tr-TR" sz="2800" dirty="0" smtClean="0"/>
              <a:t>kullanılırsa </a:t>
            </a:r>
            <a:r>
              <a:rPr lang="tr-TR" sz="2800" dirty="0"/>
              <a:t>kullanılsın, hangi malzemeden üretilirse </a:t>
            </a:r>
            <a:r>
              <a:rPr lang="tr-TR" sz="2800" dirty="0" smtClean="0"/>
              <a:t>üretilsin omurga </a:t>
            </a:r>
            <a:r>
              <a:rPr lang="tr-TR" sz="2800" dirty="0" err="1" smtClean="0"/>
              <a:t>ortezlerinin</a:t>
            </a:r>
            <a:r>
              <a:rPr lang="tr-TR" sz="2800" dirty="0" smtClean="0"/>
              <a:t> </a:t>
            </a:r>
            <a:r>
              <a:rPr lang="tr-TR" sz="2800" dirty="0"/>
              <a:t>temelini </a:t>
            </a:r>
            <a:r>
              <a:rPr lang="tr-T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pelvik</a:t>
            </a: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bantlar</a:t>
            </a:r>
            <a:r>
              <a:rPr lang="tr-TR" sz="2800" b="1" dirty="0"/>
              <a:t> </a:t>
            </a:r>
            <a:r>
              <a:rPr lang="tr-TR" sz="2800" dirty="0"/>
              <a:t>veya </a:t>
            </a:r>
            <a:r>
              <a:rPr lang="tr-T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pelvik</a:t>
            </a: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korseler</a:t>
            </a:r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dirty="0" smtClean="0"/>
              <a:t>oluşturur.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81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836712"/>
            <a:ext cx="8858312" cy="657227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800" i="1" dirty="0" smtClean="0"/>
              <a:t>Bu </a:t>
            </a:r>
            <a:r>
              <a:rPr lang="tr-TR" sz="2800" i="1" dirty="0" err="1"/>
              <a:t>pelvik</a:t>
            </a:r>
            <a:r>
              <a:rPr lang="tr-TR" sz="2800" i="1" dirty="0"/>
              <a:t> bantlar çok çeşitli olmakla </a:t>
            </a:r>
            <a:r>
              <a:rPr lang="tr-TR" sz="2800" i="1" dirty="0" smtClean="0"/>
              <a:t>birlikte;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Düz </a:t>
            </a: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pelvik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bant,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Kelebek şeklinde </a:t>
            </a: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pelvik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bant,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Açılı (</a:t>
            </a: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angular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köşeli) </a:t>
            </a: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pelvik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bant,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Gluteal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ilaveli </a:t>
            </a: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pelvik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bant,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Çift </a:t>
            </a: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pelvik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bant (</a:t>
            </a: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Steindler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Tip </a:t>
            </a: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Pelvik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Bant),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Menteşeli </a:t>
            </a: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pelvik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bantlar </a:t>
            </a:r>
            <a:r>
              <a:rPr lang="tr-TR" sz="2800" dirty="0" smtClean="0"/>
              <a:t>ve</a:t>
            </a:r>
          </a:p>
          <a:p>
            <a:pPr marL="857250" indent="-857250">
              <a:buFont typeface="+mj-lt"/>
              <a:buAutoNum type="romanUcPeriod"/>
            </a:pP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Termoplastik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pelvik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korse </a:t>
            </a:r>
            <a:r>
              <a:rPr lang="tr-TR" sz="2800" dirty="0" smtClean="0"/>
              <a:t>şeklindedirler.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81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2876" y="71414"/>
            <a:ext cx="8858280" cy="1557386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Omurga </a:t>
            </a:r>
            <a:r>
              <a:rPr lang="tr-TR" sz="2800" dirty="0" err="1"/>
              <a:t>ortezleri</a:t>
            </a:r>
            <a:r>
              <a:rPr lang="tr-TR" sz="2800" dirty="0"/>
              <a:t> uygulandıkları bölgeye göre isim </a:t>
            </a:r>
            <a:r>
              <a:rPr lang="tr-TR" sz="2800" dirty="0" smtClean="0"/>
              <a:t>alırlar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060848"/>
            <a:ext cx="8858312" cy="5085184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Ø"/>
            </a:pPr>
            <a:r>
              <a:rPr lang="tr-TR" sz="2800" b="1" dirty="0" err="1"/>
              <a:t>Servikal</a:t>
            </a:r>
            <a:r>
              <a:rPr lang="tr-TR" sz="2800" b="1" dirty="0"/>
              <a:t> </a:t>
            </a:r>
            <a:r>
              <a:rPr lang="tr-TR" sz="2800" b="1" dirty="0" err="1"/>
              <a:t>Ortez</a:t>
            </a:r>
            <a:r>
              <a:rPr lang="tr-TR" sz="2800" dirty="0"/>
              <a:t> (</a:t>
            </a:r>
            <a:r>
              <a:rPr lang="tr-TR" sz="2800" b="1" dirty="0"/>
              <a:t>SO</a:t>
            </a:r>
            <a:r>
              <a:rPr lang="tr-TR" sz="2800" dirty="0"/>
              <a:t>) : </a:t>
            </a:r>
            <a:r>
              <a:rPr lang="tr-TR" sz="2800" dirty="0" err="1"/>
              <a:t>Cervical</a:t>
            </a:r>
            <a:r>
              <a:rPr lang="tr-TR" sz="2800" dirty="0"/>
              <a:t> </a:t>
            </a:r>
            <a:r>
              <a:rPr lang="tr-TR" sz="2800" dirty="0" err="1"/>
              <a:t>Orthosis</a:t>
            </a:r>
            <a:r>
              <a:rPr lang="tr-TR" sz="2800" dirty="0"/>
              <a:t> (CO),</a:t>
            </a:r>
          </a:p>
          <a:p>
            <a:pPr algn="l">
              <a:buFont typeface="Wingdings" pitchFamily="2" charset="2"/>
              <a:buChar char="Ø"/>
            </a:pPr>
            <a:r>
              <a:rPr lang="tr-TR" sz="2800" b="1" dirty="0" err="1" smtClean="0"/>
              <a:t>Servikotorakal</a:t>
            </a:r>
            <a:r>
              <a:rPr lang="tr-TR" sz="2800" b="1" dirty="0" smtClean="0"/>
              <a:t> Ortez</a:t>
            </a:r>
            <a:r>
              <a:rPr lang="tr-TR" sz="2800" dirty="0" smtClean="0"/>
              <a:t> </a:t>
            </a:r>
            <a:r>
              <a:rPr lang="tr-TR" sz="2800" dirty="0"/>
              <a:t>(</a:t>
            </a:r>
            <a:r>
              <a:rPr lang="tr-TR" sz="2800" b="1" dirty="0"/>
              <a:t>STO</a:t>
            </a:r>
            <a:r>
              <a:rPr lang="tr-TR" sz="2800" dirty="0"/>
              <a:t>) : </a:t>
            </a:r>
            <a:r>
              <a:rPr lang="tr-TR" sz="2800" dirty="0" err="1"/>
              <a:t>Cervicothoracal</a:t>
            </a:r>
            <a:r>
              <a:rPr lang="tr-TR" sz="2800" dirty="0"/>
              <a:t> </a:t>
            </a:r>
            <a:r>
              <a:rPr lang="tr-TR" sz="2800" dirty="0" err="1"/>
              <a:t>orthosis</a:t>
            </a:r>
            <a:r>
              <a:rPr lang="tr-TR" sz="2800" dirty="0"/>
              <a:t> (CTO),</a:t>
            </a:r>
          </a:p>
          <a:p>
            <a:pPr algn="l">
              <a:buFont typeface="Wingdings" pitchFamily="2" charset="2"/>
              <a:buChar char="Ø"/>
            </a:pPr>
            <a:r>
              <a:rPr lang="tr-TR" sz="2800" b="1" dirty="0" err="1"/>
              <a:t>Lumbosakral</a:t>
            </a:r>
            <a:r>
              <a:rPr lang="tr-TR" sz="2800" b="1" dirty="0"/>
              <a:t> O</a:t>
            </a:r>
            <a:r>
              <a:rPr lang="tr-TR" sz="2800" b="1" dirty="0" smtClean="0"/>
              <a:t>rtez </a:t>
            </a:r>
            <a:r>
              <a:rPr lang="tr-TR" sz="2800" dirty="0"/>
              <a:t>(</a:t>
            </a:r>
            <a:r>
              <a:rPr lang="tr-TR" sz="2800" b="1" dirty="0"/>
              <a:t>LSO</a:t>
            </a:r>
            <a:r>
              <a:rPr lang="tr-TR" sz="2800" dirty="0"/>
              <a:t>): </a:t>
            </a:r>
            <a:r>
              <a:rPr lang="tr-TR" sz="2800" dirty="0" err="1"/>
              <a:t>Lumbosacral</a:t>
            </a:r>
            <a:r>
              <a:rPr lang="tr-TR" sz="2800" dirty="0"/>
              <a:t> </a:t>
            </a:r>
            <a:r>
              <a:rPr lang="tr-TR" sz="2800" dirty="0" err="1"/>
              <a:t>orthosis</a:t>
            </a:r>
            <a:r>
              <a:rPr lang="tr-TR" sz="2800" dirty="0"/>
              <a:t> (LSO),</a:t>
            </a:r>
          </a:p>
          <a:p>
            <a:pPr algn="l">
              <a:buFont typeface="Wingdings" pitchFamily="2" charset="2"/>
              <a:buChar char="Ø"/>
            </a:pPr>
            <a:r>
              <a:rPr lang="tr-TR" sz="2800" b="1" dirty="0" err="1"/>
              <a:t>Torakolumbosakral</a:t>
            </a:r>
            <a:r>
              <a:rPr lang="tr-TR" sz="2800" b="1" dirty="0"/>
              <a:t> </a:t>
            </a:r>
            <a:r>
              <a:rPr lang="tr-TR" sz="2800" b="1" dirty="0" smtClean="0"/>
              <a:t>Ortez </a:t>
            </a:r>
            <a:r>
              <a:rPr lang="tr-TR" sz="2800" dirty="0"/>
              <a:t>(</a:t>
            </a:r>
            <a:r>
              <a:rPr lang="tr-TR" sz="2800" b="1" dirty="0"/>
              <a:t>TLSO</a:t>
            </a:r>
            <a:r>
              <a:rPr lang="tr-TR" sz="2800" dirty="0"/>
              <a:t>): </a:t>
            </a:r>
            <a:r>
              <a:rPr lang="tr-TR" sz="2800" dirty="0" err="1"/>
              <a:t>Thoracolumbosacral</a:t>
            </a:r>
            <a:r>
              <a:rPr lang="tr-TR" sz="2800" dirty="0"/>
              <a:t> </a:t>
            </a:r>
            <a:r>
              <a:rPr lang="tr-TR" sz="2800" dirty="0" err="1"/>
              <a:t>orthosis</a:t>
            </a:r>
            <a:r>
              <a:rPr lang="tr-TR" sz="2800" dirty="0"/>
              <a:t> (TLSO)</a:t>
            </a:r>
          </a:p>
          <a:p>
            <a:pPr algn="l">
              <a:buFont typeface="Wingdings" pitchFamily="2" charset="2"/>
              <a:buChar char="Ø"/>
            </a:pPr>
            <a:r>
              <a:rPr lang="tr-TR" sz="2800" b="1" dirty="0" err="1"/>
              <a:t>Servikotorakolumbosakral</a:t>
            </a:r>
            <a:r>
              <a:rPr lang="tr-TR" sz="2800" b="1" dirty="0"/>
              <a:t> O</a:t>
            </a:r>
            <a:r>
              <a:rPr lang="tr-TR" sz="2800" b="1" dirty="0" smtClean="0"/>
              <a:t>rtez </a:t>
            </a:r>
            <a:r>
              <a:rPr lang="tr-TR" sz="2800" dirty="0"/>
              <a:t>(</a:t>
            </a:r>
            <a:r>
              <a:rPr lang="tr-TR" sz="2800" b="1" dirty="0"/>
              <a:t>STLSO</a:t>
            </a:r>
            <a:r>
              <a:rPr lang="tr-TR" sz="2800" dirty="0"/>
              <a:t>): </a:t>
            </a:r>
            <a:r>
              <a:rPr lang="tr-TR" sz="2800" dirty="0" err="1"/>
              <a:t>Cervicothoracolumbosacral</a:t>
            </a:r>
            <a:r>
              <a:rPr lang="tr-TR" sz="2800" dirty="0"/>
              <a:t> </a:t>
            </a:r>
            <a:r>
              <a:rPr lang="tr-TR" sz="2800" dirty="0" err="1"/>
              <a:t>orthosis</a:t>
            </a:r>
            <a:r>
              <a:rPr lang="tr-TR" sz="2800" dirty="0"/>
              <a:t> (CTLSO) şeklinde yapılır.</a:t>
            </a:r>
          </a:p>
          <a:p>
            <a:pPr algn="l"/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2911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5249" y="1124744"/>
            <a:ext cx="7957548" cy="44291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smtClean="0"/>
              <a:t>2) SERVİKAL VE SERVİKOTORAKAL ORTEZLER</a:t>
            </a:r>
            <a:r>
              <a:rPr lang="tr-TR" sz="2800" dirty="0"/>
              <a:t>:</a:t>
            </a:r>
          </a:p>
          <a:p>
            <a:pPr>
              <a:buFont typeface="Wingdings" pitchFamily="2" charset="2"/>
              <a:buChar char="q"/>
            </a:pPr>
            <a:r>
              <a:rPr lang="tr-TR" sz="2800" dirty="0" smtClean="0"/>
              <a:t>Bazı </a:t>
            </a:r>
            <a:r>
              <a:rPr lang="tr-TR" sz="2800" u="sng" dirty="0"/>
              <a:t>esnek örgü malzemeden</a:t>
            </a:r>
            <a:r>
              <a:rPr lang="tr-TR" sz="2800" dirty="0"/>
              <a:t> oluşturulan </a:t>
            </a:r>
            <a:r>
              <a:rPr lang="tr-TR" sz="2800" u="sng" dirty="0"/>
              <a:t>metal veya plastik desteği bulunmayan gövde korseleri</a:t>
            </a:r>
            <a:r>
              <a:rPr lang="tr-TR" sz="2800" dirty="0"/>
              <a:t> de </a:t>
            </a:r>
            <a:r>
              <a:rPr lang="tr-TR" sz="2800" dirty="0" smtClean="0"/>
              <a:t>mevcuttur.</a:t>
            </a:r>
          </a:p>
          <a:p>
            <a:r>
              <a:rPr lang="tr-TR" sz="2800" dirty="0" smtClean="0"/>
              <a:t>Hazır </a:t>
            </a:r>
            <a:r>
              <a:rPr lang="tr-TR" sz="2800" dirty="0"/>
              <a:t>üretilen bu korselerin </a:t>
            </a:r>
            <a:r>
              <a:rPr lang="tr-TR" sz="2800" b="1" u="sng" dirty="0"/>
              <a:t>yalnız </a:t>
            </a:r>
            <a:r>
              <a:rPr lang="tr-T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ısıtma</a:t>
            </a:r>
            <a:r>
              <a:rPr lang="tr-TR" sz="2800" b="1" u="sng" dirty="0"/>
              <a:t> ve </a:t>
            </a:r>
            <a:r>
              <a:rPr lang="tr-TR" sz="28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plasebo</a:t>
            </a:r>
            <a:r>
              <a:rPr lang="tr-TR" sz="2800" b="1" u="sng" dirty="0"/>
              <a:t> etkileri</a:t>
            </a:r>
            <a:r>
              <a:rPr lang="tr-TR" sz="2800" dirty="0"/>
              <a:t> </a:t>
            </a:r>
            <a:r>
              <a:rPr lang="tr-TR" sz="2800" dirty="0" smtClean="0"/>
              <a:t>vardır.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703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71414"/>
            <a:ext cx="8786874" cy="1285884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/>
              <a:t>3) TORAKOLUMBAL ve LUMBOSAKRAL ORTEZLER: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406" y="2071678"/>
            <a:ext cx="8929750" cy="2786082"/>
          </a:xfrm>
        </p:spPr>
        <p:txBody>
          <a:bodyPr>
            <a:normAutofit/>
          </a:bodyPr>
          <a:lstStyle/>
          <a:p>
            <a:endParaRPr lang="tr-TR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214282" y="1214422"/>
            <a:ext cx="8786874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just">
              <a:spcBef>
                <a:spcPct val="0"/>
              </a:spcBef>
            </a:pPr>
            <a:r>
              <a:rPr lang="tr-TR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A) Taylor </a:t>
            </a:r>
            <a:r>
              <a:rPr lang="tr-TR" sz="4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Torakolumbosakral</a:t>
            </a:r>
            <a:r>
              <a:rPr lang="tr-TR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Ortez:</a:t>
            </a:r>
            <a:endParaRPr kumimoji="0" lang="tr-TR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688</Words>
  <Application>Microsoft Office PowerPoint</Application>
  <PresentationFormat>Ekran Gösterisi (4:3)</PresentationFormat>
  <Paragraphs>75</Paragraphs>
  <Slides>21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Ofis Teması</vt:lpstr>
      <vt:lpstr>III. OMURGA ORTEZLERİ  1) OMURGA ORTEZLERİ 2) SERVİKAL ve SERVİKOTORAKAL ORTEZLER 3) TORAKOLUMBOSAKRAL ORTEZLER</vt:lpstr>
      <vt:lpstr>1) OMURGA ORTEZLERİ:</vt:lpstr>
      <vt:lpstr>PowerPoint Sunusu</vt:lpstr>
      <vt:lpstr>PowerPoint Sunusu</vt:lpstr>
      <vt:lpstr>PowerPoint Sunusu</vt:lpstr>
      <vt:lpstr>PowerPoint Sunusu</vt:lpstr>
      <vt:lpstr>Omurga ortezleri uygulandıkları bölgeye göre isim alırlar</vt:lpstr>
      <vt:lpstr>PowerPoint Sunusu</vt:lpstr>
      <vt:lpstr>3) TORAKOLUMBAL ve LUMBOSAKRAL ORTEZLER:</vt:lpstr>
      <vt:lpstr>PowerPoint Sunusu</vt:lpstr>
      <vt:lpstr>PowerPoint Sunusu</vt:lpstr>
      <vt:lpstr>PowerPoint Sunusu</vt:lpstr>
      <vt:lpstr>B) Hiperekstansiyon Ortezi (Jewett Ortezi):</vt:lpstr>
      <vt:lpstr>PowerPoint Sunusu</vt:lpstr>
      <vt:lpstr>PowerPoint Sunusu</vt:lpstr>
      <vt:lpstr>C) CASH (Curriciform Anterior Spine Hyperextension) Ortez:</vt:lpstr>
      <vt:lpstr>PowerPoint Sunusu</vt:lpstr>
      <vt:lpstr>D) Steindler Ortezi: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tr</dc:creator>
  <cp:lastModifiedBy>user02</cp:lastModifiedBy>
  <cp:revision>183</cp:revision>
  <cp:lastPrinted>2017-12-20T13:46:02Z</cp:lastPrinted>
  <dcterms:created xsi:type="dcterms:W3CDTF">2017-11-13T20:27:02Z</dcterms:created>
  <dcterms:modified xsi:type="dcterms:W3CDTF">2018-06-22T07:00:09Z</dcterms:modified>
</cp:coreProperties>
</file>