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ORGANİK KİMYA AÇIK DERS MALZEMELERİ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87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tanım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Canlı organizmalar tamamı organik </a:t>
            </a:r>
            <a:r>
              <a:rPr lang="tr-TR" dirty="0"/>
              <a:t>kimyasallardan </a:t>
            </a:r>
            <a:r>
              <a:rPr lang="tr-TR" dirty="0" smtClean="0"/>
              <a:t>oluşmuştur. Bütün dokuları oluşturan </a:t>
            </a:r>
            <a:r>
              <a:rPr lang="tr-TR" dirty="0"/>
              <a:t>proteinler, genetik yapımızı belirleyen DNA, yediğimiz </a:t>
            </a:r>
            <a:r>
              <a:rPr lang="tr-TR" dirty="0" smtClean="0"/>
              <a:t>her şey, giydiğimizin </a:t>
            </a:r>
            <a:r>
              <a:rPr lang="tr-TR" dirty="0"/>
              <a:t>birçoğu ve hastalandığımızda kullandığımız ilaçların hepsi, organik açıdan kimyasal maddelerdir. </a:t>
            </a:r>
            <a:endParaRPr lang="tr-TR" dirty="0" smtClean="0"/>
          </a:p>
          <a:p>
            <a:r>
              <a:rPr lang="tr-TR" dirty="0" smtClean="0"/>
              <a:t>Bu durumda, canlılarla </a:t>
            </a:r>
            <a:r>
              <a:rPr lang="tr-TR" dirty="0"/>
              <a:t>ilgilenen herkesin temel </a:t>
            </a:r>
            <a:r>
              <a:rPr lang="tr-TR" dirty="0" smtClean="0"/>
              <a:t>olarak </a:t>
            </a:r>
            <a:r>
              <a:rPr lang="tr-TR" dirty="0"/>
              <a:t>organik kimya bilmek zorunda olduğunu söyleyebiliriz.</a:t>
            </a:r>
          </a:p>
        </p:txBody>
      </p:sp>
    </p:spTree>
    <p:extLst>
      <p:ext uri="{BB962C8B-B14F-4D97-AF65-F5344CB8AC3E}">
        <p14:creationId xmlns:p14="http://schemas.microsoft.com/office/powerpoint/2010/main" val="98638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Organik kimyayı iyi anlayabilmenin ilk şartı periyodik tablonun ikinci sırasında bulunan ve atom numarası 6 olan, karbon atomunu iyi tanımaktır. Bunun yanında hemen hemen hepsinde bulunan basit atom hidrojen atomu yanında </a:t>
            </a:r>
            <a:r>
              <a:rPr lang="tr-TR" b="1" dirty="0"/>
              <a:t>azot, oksijen, fosfor, kükürt ve halojenlerde</a:t>
            </a:r>
            <a:r>
              <a:rPr lang="tr-TR" dirty="0"/>
              <a:t> bir organik kimyacının vazgeçilmez atomlarıdır. </a:t>
            </a:r>
            <a:endParaRPr lang="tr-TR" dirty="0" smtClean="0"/>
          </a:p>
          <a:p>
            <a:r>
              <a:rPr lang="tr-TR" dirty="0" smtClean="0"/>
              <a:t>Karbonu </a:t>
            </a:r>
            <a:r>
              <a:rPr lang="tr-TR" dirty="0"/>
              <a:t>bu kadar önemli kılan ve onun adına bir bilim dalı ortaya çıkaran en önemli özelliği karbon-karbon arasında çeşitli ( tekli-ikili-üçlü) ve uzun zincirli bileşikler oluşturabilme kabiliyetidir. </a:t>
            </a:r>
          </a:p>
        </p:txBody>
      </p:sp>
    </p:spTree>
    <p:extLst>
      <p:ext uri="{BB962C8B-B14F-4D97-AF65-F5344CB8AC3E}">
        <p14:creationId xmlns:p14="http://schemas.microsoft.com/office/powerpoint/2010/main" val="2204180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Hidrokarbonların </a:t>
            </a:r>
            <a:r>
              <a:rPr lang="tr-TR" b="1" dirty="0"/>
              <a:t>doymuş hidrokarbonlar </a:t>
            </a:r>
            <a:r>
              <a:rPr lang="tr-TR" dirty="0"/>
              <a:t>denen bir grubunda molekül iskeleti, birbirlerine </a:t>
            </a:r>
            <a:r>
              <a:rPr lang="tr-TR" b="1" dirty="0" smtClean="0"/>
              <a:t>C-C </a:t>
            </a:r>
            <a:r>
              <a:rPr lang="tr-TR" dirty="0"/>
              <a:t>tek bağları vasıtasıyla </a:t>
            </a:r>
            <a:r>
              <a:rPr lang="tr-TR" dirty="0" smtClean="0"/>
              <a:t>bağlanır </a:t>
            </a:r>
            <a:r>
              <a:rPr lang="tr-TR" dirty="0"/>
              <a:t>ve diğer bağları hidrojen (H) </a:t>
            </a:r>
            <a:r>
              <a:rPr lang="tr-TR" dirty="0" smtClean="0"/>
              <a:t>atomlarının yerleştiği karbon </a:t>
            </a:r>
            <a:r>
              <a:rPr lang="tr-TR" dirty="0"/>
              <a:t>( C ) atomlarından oluşmuştur.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900" y="4162425"/>
            <a:ext cx="6667500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49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Organik maddelerin moleküllerinde birbirlerine bağlanmış atomlar, düz veya dallanmış zincir, siklik ve kafes benzeri iskelet yapılar oluşturabilirler; </a:t>
            </a:r>
            <a:endParaRPr lang="tr-TR" dirty="0" smtClean="0"/>
          </a:p>
          <a:p>
            <a:r>
              <a:rPr lang="tr-TR" dirty="0" smtClean="0"/>
              <a:t>Buna </a:t>
            </a:r>
            <a:r>
              <a:rPr lang="tr-TR" dirty="0"/>
              <a:t>göre çeşitli sınıflara ayrılarak incelenirler. Organik maddelerin tümü, alifatik bileşikler ve aromatik bileşikler olarak iki ana sınıfa ayrılırlar. </a:t>
            </a:r>
          </a:p>
        </p:txBody>
      </p:sp>
    </p:spTree>
    <p:extLst>
      <p:ext uri="{BB962C8B-B14F-4D97-AF65-F5344CB8AC3E}">
        <p14:creationId xmlns:p14="http://schemas.microsoft.com/office/powerpoint/2010/main" val="3759890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>
                <a:cs typeface="Times New Roman" panose="02020603050405020304" pitchFamily="18" charset="0"/>
              </a:rPr>
              <a:t>Bir elementin nötron sayıları farklı olan atomları </a:t>
            </a:r>
            <a:r>
              <a:rPr lang="tr-TR" altLang="tr-TR" b="1" i="1" dirty="0">
                <a:cs typeface="Times New Roman" panose="02020603050405020304" pitchFamily="18" charset="0"/>
              </a:rPr>
              <a:t>izotoplar</a:t>
            </a:r>
            <a:r>
              <a:rPr lang="tr-TR" altLang="tr-TR" dirty="0">
                <a:cs typeface="Times New Roman" panose="02020603050405020304" pitchFamily="18" charset="0"/>
              </a:rPr>
              <a:t> olarak </a:t>
            </a:r>
            <a:r>
              <a:rPr lang="tr-TR" altLang="tr-TR" dirty="0"/>
              <a:t>tanımlanır.</a:t>
            </a:r>
            <a:endParaRPr lang="tr-TR" altLang="tr-TR" dirty="0">
              <a:cs typeface="Times New Roman" panose="02020603050405020304" pitchFamily="18" charset="0"/>
            </a:endParaRPr>
          </a:p>
        </p:txBody>
      </p:sp>
      <p:pic>
        <p:nvPicPr>
          <p:cNvPr id="4" name="Picture 4" descr="img00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080" y="2133600"/>
            <a:ext cx="5037666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259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B</a:t>
            </a:r>
            <a:r>
              <a:rPr lang="tr-TR" altLang="tr-TR" dirty="0">
                <a:cs typeface="Times New Roman" panose="02020603050405020304" pitchFamily="18" charset="0"/>
              </a:rPr>
              <a:t>elirli bir enerji seviyesindeki bir elektronun atom çekirdeği etrafında % 90 veya daha fazla olasılıkla bulunduğu yörüngeler </a:t>
            </a:r>
            <a:r>
              <a:rPr lang="tr-TR" altLang="tr-TR" b="1" dirty="0" err="1">
                <a:cs typeface="Times New Roman" panose="02020603050405020304" pitchFamily="18" charset="0"/>
              </a:rPr>
              <a:t>orbital</a:t>
            </a:r>
            <a:r>
              <a:rPr lang="tr-TR" altLang="tr-TR" dirty="0">
                <a:cs typeface="Times New Roman" panose="02020603050405020304" pitchFamily="18" charset="0"/>
              </a:rPr>
              <a:t> olarak tanımlanmıştır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345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i="1" dirty="0"/>
              <a:t>-</a:t>
            </a:r>
            <a:r>
              <a:rPr lang="tr-TR" altLang="tr-TR" i="1" dirty="0" err="1"/>
              <a:t>Orbitaller</a:t>
            </a:r>
            <a:r>
              <a:rPr lang="tr-TR" altLang="tr-TR" i="1" dirty="0"/>
              <a:t>, </a:t>
            </a:r>
            <a:r>
              <a:rPr lang="tr-TR" altLang="tr-TR" i="1" dirty="0">
                <a:cs typeface="Times New Roman" panose="02020603050405020304" pitchFamily="18" charset="0"/>
              </a:rPr>
              <a:t>belirli bir enerji seviyesinde atom çekirdeğine en yakın olandan itibaren </a:t>
            </a:r>
            <a:r>
              <a:rPr lang="tr-TR" altLang="tr-TR" b="1" i="1" dirty="0">
                <a:cs typeface="Times New Roman" panose="02020603050405020304" pitchFamily="18" charset="0"/>
              </a:rPr>
              <a:t>s, p, d, f </a:t>
            </a:r>
            <a:r>
              <a:rPr lang="tr-TR" altLang="tr-TR" b="1" i="1" dirty="0" err="1">
                <a:cs typeface="Times New Roman" panose="02020603050405020304" pitchFamily="18" charset="0"/>
              </a:rPr>
              <a:t>orbitalleri</a:t>
            </a:r>
            <a:r>
              <a:rPr lang="tr-TR" altLang="tr-TR" i="1" dirty="0">
                <a:cs typeface="Times New Roman" panose="02020603050405020304" pitchFamily="18" charset="0"/>
              </a:rPr>
              <a:t> olarak </a:t>
            </a:r>
            <a:r>
              <a:rPr lang="tr-TR" altLang="tr-TR" i="1" dirty="0" smtClean="0">
                <a:cs typeface="Times New Roman" panose="02020603050405020304" pitchFamily="18" charset="0"/>
              </a:rPr>
              <a:t>isimlendirilirler.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59809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11</TotalTime>
  <Words>261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Calibri Light</vt:lpstr>
      <vt:lpstr>Rockwell</vt:lpstr>
      <vt:lpstr>Times New Roman</vt:lpstr>
      <vt:lpstr>Wingdings</vt:lpstr>
      <vt:lpstr>Atlas</vt:lpstr>
      <vt:lpstr>ORGANİK KİMYA AÇIK DERS MALZEMELERİ</vt:lpstr>
      <vt:lpstr>Genel tanım</vt:lpstr>
      <vt:lpstr>PowerPoint Sunusu</vt:lpstr>
      <vt:lpstr>PowerPoint Sunusu</vt:lpstr>
      <vt:lpstr>PowerPoint Sunusu</vt:lpstr>
      <vt:lpstr>Bir elementin nötron sayıları farklı olan atomları izotoplar olarak tanımlanır.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ORGANİK KİMYA AÇIK DERS MALZEMELERİ</dc:title>
  <dc:creator>Berrin Salmanoglu</dc:creator>
  <cp:lastModifiedBy>Berrin Salmanoglu</cp:lastModifiedBy>
  <cp:revision>2</cp:revision>
  <dcterms:created xsi:type="dcterms:W3CDTF">2019-12-02T10:57:47Z</dcterms:created>
  <dcterms:modified xsi:type="dcterms:W3CDTF">2019-12-02T11:08:59Z</dcterms:modified>
</cp:coreProperties>
</file>