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EDB8A26-74DB-4BDF-B723-B42F58E00E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344673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DB8A26-74DB-4BDF-B723-B42F58E00E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399991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DB8A26-74DB-4BDF-B723-B42F58E00E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2470325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DB8A26-74DB-4BDF-B723-B42F58E00E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150816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EDB8A26-74DB-4BDF-B723-B42F58E00E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3598570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EDB8A26-74DB-4BDF-B723-B42F58E00E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34297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EDB8A26-74DB-4BDF-B723-B42F58E00E54}" type="datetimeFigureOut">
              <a:rPr lang="tr-TR" smtClean="0"/>
              <a:t>24.10.2017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258548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EDB8A26-74DB-4BDF-B723-B42F58E00E54}" type="datetimeFigureOut">
              <a:rPr lang="tr-TR" smtClean="0"/>
              <a:t>24.10.2017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258961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EDB8A26-74DB-4BDF-B723-B42F58E00E54}" type="datetimeFigureOut">
              <a:rPr lang="tr-TR" smtClean="0"/>
              <a:t>24.10.2017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265031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EDB8A26-74DB-4BDF-B723-B42F58E00E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258601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EDB8A26-74DB-4BDF-B723-B42F58E00E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D4DC05-5FBD-426F-9CF4-64766E9A76E4}" type="slidenum">
              <a:rPr lang="tr-TR" smtClean="0"/>
              <a:t>‹#›</a:t>
            </a:fld>
            <a:endParaRPr lang="tr-TR"/>
          </a:p>
        </p:txBody>
      </p:sp>
    </p:spTree>
    <p:extLst>
      <p:ext uri="{BB962C8B-B14F-4D97-AF65-F5344CB8AC3E}">
        <p14:creationId xmlns:p14="http://schemas.microsoft.com/office/powerpoint/2010/main" val="168339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DB8A26-74DB-4BDF-B723-B42F58E00E54}" type="datetimeFigureOut">
              <a:rPr lang="tr-TR" smtClean="0"/>
              <a:t>24.10.2017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D4DC05-5FBD-426F-9CF4-64766E9A76E4}" type="slidenum">
              <a:rPr lang="tr-TR" smtClean="0"/>
              <a:t>‹#›</a:t>
            </a:fld>
            <a:endParaRPr lang="tr-TR"/>
          </a:p>
        </p:txBody>
      </p:sp>
    </p:spTree>
    <p:extLst>
      <p:ext uri="{BB962C8B-B14F-4D97-AF65-F5344CB8AC3E}">
        <p14:creationId xmlns:p14="http://schemas.microsoft.com/office/powerpoint/2010/main" val="1878767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990601"/>
            <a:ext cx="7772400" cy="1470025"/>
          </a:xfrm>
        </p:spPr>
        <p:txBody>
          <a:bodyPr>
            <a:normAutofit fontScale="90000"/>
          </a:bodyPr>
          <a:lstStyle/>
          <a:p>
            <a:pPr eaLnBrk="1" hangingPunct="1">
              <a:defRPr/>
            </a:pPr>
            <a:r>
              <a:rPr lang="tr-TR" smtClean="0"/>
              <a:t/>
            </a:r>
            <a:br>
              <a:rPr lang="tr-TR" smtClean="0"/>
            </a:br>
            <a:r>
              <a:rPr lang="tr-TR" smtClean="0"/>
              <a:t>SPOR ANTROPOLOJİSİ</a:t>
            </a:r>
          </a:p>
        </p:txBody>
      </p:sp>
      <p:sp>
        <p:nvSpPr>
          <p:cNvPr id="2051" name="Rectangle 3"/>
          <p:cNvSpPr>
            <a:spLocks noGrp="1" noChangeArrowheads="1"/>
          </p:cNvSpPr>
          <p:nvPr>
            <p:ph type="subTitle" idx="1"/>
          </p:nvPr>
        </p:nvSpPr>
        <p:spPr/>
        <p:txBody>
          <a:bodyPr/>
          <a:lstStyle/>
          <a:p>
            <a:pPr eaLnBrk="1" hangingPunct="1">
              <a:defRPr/>
            </a:pPr>
            <a:endParaRPr lang="tr-TR" dirty="0" smtClean="0"/>
          </a:p>
          <a:p>
            <a:pPr eaLnBrk="1" hangingPunct="1">
              <a:defRPr/>
            </a:pPr>
            <a:endParaRPr lang="tr-TR" dirty="0" smtClean="0"/>
          </a:p>
          <a:p>
            <a:pPr eaLnBrk="1" hangingPunct="1">
              <a:defRPr/>
            </a:pPr>
            <a:r>
              <a:rPr lang="tr-TR" dirty="0" err="1" smtClean="0"/>
              <a:t>Pro</a:t>
            </a:r>
            <a:r>
              <a:rPr lang="tr-TR" dirty="0" smtClean="0"/>
              <a:t>.Dr. Timur </a:t>
            </a:r>
            <a:r>
              <a:rPr lang="tr-TR" dirty="0" err="1" smtClean="0"/>
              <a:t>Gültekin</a:t>
            </a:r>
            <a:endParaRPr lang="tr-TR" dirty="0" smtClean="0"/>
          </a:p>
        </p:txBody>
      </p:sp>
    </p:spTree>
    <p:extLst>
      <p:ext uri="{BB962C8B-B14F-4D97-AF65-F5344CB8AC3E}">
        <p14:creationId xmlns:p14="http://schemas.microsoft.com/office/powerpoint/2010/main" val="27665746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p:txBody>
          <a:bodyPr/>
          <a:lstStyle/>
          <a:p>
            <a:pPr eaLnBrk="1" hangingPunct="1">
              <a:defRPr/>
            </a:pPr>
            <a:r>
              <a:rPr lang="tr-TR" smtClean="0"/>
              <a:t>kormik indeks </a:t>
            </a:r>
          </a:p>
          <a:p>
            <a:pPr eaLnBrk="1" hangingPunct="1">
              <a:buFont typeface="Wingdings" panose="05000000000000000000" pitchFamily="2" charset="2"/>
              <a:buNone/>
              <a:defRPr/>
            </a:pPr>
            <a:r>
              <a:rPr lang="tr-TR" b="1" smtClean="0"/>
              <a:t>(Oturur durumdaki boy xl00)/ Ayakta boy</a:t>
            </a:r>
          </a:p>
        </p:txBody>
      </p:sp>
    </p:spTree>
    <p:extLst>
      <p:ext uri="{BB962C8B-B14F-4D97-AF65-F5344CB8AC3E}">
        <p14:creationId xmlns:p14="http://schemas.microsoft.com/office/powerpoint/2010/main" val="3504313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sz="4000" i="1"/>
              <a:t>İtalyan ekolü (Viola'nın sınıflaması):</a:t>
            </a:r>
            <a:r>
              <a:rPr lang="tr-TR" sz="4000"/>
              <a:t> </a:t>
            </a:r>
          </a:p>
        </p:txBody>
      </p:sp>
      <p:sp>
        <p:nvSpPr>
          <p:cNvPr id="21507" name="Rectangle 3"/>
          <p:cNvSpPr>
            <a:spLocks noGrp="1" noChangeArrowheads="1"/>
          </p:cNvSpPr>
          <p:nvPr>
            <p:ph type="body" idx="1"/>
          </p:nvPr>
        </p:nvSpPr>
        <p:spPr/>
        <p:txBody>
          <a:bodyPr/>
          <a:lstStyle/>
          <a:p>
            <a:pPr eaLnBrk="1" hangingPunct="1">
              <a:defRPr/>
            </a:pPr>
            <a:r>
              <a:rPr lang="tr-TR" smtClean="0"/>
              <a:t>Bedensel hacimleri dolaylı yoldan elde etmek için Viola 3 ölçünün çarpımını öneriyor:</a:t>
            </a:r>
            <a:br>
              <a:rPr lang="tr-TR" smtClean="0"/>
            </a:br>
            <a:r>
              <a:rPr lang="tr-TR" smtClean="0"/>
              <a:t/>
            </a:r>
            <a:br>
              <a:rPr lang="tr-TR" smtClean="0"/>
            </a:br>
            <a:r>
              <a:rPr lang="tr-TR" smtClean="0"/>
              <a:t>    Uzunluk x Genişlik x Yükseklik </a:t>
            </a:r>
          </a:p>
          <a:p>
            <a:pPr eaLnBrk="1" hangingPunct="1">
              <a:defRPr/>
            </a:pPr>
            <a:endParaRPr lang="tr-TR" smtClean="0"/>
          </a:p>
        </p:txBody>
      </p:sp>
    </p:spTree>
    <p:extLst>
      <p:ext uri="{BB962C8B-B14F-4D97-AF65-F5344CB8AC3E}">
        <p14:creationId xmlns:p14="http://schemas.microsoft.com/office/powerpoint/2010/main" val="1629903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p:txBody>
          <a:bodyPr/>
          <a:lstStyle/>
          <a:p>
            <a:pPr eaLnBrk="1" hangingPunct="1">
              <a:lnSpc>
                <a:spcPct val="90000"/>
              </a:lnSpc>
              <a:defRPr/>
            </a:pPr>
            <a:r>
              <a:rPr lang="tr-TR" smtClean="0"/>
              <a:t>(1) Normotip: </a:t>
            </a:r>
          </a:p>
          <a:p>
            <a:pPr eaLnBrk="1" hangingPunct="1">
              <a:lnSpc>
                <a:spcPct val="90000"/>
              </a:lnSpc>
              <a:buFont typeface="Wingdings" panose="05000000000000000000" pitchFamily="2" charset="2"/>
              <a:buNone/>
              <a:defRPr/>
            </a:pPr>
            <a:r>
              <a:rPr lang="tr-TR" smtClean="0"/>
              <a:t>Gövde=uzuvlar; karın=göğüs kafesi</a:t>
            </a:r>
            <a:br>
              <a:rPr lang="tr-TR" smtClean="0"/>
            </a:br>
            <a:endParaRPr lang="tr-TR" smtClean="0"/>
          </a:p>
          <a:p>
            <a:pPr eaLnBrk="1" hangingPunct="1">
              <a:lnSpc>
                <a:spcPct val="90000"/>
              </a:lnSpc>
              <a:defRPr/>
            </a:pPr>
            <a:r>
              <a:rPr lang="tr-TR" smtClean="0"/>
              <a:t>(2) Brakitip: </a:t>
            </a:r>
          </a:p>
          <a:p>
            <a:pPr eaLnBrk="1" hangingPunct="1">
              <a:lnSpc>
                <a:spcPct val="90000"/>
              </a:lnSpc>
              <a:buFont typeface="Wingdings" panose="05000000000000000000" pitchFamily="2" charset="2"/>
              <a:buNone/>
              <a:defRPr/>
            </a:pPr>
            <a:r>
              <a:rPr lang="tr-TR" smtClean="0"/>
              <a:t>Gövde&gt;uzuvlar; karın&gt;göğüs kafesi</a:t>
            </a:r>
            <a:br>
              <a:rPr lang="tr-TR" smtClean="0"/>
            </a:br>
            <a:endParaRPr lang="tr-TR" smtClean="0"/>
          </a:p>
          <a:p>
            <a:pPr eaLnBrk="1" hangingPunct="1">
              <a:lnSpc>
                <a:spcPct val="90000"/>
              </a:lnSpc>
              <a:defRPr/>
            </a:pPr>
            <a:r>
              <a:rPr lang="tr-TR" smtClean="0"/>
              <a:t>(3) Longitip:</a:t>
            </a:r>
          </a:p>
          <a:p>
            <a:pPr eaLnBrk="1" hangingPunct="1">
              <a:lnSpc>
                <a:spcPct val="90000"/>
              </a:lnSpc>
              <a:buFont typeface="Wingdings" panose="05000000000000000000" pitchFamily="2" charset="2"/>
              <a:buNone/>
              <a:defRPr/>
            </a:pPr>
            <a:r>
              <a:rPr lang="tr-TR" smtClean="0"/>
              <a:t>Gövde&lt;uzuvlar;karın&lt;göğüs kafesi</a:t>
            </a:r>
            <a:br>
              <a:rPr lang="tr-TR" smtClean="0"/>
            </a:br>
            <a:endParaRPr lang="tr-TR" smtClean="0"/>
          </a:p>
        </p:txBody>
      </p:sp>
    </p:spTree>
    <p:extLst>
      <p:ext uri="{BB962C8B-B14F-4D97-AF65-F5344CB8AC3E}">
        <p14:creationId xmlns:p14="http://schemas.microsoft.com/office/powerpoint/2010/main" val="1655021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tr-TR" i="1" smtClean="0"/>
              <a:t>Kretschmer'in sınıflaması:</a:t>
            </a:r>
            <a:r>
              <a:rPr lang="tr-TR" smtClean="0"/>
              <a:t> </a:t>
            </a:r>
          </a:p>
        </p:txBody>
      </p:sp>
      <p:sp>
        <p:nvSpPr>
          <p:cNvPr id="23555" name="Rectangle 3"/>
          <p:cNvSpPr>
            <a:spLocks noGrp="1" noChangeArrowheads="1"/>
          </p:cNvSpPr>
          <p:nvPr>
            <p:ph type="body" idx="1"/>
          </p:nvPr>
        </p:nvSpPr>
        <p:spPr/>
        <p:txBody>
          <a:bodyPr/>
          <a:lstStyle/>
          <a:p>
            <a:pPr eaLnBrk="1" hangingPunct="1">
              <a:defRPr/>
            </a:pPr>
            <a:r>
              <a:rPr lang="tr-TR" smtClean="0"/>
              <a:t>Alman tipoloji ekolüne mensup olan Kretschmer, psikosomatik sınıflamalarıyla tanınır. </a:t>
            </a:r>
          </a:p>
          <a:p>
            <a:pPr eaLnBrk="1" hangingPunct="1">
              <a:defRPr/>
            </a:pPr>
            <a:r>
              <a:rPr lang="tr-TR" smtClean="0"/>
              <a:t>Bedensel tipleri, Astenik, atletik ve piknik diye üçe ayırır.</a:t>
            </a:r>
          </a:p>
        </p:txBody>
      </p:sp>
    </p:spTree>
    <p:extLst>
      <p:ext uri="{BB962C8B-B14F-4D97-AF65-F5344CB8AC3E}">
        <p14:creationId xmlns:p14="http://schemas.microsoft.com/office/powerpoint/2010/main" val="2305645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tr-TR" b="1" smtClean="0"/>
              <a:t>Astenik Tip</a:t>
            </a:r>
          </a:p>
        </p:txBody>
      </p:sp>
      <p:sp>
        <p:nvSpPr>
          <p:cNvPr id="24579" name="Rectangle 3"/>
          <p:cNvSpPr>
            <a:spLocks noGrp="1" noChangeArrowheads="1"/>
          </p:cNvSpPr>
          <p:nvPr>
            <p:ph type="body" idx="1"/>
          </p:nvPr>
        </p:nvSpPr>
        <p:spPr/>
        <p:txBody>
          <a:bodyPr/>
          <a:lstStyle/>
          <a:p>
            <a:pPr eaLnBrk="1" hangingPunct="1">
              <a:lnSpc>
                <a:spcPct val="80000"/>
              </a:lnSpc>
              <a:defRPr/>
            </a:pPr>
            <a:r>
              <a:rPr lang="tr-TR" sz="2000"/>
              <a:t>Bazı araştırıcılar astenik tipe aynı zamanda leptozom adını verirler </a:t>
            </a:r>
          </a:p>
          <a:p>
            <a:pPr eaLnBrk="1" hangingPunct="1">
              <a:lnSpc>
                <a:spcPct val="80000"/>
              </a:lnSpc>
              <a:defRPr/>
            </a:pPr>
            <a:r>
              <a:rPr lang="tr-TR" sz="2000"/>
              <a:t>Astenik tipe girenler genellikle enlemesine az gelişme gösterirler.</a:t>
            </a:r>
          </a:p>
          <a:p>
            <a:pPr eaLnBrk="1" hangingPunct="1">
              <a:lnSpc>
                <a:spcPct val="80000"/>
              </a:lnSpc>
              <a:defRPr/>
            </a:pPr>
            <a:r>
              <a:rPr lang="tr-TR" sz="2000"/>
              <a:t>Aşırı ölçüde beslenmesine karşın kişi kilo alamamaktan şikayetçidir. </a:t>
            </a:r>
          </a:p>
          <a:p>
            <a:pPr eaLnBrk="1" hangingPunct="1">
              <a:lnSpc>
                <a:spcPct val="80000"/>
              </a:lnSpc>
              <a:defRPr/>
            </a:pPr>
            <a:r>
              <a:rPr lang="tr-TR" sz="2000"/>
              <a:t>Deri altındaki yağ tabakası son derece az gelişmiştir. </a:t>
            </a:r>
          </a:p>
          <a:p>
            <a:pPr eaLnBrk="1" hangingPunct="1">
              <a:lnSpc>
                <a:spcPct val="80000"/>
              </a:lnSpc>
              <a:defRPr/>
            </a:pPr>
            <a:r>
              <a:rPr lang="tr-TR" sz="2000"/>
              <a:t>Kemikler çok narin olup, kaslar zayıftır. </a:t>
            </a:r>
          </a:p>
          <a:p>
            <a:pPr eaLnBrk="1" hangingPunct="1">
              <a:lnSpc>
                <a:spcPct val="80000"/>
              </a:lnSpc>
              <a:defRPr/>
            </a:pPr>
            <a:r>
              <a:rPr lang="tr-TR" sz="2000"/>
              <a:t>Göğüs kafesi belirgin biçimde yassıdır; öyle ki kaburga kemikleri kolayca dıştan farkedilebilir. </a:t>
            </a:r>
          </a:p>
          <a:p>
            <a:pPr eaLnBrk="1" hangingPunct="1">
              <a:lnSpc>
                <a:spcPct val="80000"/>
              </a:lnSpc>
              <a:defRPr/>
            </a:pPr>
            <a:r>
              <a:rPr lang="tr-TR" sz="2000"/>
              <a:t>Göğüs kafesinin sternumla yaptığı açı çok dardır. </a:t>
            </a:r>
          </a:p>
          <a:p>
            <a:pPr eaLnBrk="1" hangingPunct="1">
              <a:lnSpc>
                <a:spcPct val="80000"/>
              </a:lnSpc>
              <a:defRPr/>
            </a:pPr>
            <a:r>
              <a:rPr lang="tr-TR" sz="2000"/>
              <a:t>Kol ve bacaklar son derece ince, eller kemikli ve parmak uçları sivrilmiş bir görünümdedir. </a:t>
            </a:r>
          </a:p>
          <a:p>
            <a:pPr eaLnBrk="1" hangingPunct="1">
              <a:lnSpc>
                <a:spcPct val="80000"/>
              </a:lnSpc>
              <a:defRPr/>
            </a:pPr>
            <a:endParaRPr lang="tr-TR" sz="2000"/>
          </a:p>
        </p:txBody>
      </p:sp>
    </p:spTree>
    <p:extLst>
      <p:ext uri="{BB962C8B-B14F-4D97-AF65-F5344CB8AC3E}">
        <p14:creationId xmlns:p14="http://schemas.microsoft.com/office/powerpoint/2010/main" val="752744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1981200" y="228600"/>
            <a:ext cx="8229600" cy="6324600"/>
          </a:xfrm>
        </p:spPr>
        <p:txBody>
          <a:bodyPr/>
          <a:lstStyle/>
          <a:p>
            <a:pPr eaLnBrk="1" hangingPunct="1">
              <a:lnSpc>
                <a:spcPct val="90000"/>
              </a:lnSpc>
              <a:defRPr/>
            </a:pPr>
            <a:r>
              <a:rPr lang="tr-TR" sz="2400"/>
              <a:t>Gövde uzun ve karın gevşek bir yapı arzeder. </a:t>
            </a:r>
          </a:p>
          <a:p>
            <a:pPr eaLnBrk="1" hangingPunct="1">
              <a:lnSpc>
                <a:spcPct val="90000"/>
              </a:lnSpc>
              <a:defRPr/>
            </a:pPr>
            <a:r>
              <a:rPr lang="tr-TR" sz="2400"/>
              <a:t>Baş, gövdeye oranla küçük, alın hafifçe geriye meyillidir. Burun belirgin biçimde çıkıntılı, alt çene az gelişmiştir. </a:t>
            </a:r>
          </a:p>
          <a:p>
            <a:pPr eaLnBrk="1" hangingPunct="1">
              <a:lnSpc>
                <a:spcPct val="90000"/>
              </a:lnSpc>
              <a:defRPr/>
            </a:pPr>
            <a:r>
              <a:rPr lang="tr-TR" sz="2400"/>
              <a:t>Kaşlar geniş ve kalın olup, bazen orta hat üzerinde birleşirler. Astenik bir kişi günlük hayatta kolayca tanınabilir.</a:t>
            </a:r>
          </a:p>
          <a:p>
            <a:pPr eaLnBrk="1" hangingPunct="1">
              <a:lnSpc>
                <a:spcPct val="90000"/>
              </a:lnSpc>
              <a:defRPr/>
            </a:pPr>
            <a:r>
              <a:rPr lang="tr-TR" sz="2400"/>
              <a:t>Buluğ çağındaki astenik tiplerde hacim artışı olmaksızın hızlı bir büyüme görülür. </a:t>
            </a:r>
          </a:p>
          <a:p>
            <a:pPr eaLnBrk="1" hangingPunct="1">
              <a:lnSpc>
                <a:spcPct val="90000"/>
              </a:lnSpc>
              <a:defRPr/>
            </a:pPr>
            <a:r>
              <a:rPr lang="tr-TR" sz="2400"/>
              <a:t>Ne kadar kas geliştirici egzersizler yaparlarsa yapsınlar, asteniklerin kaslı bir görünüm kazanmaları çok zordur. </a:t>
            </a:r>
          </a:p>
          <a:p>
            <a:pPr eaLnBrk="1" hangingPunct="1">
              <a:lnSpc>
                <a:spcPct val="90000"/>
              </a:lnSpc>
              <a:defRPr/>
            </a:pPr>
            <a:r>
              <a:rPr lang="tr-TR" sz="2400"/>
              <a:t>Bu tip insanlar 35-40 yaşlarına gelince genellikle yaşlı kişilerin yapısını yansıtırlar; örneğin saçların yoğun biçimde dökülmesi, derinin buruşup kuruması gibi.</a:t>
            </a:r>
            <a:br>
              <a:rPr lang="tr-TR" sz="2400"/>
            </a:br>
            <a:endParaRPr lang="tr-TR" sz="2400"/>
          </a:p>
        </p:txBody>
      </p:sp>
    </p:spTree>
    <p:extLst>
      <p:ext uri="{BB962C8B-B14F-4D97-AF65-F5344CB8AC3E}">
        <p14:creationId xmlns:p14="http://schemas.microsoft.com/office/powerpoint/2010/main" val="3966470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tr-TR" b="1" smtClean="0"/>
              <a:t>Atletik tip</a:t>
            </a:r>
          </a:p>
        </p:txBody>
      </p:sp>
      <p:sp>
        <p:nvSpPr>
          <p:cNvPr id="26627" name="Rectangle 3"/>
          <p:cNvSpPr>
            <a:spLocks noGrp="1" noChangeArrowheads="1"/>
          </p:cNvSpPr>
          <p:nvPr>
            <p:ph type="body" idx="1"/>
          </p:nvPr>
        </p:nvSpPr>
        <p:spPr/>
        <p:txBody>
          <a:bodyPr/>
          <a:lstStyle/>
          <a:p>
            <a:pPr eaLnBrk="1" hangingPunct="1">
              <a:lnSpc>
                <a:spcPct val="90000"/>
              </a:lnSpc>
              <a:defRPr/>
            </a:pPr>
            <a:r>
              <a:rPr lang="tr-TR" smtClean="0"/>
              <a:t>İskelet ve kas sisteminin yanısıra, göğüs oldukça iyi gelişmiştir. </a:t>
            </a:r>
          </a:p>
          <a:p>
            <a:pPr eaLnBrk="1" hangingPunct="1">
              <a:lnSpc>
                <a:spcPct val="90000"/>
              </a:lnSpc>
              <a:defRPr/>
            </a:pPr>
            <a:r>
              <a:rPr lang="tr-TR" smtClean="0"/>
              <a:t>Karın bölgesi kasları belirgin bir gelişme gösterir. </a:t>
            </a:r>
          </a:p>
          <a:p>
            <a:pPr eaLnBrk="1" hangingPunct="1">
              <a:lnSpc>
                <a:spcPct val="90000"/>
              </a:lnSpc>
              <a:defRPr/>
            </a:pPr>
            <a:r>
              <a:rPr lang="tr-TR" smtClean="0"/>
              <a:t>Elmacık kemikleri öne doğru çıkıntı yapar. Kaş kemerleri iyi gelişmiştir. </a:t>
            </a:r>
          </a:p>
          <a:p>
            <a:pPr eaLnBrk="1" hangingPunct="1">
              <a:lnSpc>
                <a:spcPct val="90000"/>
              </a:lnSpc>
              <a:defRPr/>
            </a:pPr>
            <a:r>
              <a:rPr lang="tr-TR" smtClean="0"/>
              <a:t>Alt çene kuvvetli ve hacimli bir yapıya sahiptir. Yüz oval biçimde, burun hafifçe yassıdır. </a:t>
            </a:r>
          </a:p>
          <a:p>
            <a:pPr eaLnBrk="1" hangingPunct="1">
              <a:lnSpc>
                <a:spcPct val="90000"/>
              </a:lnSpc>
              <a:defRPr/>
            </a:pPr>
            <a:endParaRPr lang="tr-TR" smtClean="0"/>
          </a:p>
        </p:txBody>
      </p:sp>
    </p:spTree>
    <p:extLst>
      <p:ext uri="{BB962C8B-B14F-4D97-AF65-F5344CB8AC3E}">
        <p14:creationId xmlns:p14="http://schemas.microsoft.com/office/powerpoint/2010/main" val="890754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descr="resim0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0989" y="0"/>
            <a:ext cx="4346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7821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p:txBody>
          <a:bodyPr/>
          <a:lstStyle/>
          <a:p>
            <a:pPr eaLnBrk="1" hangingPunct="1">
              <a:lnSpc>
                <a:spcPct val="90000"/>
              </a:lnSpc>
              <a:defRPr/>
            </a:pPr>
            <a:r>
              <a:rPr lang="tr-TR"/>
              <a:t>Boyun genellikle uzundur. Atletik tiplerde, omuz-göğüs-kalça ilişkisi trapezi andıracak bir görünüm almıştır. </a:t>
            </a:r>
          </a:p>
          <a:p>
            <a:pPr eaLnBrk="1" hangingPunct="1">
              <a:lnSpc>
                <a:spcPct val="90000"/>
              </a:lnSpc>
              <a:defRPr/>
            </a:pPr>
            <a:r>
              <a:rPr lang="tr-TR"/>
              <a:t>Bel ve bacaklar, göğüs ve omuza göre incedir. Deri genellikle gergin ve kalındır. </a:t>
            </a:r>
          </a:p>
          <a:p>
            <a:pPr eaLnBrk="1" hangingPunct="1">
              <a:lnSpc>
                <a:spcPct val="90000"/>
              </a:lnSpc>
              <a:defRPr/>
            </a:pPr>
            <a:r>
              <a:rPr lang="tr-TR"/>
              <a:t>Atletik tipler, özellikle buluğ çağından itibaren kolayca tanınabilir hale gelirler. </a:t>
            </a:r>
          </a:p>
          <a:p>
            <a:pPr eaLnBrk="1" hangingPunct="1">
              <a:lnSpc>
                <a:spcPct val="90000"/>
              </a:lnSpc>
              <a:defRPr/>
            </a:pPr>
            <a:r>
              <a:rPr lang="tr-TR"/>
              <a:t>Bu dönemde elde edilen yapı yaşam boyunca korunur.</a:t>
            </a:r>
            <a:br>
              <a:rPr lang="tr-TR"/>
            </a:br>
            <a:endParaRPr lang="tr-TR"/>
          </a:p>
        </p:txBody>
      </p:sp>
    </p:spTree>
    <p:extLst>
      <p:ext uri="{BB962C8B-B14F-4D97-AF65-F5344CB8AC3E}">
        <p14:creationId xmlns:p14="http://schemas.microsoft.com/office/powerpoint/2010/main" val="23068599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tr-TR" b="1" smtClean="0"/>
              <a:t>Piknik tip</a:t>
            </a:r>
          </a:p>
        </p:txBody>
      </p:sp>
      <p:sp>
        <p:nvSpPr>
          <p:cNvPr id="28675" name="Rectangle 3"/>
          <p:cNvSpPr>
            <a:spLocks noGrp="1" noChangeArrowheads="1"/>
          </p:cNvSpPr>
          <p:nvPr>
            <p:ph type="body" idx="1"/>
          </p:nvPr>
        </p:nvSpPr>
        <p:spPr/>
        <p:txBody>
          <a:bodyPr/>
          <a:lstStyle/>
          <a:p>
            <a:pPr eaLnBrk="1" hangingPunct="1">
              <a:lnSpc>
                <a:spcPct val="80000"/>
              </a:lnSpc>
              <a:defRPr/>
            </a:pPr>
            <a:r>
              <a:rPr lang="tr-TR"/>
              <a:t>Yatay boyutlar dikey boyutlara başattır. </a:t>
            </a:r>
          </a:p>
          <a:p>
            <a:pPr eaLnBrk="1" hangingPunct="1">
              <a:lnSpc>
                <a:spcPct val="80000"/>
              </a:lnSpc>
              <a:defRPr/>
            </a:pPr>
            <a:r>
              <a:rPr lang="tr-TR"/>
              <a:t>Baş, göğüs ve karın, ön-arka yönde ve yanlara doğru iyi gelişmiştir. </a:t>
            </a:r>
          </a:p>
          <a:p>
            <a:pPr eaLnBrk="1" hangingPunct="1">
              <a:lnSpc>
                <a:spcPct val="80000"/>
              </a:lnSpc>
              <a:defRPr/>
            </a:pPr>
            <a:r>
              <a:rPr lang="tr-TR"/>
              <a:t>Yüz ve gövde hizasında yağ dokusu oldukça fazladır. </a:t>
            </a:r>
          </a:p>
          <a:p>
            <a:pPr eaLnBrk="1" hangingPunct="1">
              <a:lnSpc>
                <a:spcPct val="80000"/>
              </a:lnSpc>
              <a:defRPr/>
            </a:pPr>
            <a:r>
              <a:rPr lang="tr-TR"/>
              <a:t>Boyun, atletik tipteki-nin aksine kısa ve kalındır, adeta iki omuz arasında gömülmüş bir durumdadır. </a:t>
            </a:r>
          </a:p>
          <a:p>
            <a:pPr eaLnBrk="1" hangingPunct="1">
              <a:lnSpc>
                <a:spcPct val="80000"/>
              </a:lnSpc>
              <a:defRPr/>
            </a:pPr>
            <a:r>
              <a:rPr lang="tr-TR"/>
              <a:t>Mide hizasında fazla miktarda oluşan yağ tabakası, kısa ve derin bir yapı arzeden göğüsten ayrılır ve öne doğru çıkıntı yapar. </a:t>
            </a:r>
          </a:p>
          <a:p>
            <a:pPr eaLnBrk="1" hangingPunct="1">
              <a:lnSpc>
                <a:spcPct val="80000"/>
              </a:lnSpc>
              <a:defRPr/>
            </a:pPr>
            <a:endParaRPr lang="tr-TR"/>
          </a:p>
        </p:txBody>
      </p:sp>
    </p:spTree>
    <p:extLst>
      <p:ext uri="{BB962C8B-B14F-4D97-AF65-F5344CB8AC3E}">
        <p14:creationId xmlns:p14="http://schemas.microsoft.com/office/powerpoint/2010/main" val="4011252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tr-TR" sz="4000"/>
              <a:t>Tiplerin Analizi</a:t>
            </a:r>
            <a:br>
              <a:rPr lang="tr-TR" sz="4000"/>
            </a:br>
            <a:endParaRPr lang="en-US" sz="4000"/>
          </a:p>
        </p:txBody>
      </p:sp>
      <p:sp>
        <p:nvSpPr>
          <p:cNvPr id="12291" name="Rectangle 3"/>
          <p:cNvSpPr>
            <a:spLocks noGrp="1" noChangeArrowheads="1"/>
          </p:cNvSpPr>
          <p:nvPr>
            <p:ph type="body" idx="1"/>
          </p:nvPr>
        </p:nvSpPr>
        <p:spPr/>
        <p:txBody>
          <a:bodyPr/>
          <a:lstStyle/>
          <a:p>
            <a:pPr eaLnBrk="1" hangingPunct="1">
              <a:defRPr/>
            </a:pPr>
            <a:r>
              <a:rPr lang="tr-TR" smtClean="0"/>
              <a:t>Fransız Okulu (Betimsel özellikler)</a:t>
            </a:r>
          </a:p>
          <a:p>
            <a:pPr eaLnBrk="1" hangingPunct="1">
              <a:defRPr/>
            </a:pPr>
            <a:endParaRPr lang="tr-TR" smtClean="0"/>
          </a:p>
          <a:p>
            <a:pPr eaLnBrk="1" hangingPunct="1">
              <a:defRPr/>
            </a:pPr>
            <a:endParaRPr lang="tr-TR" smtClean="0"/>
          </a:p>
          <a:p>
            <a:pPr eaLnBrk="1" hangingPunct="1">
              <a:buFont typeface="Wingdings" panose="05000000000000000000" pitchFamily="2" charset="2"/>
              <a:buNone/>
              <a:defRPr/>
            </a:pPr>
            <a:endParaRPr lang="tr-TR" smtClean="0"/>
          </a:p>
          <a:p>
            <a:pPr eaLnBrk="1" hangingPunct="1">
              <a:defRPr/>
            </a:pPr>
            <a:r>
              <a:rPr lang="tr-TR" smtClean="0"/>
              <a:t>İtalyan Okulu (Ölçülere dayanır)</a:t>
            </a:r>
            <a:endParaRPr lang="en-US" smtClean="0"/>
          </a:p>
        </p:txBody>
      </p:sp>
    </p:spTree>
    <p:extLst>
      <p:ext uri="{BB962C8B-B14F-4D97-AF65-F5344CB8AC3E}">
        <p14:creationId xmlns:p14="http://schemas.microsoft.com/office/powerpoint/2010/main" val="5526528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1981200" y="457200"/>
            <a:ext cx="8229600" cy="6096000"/>
          </a:xfrm>
        </p:spPr>
        <p:txBody>
          <a:bodyPr/>
          <a:lstStyle/>
          <a:p>
            <a:pPr eaLnBrk="1" hangingPunct="1">
              <a:lnSpc>
                <a:spcPct val="80000"/>
              </a:lnSpc>
              <a:defRPr/>
            </a:pPr>
            <a:r>
              <a:rPr lang="tr-TR"/>
              <a:t>Alın, çoğunlukla kubbemsi bir görünüme sahiptir. </a:t>
            </a:r>
          </a:p>
          <a:p>
            <a:pPr eaLnBrk="1" hangingPunct="1">
              <a:lnSpc>
                <a:spcPct val="80000"/>
              </a:lnSpc>
              <a:defRPr/>
            </a:pPr>
            <a:r>
              <a:rPr lang="tr-TR"/>
              <a:t>Kaş kemerleri, atletik tiptekinin aksine, çok az bir gelişme gösterir. </a:t>
            </a:r>
          </a:p>
          <a:p>
            <a:pPr eaLnBrk="1" hangingPunct="1">
              <a:lnSpc>
                <a:spcPct val="80000"/>
              </a:lnSpc>
              <a:defRPr/>
            </a:pPr>
            <a:r>
              <a:rPr lang="tr-TR"/>
              <a:t>Sakal, üstte elmacık kemiklerine kadar, yanlarda ise boyuna kadar yayılır. Köprücük kemiği ve el bilek kemikleri oldukça küçüktür. </a:t>
            </a:r>
          </a:p>
          <a:p>
            <a:pPr eaLnBrk="1" hangingPunct="1">
              <a:lnSpc>
                <a:spcPct val="80000"/>
              </a:lnSpc>
              <a:defRPr/>
            </a:pPr>
            <a:r>
              <a:rPr lang="tr-TR"/>
              <a:t>Piknik tipin yaşlılarında, karın hizasında yağ tabakası kalınlaşmıştır. Kretschmer, yukarıda sözünü ettiğimiz tüm bu tipleri antropometri tekniğine başvurmaksızın sadece gözlemle saptamaktadır. Halbuki, antropometriyi de dikkate alarak yapılan sınıflamalar daha sağlıklı olmaktadır.</a:t>
            </a:r>
            <a:br>
              <a:rPr lang="tr-TR"/>
            </a:br>
            <a:endParaRPr lang="tr-TR"/>
          </a:p>
        </p:txBody>
      </p:sp>
    </p:spTree>
    <p:extLst>
      <p:ext uri="{BB962C8B-B14F-4D97-AF65-F5344CB8AC3E}">
        <p14:creationId xmlns:p14="http://schemas.microsoft.com/office/powerpoint/2010/main" val="38953368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p:txBody>
          <a:bodyPr/>
          <a:lstStyle/>
          <a:p>
            <a:pPr eaLnBrk="1" hangingPunct="1">
              <a:defRPr/>
            </a:pPr>
            <a:r>
              <a:rPr lang="tr-TR" smtClean="0"/>
              <a:t>Kretschmer'in her üç tipini ayırt etmeye yardımcı olacak en iyi yöntem aşağıdaki indekstir:</a:t>
            </a:r>
            <a:br>
              <a:rPr lang="tr-TR" smtClean="0"/>
            </a:br>
            <a:r>
              <a:rPr lang="tr-TR" smtClean="0"/>
              <a:t/>
            </a:r>
            <a:br>
              <a:rPr lang="tr-TR" smtClean="0"/>
            </a:br>
            <a:r>
              <a:rPr lang="tr-TR" smtClean="0"/>
              <a:t>(İki omuz arası mesafe x 100) / Göğüs çevresi</a:t>
            </a:r>
            <a:br>
              <a:rPr lang="tr-TR" smtClean="0"/>
            </a:br>
            <a:endParaRPr lang="tr-TR" smtClean="0"/>
          </a:p>
        </p:txBody>
      </p:sp>
    </p:spTree>
    <p:extLst>
      <p:ext uri="{BB962C8B-B14F-4D97-AF65-F5344CB8AC3E}">
        <p14:creationId xmlns:p14="http://schemas.microsoft.com/office/powerpoint/2010/main" val="6744769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p:txBody>
          <a:bodyPr/>
          <a:lstStyle/>
          <a:p>
            <a:pPr eaLnBrk="1" hangingPunct="1">
              <a:defRPr/>
            </a:pPr>
            <a:r>
              <a:rPr lang="tr-TR" smtClean="0"/>
              <a:t>söz konusu indekse göre aşağıdaki değerler bulunmuştur:</a:t>
            </a:r>
          </a:p>
          <a:p>
            <a:pPr eaLnBrk="1" hangingPunct="1">
              <a:defRPr/>
            </a:pPr>
            <a:endParaRPr lang="tr-TR" smtClean="0"/>
          </a:p>
          <a:p>
            <a:pPr eaLnBrk="1" hangingPunct="1">
              <a:defRPr/>
            </a:pPr>
            <a:r>
              <a:rPr lang="tr-TR" smtClean="0"/>
              <a:t>Astenik tip:67</a:t>
            </a:r>
          </a:p>
          <a:p>
            <a:pPr eaLnBrk="1" hangingPunct="1">
              <a:defRPr/>
            </a:pPr>
            <a:r>
              <a:rPr lang="tr-TR" smtClean="0"/>
              <a:t>Kassal tip:58-67</a:t>
            </a:r>
          </a:p>
          <a:p>
            <a:pPr eaLnBrk="1" hangingPunct="1">
              <a:defRPr/>
            </a:pPr>
            <a:r>
              <a:rPr lang="tr-TR" smtClean="0"/>
              <a:t>Piknik tip:58</a:t>
            </a:r>
          </a:p>
        </p:txBody>
      </p:sp>
    </p:spTree>
    <p:extLst>
      <p:ext uri="{BB962C8B-B14F-4D97-AF65-F5344CB8AC3E}">
        <p14:creationId xmlns:p14="http://schemas.microsoft.com/office/powerpoint/2010/main" val="77843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tr-TR" smtClean="0"/>
              <a:t>Fransız Okulu</a:t>
            </a:r>
            <a:endParaRPr lang="en-US" smtClean="0"/>
          </a:p>
        </p:txBody>
      </p:sp>
      <p:sp>
        <p:nvSpPr>
          <p:cNvPr id="13315" name="Rectangle 3"/>
          <p:cNvSpPr>
            <a:spLocks noGrp="1" noChangeArrowheads="1"/>
          </p:cNvSpPr>
          <p:nvPr>
            <p:ph type="body" idx="1"/>
          </p:nvPr>
        </p:nvSpPr>
        <p:spPr/>
        <p:txBody>
          <a:bodyPr/>
          <a:lstStyle/>
          <a:p>
            <a:pPr eaLnBrk="1" hangingPunct="1">
              <a:defRPr/>
            </a:pPr>
            <a:endParaRPr lang="tr-TR" smtClean="0"/>
          </a:p>
          <a:p>
            <a:pPr eaLnBrk="1" hangingPunct="1">
              <a:defRPr/>
            </a:pPr>
            <a:r>
              <a:rPr lang="tr-TR" smtClean="0"/>
              <a:t>Kalp Böbrek Sistemi</a:t>
            </a:r>
          </a:p>
          <a:p>
            <a:pPr eaLnBrk="1" hangingPunct="1">
              <a:defRPr/>
            </a:pPr>
            <a:r>
              <a:rPr lang="tr-TR" smtClean="0"/>
              <a:t>Sindirim Sistemi</a:t>
            </a:r>
          </a:p>
          <a:p>
            <a:pPr eaLnBrk="1" hangingPunct="1">
              <a:defRPr/>
            </a:pPr>
            <a:r>
              <a:rPr lang="tr-TR" smtClean="0"/>
              <a:t>Solunum Sistemi</a:t>
            </a:r>
          </a:p>
          <a:p>
            <a:pPr eaLnBrk="1" hangingPunct="1">
              <a:defRPr/>
            </a:pPr>
            <a:r>
              <a:rPr lang="tr-TR" smtClean="0"/>
              <a:t>Kas Sistemi</a:t>
            </a:r>
          </a:p>
          <a:p>
            <a:pPr eaLnBrk="1" hangingPunct="1">
              <a:defRPr/>
            </a:pPr>
            <a:r>
              <a:rPr lang="tr-TR" smtClean="0"/>
              <a:t>Beyin Sistemi</a:t>
            </a:r>
            <a:endParaRPr lang="en-US" smtClean="0"/>
          </a:p>
        </p:txBody>
      </p:sp>
    </p:spTree>
    <p:extLst>
      <p:ext uri="{BB962C8B-B14F-4D97-AF65-F5344CB8AC3E}">
        <p14:creationId xmlns:p14="http://schemas.microsoft.com/office/powerpoint/2010/main" val="276334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tr-TR" smtClean="0"/>
              <a:t>Fransız Okulu</a:t>
            </a:r>
          </a:p>
        </p:txBody>
      </p:sp>
      <p:sp>
        <p:nvSpPr>
          <p:cNvPr id="14339" name="Rectangle 3"/>
          <p:cNvSpPr>
            <a:spLocks noGrp="1" noChangeArrowheads="1"/>
          </p:cNvSpPr>
          <p:nvPr>
            <p:ph type="body" idx="1"/>
          </p:nvPr>
        </p:nvSpPr>
        <p:spPr/>
        <p:txBody>
          <a:bodyPr/>
          <a:lstStyle/>
          <a:p>
            <a:pPr eaLnBrk="1" hangingPunct="1">
              <a:defRPr/>
            </a:pPr>
            <a:r>
              <a:rPr lang="tr-TR" smtClean="0"/>
              <a:t>Kişi yaşamı boyunca aynı tipte kalmaz.</a:t>
            </a:r>
          </a:p>
          <a:p>
            <a:pPr eaLnBrk="1" hangingPunct="1">
              <a:buFont typeface="Wingdings" panose="05000000000000000000" pitchFamily="2" charset="2"/>
              <a:buNone/>
              <a:defRPr/>
            </a:pPr>
            <a:endParaRPr lang="tr-TR" smtClean="0"/>
          </a:p>
          <a:p>
            <a:pPr eaLnBrk="1" hangingPunct="1">
              <a:defRPr/>
            </a:pPr>
            <a:r>
              <a:rPr lang="tr-TR" smtClean="0"/>
              <a:t>Yapısal tipler kişinin yaşam tarzıyla yakından ilgilidir.  </a:t>
            </a:r>
          </a:p>
        </p:txBody>
      </p:sp>
    </p:spTree>
    <p:extLst>
      <p:ext uri="{BB962C8B-B14F-4D97-AF65-F5344CB8AC3E}">
        <p14:creationId xmlns:p14="http://schemas.microsoft.com/office/powerpoint/2010/main" val="2581169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tr-TR" b="1" smtClean="0"/>
              <a:t>Kassal Tip</a:t>
            </a:r>
            <a:endParaRPr lang="tr-TR" smtClean="0"/>
          </a:p>
        </p:txBody>
      </p:sp>
      <p:sp>
        <p:nvSpPr>
          <p:cNvPr id="15363" name="Rectangle 3"/>
          <p:cNvSpPr>
            <a:spLocks noGrp="1" noChangeArrowheads="1"/>
          </p:cNvSpPr>
          <p:nvPr>
            <p:ph type="body" idx="1"/>
          </p:nvPr>
        </p:nvSpPr>
        <p:spPr/>
        <p:txBody>
          <a:bodyPr/>
          <a:lstStyle/>
          <a:p>
            <a:pPr eaLnBrk="1" hangingPunct="1">
              <a:lnSpc>
                <a:spcPct val="80000"/>
              </a:lnSpc>
              <a:defRPr/>
            </a:pPr>
            <a:r>
              <a:rPr lang="tr-TR" sz="2400"/>
              <a:t>Kas sistemi ve uzuvlardaki gelişmeyle simgelenir. </a:t>
            </a:r>
          </a:p>
          <a:p>
            <a:pPr eaLnBrk="1" hangingPunct="1">
              <a:lnSpc>
                <a:spcPct val="80000"/>
              </a:lnSpc>
              <a:defRPr/>
            </a:pPr>
            <a:r>
              <a:rPr lang="tr-TR" sz="2400"/>
              <a:t>Gövde, karşıdan bakıldığında dikdörtgen bir görünüme sahiptir. </a:t>
            </a:r>
          </a:p>
          <a:p>
            <a:pPr eaLnBrk="1" hangingPunct="1">
              <a:lnSpc>
                <a:spcPct val="80000"/>
              </a:lnSpc>
              <a:defRPr/>
            </a:pPr>
            <a:r>
              <a:rPr lang="tr-TR" sz="2400"/>
              <a:t>Boy, oldukça iyi gelişmiştir. </a:t>
            </a:r>
          </a:p>
          <a:p>
            <a:pPr eaLnBrk="1" hangingPunct="1">
              <a:lnSpc>
                <a:spcPct val="80000"/>
              </a:lnSpc>
              <a:defRPr/>
            </a:pPr>
            <a:r>
              <a:rPr lang="tr-TR" sz="2400"/>
              <a:t>Omuzlar, yatay durumda olup asla basık değildir. </a:t>
            </a:r>
          </a:p>
          <a:p>
            <a:pPr eaLnBrk="1" hangingPunct="1">
              <a:lnSpc>
                <a:spcPct val="80000"/>
              </a:lnSpc>
              <a:defRPr/>
            </a:pPr>
            <a:r>
              <a:rPr lang="tr-TR" sz="2400"/>
              <a:t>Normal duruşta el bilekleri, kalça hizasından daha aşağıda bulunurlar. </a:t>
            </a:r>
          </a:p>
          <a:p>
            <a:pPr eaLnBrk="1" hangingPunct="1">
              <a:lnSpc>
                <a:spcPct val="80000"/>
              </a:lnSpc>
              <a:defRPr/>
            </a:pPr>
            <a:r>
              <a:rPr lang="tr-TR" sz="2400"/>
              <a:t>Kıl sistemi iyi gelişmiştir. </a:t>
            </a:r>
          </a:p>
          <a:p>
            <a:pPr eaLnBrk="1" hangingPunct="1">
              <a:lnSpc>
                <a:spcPct val="80000"/>
              </a:lnSpc>
              <a:defRPr/>
            </a:pPr>
            <a:r>
              <a:rPr lang="tr-TR" sz="2400"/>
              <a:t>Yüz, dörtgen görünümdedir. </a:t>
            </a:r>
          </a:p>
          <a:p>
            <a:pPr eaLnBrk="1" hangingPunct="1">
              <a:lnSpc>
                <a:spcPct val="80000"/>
              </a:lnSpc>
              <a:defRPr/>
            </a:pPr>
            <a:r>
              <a:rPr lang="tr-TR" sz="2400"/>
              <a:t>Alın, burun ve çeneler yüzde dengeli bir oran içindedirler.</a:t>
            </a:r>
            <a:br>
              <a:rPr lang="tr-TR" sz="2400"/>
            </a:br>
            <a:endParaRPr lang="tr-TR" sz="2400"/>
          </a:p>
        </p:txBody>
      </p:sp>
    </p:spTree>
    <p:extLst>
      <p:ext uri="{BB962C8B-B14F-4D97-AF65-F5344CB8AC3E}">
        <p14:creationId xmlns:p14="http://schemas.microsoft.com/office/powerpoint/2010/main" val="2796386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b="1" smtClean="0"/>
              <a:t>Solunumsal Tip</a:t>
            </a:r>
          </a:p>
        </p:txBody>
      </p:sp>
      <p:sp>
        <p:nvSpPr>
          <p:cNvPr id="16387" name="Rectangle 3"/>
          <p:cNvSpPr>
            <a:spLocks noGrp="1" noChangeArrowheads="1"/>
          </p:cNvSpPr>
          <p:nvPr>
            <p:ph type="body" idx="1"/>
          </p:nvPr>
        </p:nvSpPr>
        <p:spPr/>
        <p:txBody>
          <a:bodyPr/>
          <a:lstStyle/>
          <a:p>
            <a:pPr eaLnBrk="1" hangingPunct="1">
              <a:lnSpc>
                <a:spcPct val="80000"/>
              </a:lnSpc>
              <a:defRPr/>
            </a:pPr>
            <a:endParaRPr lang="tr-TR" sz="2400"/>
          </a:p>
          <a:p>
            <a:pPr eaLnBrk="1" hangingPunct="1">
              <a:lnSpc>
                <a:spcPct val="80000"/>
              </a:lnSpc>
              <a:defRPr/>
            </a:pPr>
            <a:r>
              <a:rPr lang="tr-TR" sz="2400"/>
              <a:t>Gövde, büyük tabanı yukarıda olan trapezi andırır. </a:t>
            </a:r>
          </a:p>
          <a:p>
            <a:pPr eaLnBrk="1" hangingPunct="1">
              <a:lnSpc>
                <a:spcPct val="80000"/>
              </a:lnSpc>
              <a:defRPr/>
            </a:pPr>
            <a:r>
              <a:rPr lang="tr-TR" sz="2400"/>
              <a:t>Gerek yükseklik, gerekse genişlik yönünden göğüs, karın altı bölgesine oranla başattır.</a:t>
            </a:r>
          </a:p>
          <a:p>
            <a:pPr eaLnBrk="1" hangingPunct="1">
              <a:lnSpc>
                <a:spcPct val="80000"/>
              </a:lnSpc>
              <a:defRPr/>
            </a:pPr>
            <a:r>
              <a:rPr lang="tr-TR" sz="2400"/>
              <a:t>Omuzlar oldukça geniş, fakat kassal tipteki kadar horizontal değildir. </a:t>
            </a:r>
          </a:p>
          <a:p>
            <a:pPr eaLnBrk="1" hangingPunct="1">
              <a:lnSpc>
                <a:spcPct val="80000"/>
              </a:lnSpc>
              <a:defRPr/>
            </a:pPr>
            <a:r>
              <a:rPr lang="tr-TR" sz="2400"/>
              <a:t>Kol ve bacaklar gövdeye oranla kısadır. Kas sistemi az gelişmiştir. </a:t>
            </a:r>
          </a:p>
          <a:p>
            <a:pPr eaLnBrk="1" hangingPunct="1">
              <a:lnSpc>
                <a:spcPct val="80000"/>
              </a:lnSpc>
              <a:defRPr/>
            </a:pPr>
            <a:r>
              <a:rPr lang="tr-TR" sz="2400"/>
              <a:t>Yüz adeta yamuğu andırır. </a:t>
            </a:r>
          </a:p>
          <a:p>
            <a:pPr eaLnBrk="1" hangingPunct="1">
              <a:lnSpc>
                <a:spcPct val="80000"/>
              </a:lnSpc>
              <a:defRPr/>
            </a:pPr>
            <a:r>
              <a:rPr lang="tr-TR" sz="2400"/>
              <a:t>Elmacık kemikleri ve kaş kemerleri belirgin gelişme gösterir. Burun, çıkıntılı ve geniştir.</a:t>
            </a:r>
            <a:br>
              <a:rPr lang="tr-TR" sz="2400"/>
            </a:br>
            <a:endParaRPr lang="tr-TR" sz="2400"/>
          </a:p>
        </p:txBody>
      </p:sp>
    </p:spTree>
    <p:extLst>
      <p:ext uri="{BB962C8B-B14F-4D97-AF65-F5344CB8AC3E}">
        <p14:creationId xmlns:p14="http://schemas.microsoft.com/office/powerpoint/2010/main" val="709370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b="1" smtClean="0"/>
              <a:t>Sindirimsel tip</a:t>
            </a:r>
          </a:p>
        </p:txBody>
      </p:sp>
      <p:sp>
        <p:nvSpPr>
          <p:cNvPr id="17411" name="Rectangle 3"/>
          <p:cNvSpPr>
            <a:spLocks noGrp="1" noChangeArrowheads="1"/>
          </p:cNvSpPr>
          <p:nvPr>
            <p:ph type="body" idx="1"/>
          </p:nvPr>
        </p:nvSpPr>
        <p:spPr/>
        <p:txBody>
          <a:bodyPr/>
          <a:lstStyle/>
          <a:p>
            <a:pPr eaLnBrk="1" hangingPunct="1">
              <a:lnSpc>
                <a:spcPct val="80000"/>
              </a:lnSpc>
              <a:defRPr/>
            </a:pPr>
            <a:endParaRPr lang="tr-TR"/>
          </a:p>
          <a:p>
            <a:pPr eaLnBrk="1" hangingPunct="1">
              <a:lnSpc>
                <a:spcPct val="80000"/>
              </a:lnSpc>
              <a:defRPr/>
            </a:pPr>
            <a:r>
              <a:rPr lang="tr-TR"/>
              <a:t>Alt çene ve karın bölgesindeki aşırı gelişme ile ortaya çıkar. </a:t>
            </a:r>
          </a:p>
          <a:p>
            <a:pPr eaLnBrk="1" hangingPunct="1">
              <a:lnSpc>
                <a:spcPct val="80000"/>
              </a:lnSpc>
              <a:defRPr/>
            </a:pPr>
            <a:r>
              <a:rPr lang="tr-TR"/>
              <a:t>Gövde, kol ve bacaklara oranla önemli bir durum arzeder. </a:t>
            </a:r>
          </a:p>
          <a:p>
            <a:pPr eaLnBrk="1" hangingPunct="1">
              <a:lnSpc>
                <a:spcPct val="80000"/>
              </a:lnSpc>
              <a:defRPr/>
            </a:pPr>
            <a:r>
              <a:rPr lang="tr-TR"/>
              <a:t>Omuzlar, dar ve düşük; boyun kalın ve kısadır. </a:t>
            </a:r>
          </a:p>
          <a:p>
            <a:pPr eaLnBrk="1" hangingPunct="1">
              <a:lnSpc>
                <a:spcPct val="80000"/>
              </a:lnSpc>
              <a:defRPr/>
            </a:pPr>
            <a:r>
              <a:rPr lang="tr-TR"/>
              <a:t>Alın oldukça az gelişmiştir. Sindirimsel tiplerde yüzdeki ifade genellikle yanakların ve dudakların mimiklerinde toplanmıştır.</a:t>
            </a:r>
            <a:br>
              <a:rPr lang="tr-TR"/>
            </a:br>
            <a:endParaRPr lang="tr-TR"/>
          </a:p>
        </p:txBody>
      </p:sp>
    </p:spTree>
    <p:extLst>
      <p:ext uri="{BB962C8B-B14F-4D97-AF65-F5344CB8AC3E}">
        <p14:creationId xmlns:p14="http://schemas.microsoft.com/office/powerpoint/2010/main" val="1644394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tr-TR" b="1" smtClean="0"/>
              <a:t>Beyinsel Tip</a:t>
            </a:r>
          </a:p>
        </p:txBody>
      </p:sp>
      <p:sp>
        <p:nvSpPr>
          <p:cNvPr id="18435" name="Rectangle 3"/>
          <p:cNvSpPr>
            <a:spLocks noGrp="1" noChangeArrowheads="1"/>
          </p:cNvSpPr>
          <p:nvPr>
            <p:ph type="body" idx="1"/>
          </p:nvPr>
        </p:nvSpPr>
        <p:spPr/>
        <p:txBody>
          <a:bodyPr/>
          <a:lstStyle/>
          <a:p>
            <a:pPr eaLnBrk="1" hangingPunct="1">
              <a:defRPr/>
            </a:pPr>
            <a:r>
              <a:rPr lang="tr-TR"/>
              <a:t>Uzunlamasına gelişmenin belirgin olduğu bir tiptir. </a:t>
            </a:r>
          </a:p>
          <a:p>
            <a:pPr eaLnBrk="1" hangingPunct="1">
              <a:defRPr/>
            </a:pPr>
            <a:r>
              <a:rPr lang="tr-TR"/>
              <a:t>Alın ve baş da o ölçüde iyi gelişmiştir. </a:t>
            </a:r>
          </a:p>
          <a:p>
            <a:pPr eaLnBrk="1" hangingPunct="1">
              <a:defRPr/>
            </a:pPr>
            <a:r>
              <a:rPr lang="tr-TR"/>
              <a:t>Gövde, dikdörtgen biçiminde ve uzun olup, kalça ve omuzlar dar bir görünüme sahiptir. Kol ve bacaklar oldukça uzundur. </a:t>
            </a:r>
          </a:p>
          <a:p>
            <a:pPr eaLnBrk="1" hangingPunct="1">
              <a:defRPr/>
            </a:pPr>
            <a:r>
              <a:rPr lang="tr-TR"/>
              <a:t>Yüz, alın bölgesinin iyi gelişmiş olması nedeniyle tepesi aşağıda olan bir üçgeni andırır. </a:t>
            </a:r>
          </a:p>
        </p:txBody>
      </p:sp>
    </p:spTree>
    <p:extLst>
      <p:ext uri="{BB962C8B-B14F-4D97-AF65-F5344CB8AC3E}">
        <p14:creationId xmlns:p14="http://schemas.microsoft.com/office/powerpoint/2010/main" val="1666004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smtClean="0"/>
              <a:t>İtalyan ekolü </a:t>
            </a:r>
          </a:p>
        </p:txBody>
      </p:sp>
      <p:sp>
        <p:nvSpPr>
          <p:cNvPr id="19459" name="Rectangle 3"/>
          <p:cNvSpPr>
            <a:spLocks noGrp="1" noChangeArrowheads="1"/>
          </p:cNvSpPr>
          <p:nvPr>
            <p:ph type="body" idx="1"/>
          </p:nvPr>
        </p:nvSpPr>
        <p:spPr/>
        <p:txBody>
          <a:bodyPr/>
          <a:lstStyle/>
          <a:p>
            <a:pPr eaLnBrk="1" hangingPunct="1">
              <a:defRPr/>
            </a:pPr>
            <a:r>
              <a:rPr lang="tr-TR" smtClean="0"/>
              <a:t>Gözlemci, kol ve bacakların nisbeten uzun, kısa ve normal oluşuna göre insanları 3 kategoriye ayırmaktadır.</a:t>
            </a:r>
          </a:p>
          <a:p>
            <a:pPr eaLnBrk="1" hangingPunct="1">
              <a:defRPr/>
            </a:pPr>
            <a:r>
              <a:rPr lang="tr-TR" smtClean="0"/>
              <a:t> skelik indeks </a:t>
            </a:r>
          </a:p>
          <a:p>
            <a:pPr eaLnBrk="1" hangingPunct="1">
              <a:buFont typeface="Wingdings" panose="05000000000000000000" pitchFamily="2" charset="2"/>
              <a:buNone/>
              <a:defRPr/>
            </a:pPr>
            <a:endParaRPr lang="tr-TR" smtClean="0"/>
          </a:p>
          <a:p>
            <a:pPr eaLnBrk="1" hangingPunct="1">
              <a:buFont typeface="Wingdings" panose="05000000000000000000" pitchFamily="2" charset="2"/>
              <a:buNone/>
              <a:defRPr/>
            </a:pPr>
            <a:r>
              <a:rPr lang="tr-TR" smtClean="0"/>
              <a:t>(</a:t>
            </a:r>
            <a:r>
              <a:rPr lang="tr-TR" b="1" smtClean="0"/>
              <a:t>Ayakta boy-oturur durumdaki boy) x 100)/ (Oturur durumdaki boy)</a:t>
            </a:r>
          </a:p>
        </p:txBody>
      </p:sp>
    </p:spTree>
    <p:extLst>
      <p:ext uri="{BB962C8B-B14F-4D97-AF65-F5344CB8AC3E}">
        <p14:creationId xmlns:p14="http://schemas.microsoft.com/office/powerpoint/2010/main" val="4081160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853</Words>
  <Application>Microsoft Office PowerPoint</Application>
  <PresentationFormat>Geniş ekran</PresentationFormat>
  <Paragraphs>107</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Calibri Light</vt:lpstr>
      <vt:lpstr>Wingdings</vt:lpstr>
      <vt:lpstr>Office Teması</vt:lpstr>
      <vt:lpstr> SPOR ANTROPOLOJİSİ</vt:lpstr>
      <vt:lpstr>Tiplerin Analizi </vt:lpstr>
      <vt:lpstr>Fransız Okulu</vt:lpstr>
      <vt:lpstr>Fransız Okulu</vt:lpstr>
      <vt:lpstr>Kassal Tip</vt:lpstr>
      <vt:lpstr>Solunumsal Tip</vt:lpstr>
      <vt:lpstr>Sindirimsel tip</vt:lpstr>
      <vt:lpstr>Beyinsel Tip</vt:lpstr>
      <vt:lpstr>İtalyan ekolü </vt:lpstr>
      <vt:lpstr>PowerPoint Sunusu</vt:lpstr>
      <vt:lpstr>İtalyan ekolü (Viola'nın sınıflaması): </vt:lpstr>
      <vt:lpstr>PowerPoint Sunusu</vt:lpstr>
      <vt:lpstr>Kretschmer'in sınıflaması: </vt:lpstr>
      <vt:lpstr>Astenik Tip</vt:lpstr>
      <vt:lpstr>PowerPoint Sunusu</vt:lpstr>
      <vt:lpstr>Atletik tip</vt:lpstr>
      <vt:lpstr>PowerPoint Sunusu</vt:lpstr>
      <vt:lpstr>PowerPoint Sunusu</vt:lpstr>
      <vt:lpstr>Piknik tip</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SPOR ANTROPOLOJİSİ</dc:title>
  <dc:creator>Windows Kullanıcısı</dc:creator>
  <cp:lastModifiedBy>Windows Kullanıcısı</cp:lastModifiedBy>
  <cp:revision>1</cp:revision>
  <dcterms:created xsi:type="dcterms:W3CDTF">2017-10-23T22:54:13Z</dcterms:created>
  <dcterms:modified xsi:type="dcterms:W3CDTF">2017-10-23T22:54:30Z</dcterms:modified>
</cp:coreProperties>
</file>