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1" r:id="rId4"/>
    <p:sldId id="258" r:id="rId5"/>
    <p:sldId id="259" r:id="rId6"/>
    <p:sldId id="264" r:id="rId7"/>
    <p:sldId id="263" r:id="rId8"/>
    <p:sldId id="265" r:id="rId9"/>
    <p:sldId id="26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5279E-CA31-4FBB-8F5A-FF0C156002B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25CBE-FC64-4275-808A-64A671EFDE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148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25CBE-FC64-4275-808A-64A671EFDE8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0249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Öğrenci Başarısının Belirlenmesinde Yeni Yaklaşımlar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Öğrenci</a:t>
            </a:r>
            <a:r>
              <a:rPr lang="en-US" dirty="0"/>
              <a:t> </a:t>
            </a:r>
            <a:r>
              <a:rPr lang="en-US" dirty="0" err="1"/>
              <a:t>Başarısının</a:t>
            </a:r>
            <a:r>
              <a:rPr lang="en-US" dirty="0"/>
              <a:t> </a:t>
            </a:r>
            <a:r>
              <a:rPr lang="en-US" dirty="0" err="1"/>
              <a:t>Belirlenmesinde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Yaklaşımlar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Günümüzde, eğitim kurumları için önemli olan bireylerin hızla değişen bilgileri edinip, edindikleri bu bilgileri gerçek yaşam durumlarında kullanmalarıdır. Bu bağlamda okullar; sorun çözen, olaylara eleştirel gözle bakan, kendini tanıyan, empati kuran, tarihi ve kültürel geçmişi</a:t>
            </a:r>
            <a:r>
              <a:rPr lang="en-US" dirty="0" smtClean="0"/>
              <a:t>n</a:t>
            </a:r>
            <a:r>
              <a:rPr lang="tr-TR" dirty="0" smtClean="0"/>
              <a:t> önemini anlayan, özgün bilgiler ortaya koyan vb. bireyleri yetiştirmek durumundadır.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6816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Bu </a:t>
            </a:r>
            <a:r>
              <a:rPr lang="tr-TR" dirty="0"/>
              <a:t>insan tipinin yetiştirebilmesi için eğitim kurumlarının yapısında değişikliklere gidilmesi kaçınılmaz olmuştur. Bu durum öğretim sürecinde kullanılan ders programlarında, yöntem ve tekniklerde, ölçme ve değerlendirme yaklaşımlarında değişmelere neden olmuştur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Öğretim programları öğrencilerde alt düzey düşünmeyi gerektiren bir anlayışa; öğretim yöntem ve teknikleri öğretmen merkezli bir yapıdan öğrenci merkezli bir yapıya; ölçme ve değerlendirme yaklaşımları ise bilgilerin ne derece kazanıldığını ölçen bir yapıdan, bilgilerin yeni durumlarda ya da gerçek yaşam durumlarda nasıl kullanılabildiğini ölçen bir yapıya dönüşmüştür. 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10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Bu durum, öğretim sürecinde yeni değerlendirme yaklaşımlarına yönelmenin tetikleyici gücü olmuştur.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Benzer şekilde, yeni yüzyılla beraber ekonomilerin istediği insan gücünün niteliği değişmiş, öğrencilere kazandırılması gereken beceriler farklılaşmıştır. Bu durum da kaçınılmaz olarak öğrenci başarısının belirlenmesinde yeni yaklaşımları beraberinde getirmiştir.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416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Öğrencilerin okul programlarında öngörülen kazanımlara ne derece ulaşıldığının belirlenmesinde:</a:t>
            </a:r>
          </a:p>
          <a:p>
            <a:r>
              <a:rPr lang="tr-TR" dirty="0" smtClean="0"/>
              <a:t>Performansa dayalı durum belirleme</a:t>
            </a:r>
          </a:p>
          <a:p>
            <a:r>
              <a:rPr lang="tr-TR" dirty="0" smtClean="0"/>
              <a:t>Gerçek yaşam durumlarına dayalı durum belirleme</a:t>
            </a:r>
          </a:p>
          <a:p>
            <a:r>
              <a:rPr lang="tr-TR" dirty="0" err="1" smtClean="0"/>
              <a:t>Portfolyoya</a:t>
            </a:r>
            <a:r>
              <a:rPr lang="tr-TR" dirty="0" smtClean="0"/>
              <a:t> dayalı durum belirleme </a:t>
            </a:r>
          </a:p>
          <a:p>
            <a:pPr marL="0" indent="0">
              <a:buNone/>
            </a:pPr>
            <a:r>
              <a:rPr lang="tr-TR" dirty="0" smtClean="0"/>
              <a:t>olarak adlandırılan yeni değerlendirme yolları kullanılmaktadır.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4022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Klasik yaklaşımlarda öğrenci başarısının belirlenmesinde kullanılan testler genellikle;</a:t>
            </a:r>
          </a:p>
          <a:p>
            <a:pPr marL="0" indent="0">
              <a:buNone/>
            </a:pPr>
            <a:r>
              <a:rPr lang="tr-TR" i="1" dirty="0" smtClean="0"/>
              <a:t>Akıl yoluyla  sorgulama gerektirmeyen</a:t>
            </a:r>
          </a:p>
          <a:p>
            <a:pPr marL="0" indent="0">
              <a:buNone/>
            </a:pPr>
            <a:r>
              <a:rPr lang="tr-TR" i="1" dirty="0" smtClean="0"/>
              <a:t>Gerçek yaşamla bağlantısı olmayan</a:t>
            </a:r>
          </a:p>
          <a:p>
            <a:pPr marL="0" indent="0">
              <a:buNone/>
            </a:pPr>
            <a:r>
              <a:rPr lang="tr-TR" i="1" dirty="0" smtClean="0"/>
              <a:t>Yeni durumlar ilişki kurulmasına izin vermeyen bilgileri ölçekteydi </a:t>
            </a:r>
            <a:r>
              <a:rPr lang="tr-TR" dirty="0" smtClean="0"/>
              <a:t>(Titiz, 1998).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038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7422590"/>
              </p:ext>
            </p:extLst>
          </p:nvPr>
        </p:nvGraphicFramePr>
        <p:xfrm>
          <a:off x="838200" y="1825625"/>
          <a:ext cx="10515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98010787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9383727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7568946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Klasik Yaklaşımlar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Yeni Yaklaşımlar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695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Testin Amacı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Öğrenci</a:t>
                      </a:r>
                      <a:r>
                        <a:rPr lang="tr-TR" baseline="0" dirty="0" smtClean="0"/>
                        <a:t> başarısının özetlenmesi amacıyla kullanılır.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Öğrenci başarısının desteklenmesi ve izlenmesi amacıyla kullanılır.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7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Odak</a:t>
                      </a:r>
                      <a:r>
                        <a:rPr lang="tr-TR" baseline="0" dirty="0" smtClean="0"/>
                        <a:t> Nokta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Ürün odaklıdır.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Öğrenci merkezli yaklaşımlardır.</a:t>
                      </a:r>
                      <a:r>
                        <a:rPr lang="tr-TR" baseline="0" dirty="0" smtClean="0"/>
                        <a:t> Ürün kadar süreç de önemlidir.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733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Geribildirim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Geribildirim öğrenciye sınav sonucunun</a:t>
                      </a:r>
                      <a:r>
                        <a:rPr lang="tr-TR" baseline="0" dirty="0" smtClean="0"/>
                        <a:t> söylenmesi ile sınırlıdır. Sürecin sonunda verilir.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Geribildirim değerlidir</a:t>
                      </a:r>
                      <a:r>
                        <a:rPr lang="tr-TR" baseline="0" dirty="0" smtClean="0"/>
                        <a:t> ve süreç de başarının değerlendirilmesinde bir ölçüttür. 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393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Paydaşlar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Öğrenci</a:t>
                      </a:r>
                      <a:r>
                        <a:rPr lang="tr-TR" baseline="0" dirty="0" smtClean="0"/>
                        <a:t> ve ailesi sonuçlardan haberdar edilir.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Öğrenci ve ailesi ilgili sürecin aktif</a:t>
                      </a:r>
                      <a:r>
                        <a:rPr lang="tr-TR" baseline="0" dirty="0" smtClean="0"/>
                        <a:t> bir parçasıdır.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46094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838200" y="5501908"/>
            <a:ext cx="61018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Kutlu, Doğan ve Karakaya, 2014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86406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Tabloya ek olarak klasik ve yeni yaklaşımların farklılaştığı başka noktalarda bulunmaktadır. Bunlar sınıf yönetimi, sınav özelliği, referans çerçeve gibi özelliklerdir.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Sınıf yönetimi nasıl farklılaşır?</a:t>
            </a:r>
          </a:p>
          <a:p>
            <a:pPr marL="0" indent="0" algn="just">
              <a:buNone/>
            </a:pPr>
            <a:r>
              <a:rPr lang="tr-TR" dirty="0" smtClean="0"/>
              <a:t>Yapılan sınavın özelliği nasıl farklılaşır? Tartışınız.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824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200" dirty="0" err="1"/>
              <a:t>Kutlu</a:t>
            </a:r>
            <a:r>
              <a:rPr lang="en-US" sz="2200" dirty="0"/>
              <a:t>, Ö., </a:t>
            </a:r>
            <a:r>
              <a:rPr lang="en-US" sz="2200" dirty="0" err="1"/>
              <a:t>Doğan</a:t>
            </a:r>
            <a:r>
              <a:rPr lang="en-US" sz="2200" dirty="0"/>
              <a:t>, C. D., &amp; </a:t>
            </a:r>
            <a:r>
              <a:rPr lang="en-US" sz="2200" dirty="0" err="1"/>
              <a:t>Karakaya</a:t>
            </a:r>
            <a:r>
              <a:rPr lang="en-US" sz="2200" dirty="0"/>
              <a:t>, İ. (2014). </a:t>
            </a:r>
            <a:r>
              <a:rPr lang="en-US" sz="2200" i="1" dirty="0" err="1"/>
              <a:t>Ölçme</a:t>
            </a:r>
            <a:r>
              <a:rPr lang="en-US" sz="2200" i="1" dirty="0"/>
              <a:t> </a:t>
            </a:r>
            <a:r>
              <a:rPr lang="en-US" sz="2200" i="1" dirty="0" err="1"/>
              <a:t>ve</a:t>
            </a:r>
            <a:r>
              <a:rPr lang="en-US" sz="2200" i="1" dirty="0"/>
              <a:t> </a:t>
            </a:r>
            <a:r>
              <a:rPr lang="en-US" sz="2200" i="1" dirty="0" err="1"/>
              <a:t>Değerlendirme</a:t>
            </a:r>
            <a:r>
              <a:rPr lang="en-US" sz="2200" i="1" dirty="0"/>
              <a:t>: </a:t>
            </a:r>
            <a:r>
              <a:rPr lang="en-US" sz="2200" i="1" dirty="0" err="1"/>
              <a:t>Performansa</a:t>
            </a:r>
            <a:r>
              <a:rPr lang="en-US" sz="2200" i="1" dirty="0"/>
              <a:t> </a:t>
            </a:r>
            <a:r>
              <a:rPr lang="en-US" sz="2200" i="1" dirty="0" err="1" smtClean="0"/>
              <a:t>ve</a:t>
            </a:r>
            <a:r>
              <a:rPr lang="tr-TR" sz="2200" i="1" smtClean="0"/>
              <a:t>		</a:t>
            </a:r>
            <a:r>
              <a:rPr lang="en-US" sz="2200" i="1" smtClean="0"/>
              <a:t> </a:t>
            </a:r>
            <a:r>
              <a:rPr lang="en-US" sz="2200" i="1" dirty="0" err="1"/>
              <a:t>Portfolyoya</a:t>
            </a:r>
            <a:r>
              <a:rPr lang="en-US" sz="2200" i="1" dirty="0"/>
              <a:t> </a:t>
            </a:r>
            <a:r>
              <a:rPr lang="en-US" sz="2200" i="1" dirty="0" err="1"/>
              <a:t>Dayalı</a:t>
            </a:r>
            <a:r>
              <a:rPr lang="en-US" sz="2200" i="1" dirty="0"/>
              <a:t> Durum </a:t>
            </a:r>
            <a:r>
              <a:rPr lang="en-US" sz="2200" i="1" dirty="0" err="1"/>
              <a:t>Belirleme</a:t>
            </a:r>
            <a:r>
              <a:rPr lang="en-US" sz="2200" dirty="0"/>
              <a:t>. Ankara: </a:t>
            </a:r>
            <a:r>
              <a:rPr lang="en-US" sz="2200" dirty="0" err="1"/>
              <a:t>Pegem</a:t>
            </a:r>
            <a:r>
              <a:rPr lang="en-US" sz="2200" dirty="0"/>
              <a:t> </a:t>
            </a:r>
            <a:r>
              <a:rPr lang="en-US" sz="2200" dirty="0" err="1" smtClean="0"/>
              <a:t>Akademi</a:t>
            </a:r>
            <a:endParaRPr lang="tr-TR" sz="2200" dirty="0" smtClean="0"/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smtClean="0"/>
              <a:t>Titiz, M. T. (1998). </a:t>
            </a:r>
            <a:r>
              <a:rPr lang="tr-TR" sz="2200" i="1" dirty="0" smtClean="0"/>
              <a:t>Ezbersiz Eğitim «Yol Haritası». </a:t>
            </a:r>
            <a:r>
              <a:rPr lang="tr-TR" sz="2200" dirty="0" smtClean="0"/>
              <a:t>İstanbul: Beyaz Yayınları.</a:t>
            </a:r>
            <a:endParaRPr lang="tr-TR" sz="2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273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405</Words>
  <Application>Microsoft Office PowerPoint</Application>
  <PresentationFormat>Geniş ekran</PresentationFormat>
  <Paragraphs>45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Öğrenci Başarısının Belirlenmesinde Yeni Yaklaşımlar</vt:lpstr>
      <vt:lpstr>Öğrenci Başarısının Belirlenmesinde Yeni Yaklaşımlar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14</cp:revision>
  <dcterms:created xsi:type="dcterms:W3CDTF">2017-05-16T13:19:38Z</dcterms:created>
  <dcterms:modified xsi:type="dcterms:W3CDTF">2018-01-30T17:16:42Z</dcterms:modified>
</cp:coreProperties>
</file>