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0FD7746-BF98-4A52-A522-C252CA9621A0}"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1886A63-3D4A-41E8-8A59-E5106EF94857}" type="slidenum">
              <a:rPr lang="tr-TR" smtClean="0"/>
              <a:t>‹#›</a:t>
            </a:fld>
            <a:endParaRPr lang="tr-TR"/>
          </a:p>
        </p:txBody>
      </p:sp>
    </p:spTree>
    <p:extLst>
      <p:ext uri="{BB962C8B-B14F-4D97-AF65-F5344CB8AC3E}">
        <p14:creationId xmlns:p14="http://schemas.microsoft.com/office/powerpoint/2010/main" val="1111922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0FD7746-BF98-4A52-A522-C252CA9621A0}"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1886A63-3D4A-41E8-8A59-E5106EF94857}" type="slidenum">
              <a:rPr lang="tr-TR" smtClean="0"/>
              <a:t>‹#›</a:t>
            </a:fld>
            <a:endParaRPr lang="tr-TR"/>
          </a:p>
        </p:txBody>
      </p:sp>
    </p:spTree>
    <p:extLst>
      <p:ext uri="{BB962C8B-B14F-4D97-AF65-F5344CB8AC3E}">
        <p14:creationId xmlns:p14="http://schemas.microsoft.com/office/powerpoint/2010/main" val="813265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0FD7746-BF98-4A52-A522-C252CA9621A0}"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1886A63-3D4A-41E8-8A59-E5106EF94857}" type="slidenum">
              <a:rPr lang="tr-TR" smtClean="0"/>
              <a:t>‹#›</a:t>
            </a:fld>
            <a:endParaRPr lang="tr-TR"/>
          </a:p>
        </p:txBody>
      </p:sp>
    </p:spTree>
    <p:extLst>
      <p:ext uri="{BB962C8B-B14F-4D97-AF65-F5344CB8AC3E}">
        <p14:creationId xmlns:p14="http://schemas.microsoft.com/office/powerpoint/2010/main" val="760590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0FD7746-BF98-4A52-A522-C252CA9621A0}"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1886A63-3D4A-41E8-8A59-E5106EF94857}" type="slidenum">
              <a:rPr lang="tr-TR" smtClean="0"/>
              <a:t>‹#›</a:t>
            </a:fld>
            <a:endParaRPr lang="tr-TR"/>
          </a:p>
        </p:txBody>
      </p:sp>
    </p:spTree>
    <p:extLst>
      <p:ext uri="{BB962C8B-B14F-4D97-AF65-F5344CB8AC3E}">
        <p14:creationId xmlns:p14="http://schemas.microsoft.com/office/powerpoint/2010/main" val="2434802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0FD7746-BF98-4A52-A522-C252CA9621A0}"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1886A63-3D4A-41E8-8A59-E5106EF94857}" type="slidenum">
              <a:rPr lang="tr-TR" smtClean="0"/>
              <a:t>‹#›</a:t>
            </a:fld>
            <a:endParaRPr lang="tr-TR"/>
          </a:p>
        </p:txBody>
      </p:sp>
    </p:spTree>
    <p:extLst>
      <p:ext uri="{BB962C8B-B14F-4D97-AF65-F5344CB8AC3E}">
        <p14:creationId xmlns:p14="http://schemas.microsoft.com/office/powerpoint/2010/main" val="2487183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0FD7746-BF98-4A52-A522-C252CA9621A0}"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1886A63-3D4A-41E8-8A59-E5106EF94857}" type="slidenum">
              <a:rPr lang="tr-TR" smtClean="0"/>
              <a:t>‹#›</a:t>
            </a:fld>
            <a:endParaRPr lang="tr-TR"/>
          </a:p>
        </p:txBody>
      </p:sp>
    </p:spTree>
    <p:extLst>
      <p:ext uri="{BB962C8B-B14F-4D97-AF65-F5344CB8AC3E}">
        <p14:creationId xmlns:p14="http://schemas.microsoft.com/office/powerpoint/2010/main" val="1659864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0FD7746-BF98-4A52-A522-C252CA9621A0}"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1886A63-3D4A-41E8-8A59-E5106EF94857}" type="slidenum">
              <a:rPr lang="tr-TR" smtClean="0"/>
              <a:t>‹#›</a:t>
            </a:fld>
            <a:endParaRPr lang="tr-TR"/>
          </a:p>
        </p:txBody>
      </p:sp>
    </p:spTree>
    <p:extLst>
      <p:ext uri="{BB962C8B-B14F-4D97-AF65-F5344CB8AC3E}">
        <p14:creationId xmlns:p14="http://schemas.microsoft.com/office/powerpoint/2010/main" val="3854970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0FD7746-BF98-4A52-A522-C252CA9621A0}"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1886A63-3D4A-41E8-8A59-E5106EF94857}" type="slidenum">
              <a:rPr lang="tr-TR" smtClean="0"/>
              <a:t>‹#›</a:t>
            </a:fld>
            <a:endParaRPr lang="tr-TR"/>
          </a:p>
        </p:txBody>
      </p:sp>
    </p:spTree>
    <p:extLst>
      <p:ext uri="{BB962C8B-B14F-4D97-AF65-F5344CB8AC3E}">
        <p14:creationId xmlns:p14="http://schemas.microsoft.com/office/powerpoint/2010/main" val="1775750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0FD7746-BF98-4A52-A522-C252CA9621A0}"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1886A63-3D4A-41E8-8A59-E5106EF94857}" type="slidenum">
              <a:rPr lang="tr-TR" smtClean="0"/>
              <a:t>‹#›</a:t>
            </a:fld>
            <a:endParaRPr lang="tr-TR"/>
          </a:p>
        </p:txBody>
      </p:sp>
    </p:spTree>
    <p:extLst>
      <p:ext uri="{BB962C8B-B14F-4D97-AF65-F5344CB8AC3E}">
        <p14:creationId xmlns:p14="http://schemas.microsoft.com/office/powerpoint/2010/main" val="102128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0FD7746-BF98-4A52-A522-C252CA9621A0}"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1886A63-3D4A-41E8-8A59-E5106EF94857}" type="slidenum">
              <a:rPr lang="tr-TR" smtClean="0"/>
              <a:t>‹#›</a:t>
            </a:fld>
            <a:endParaRPr lang="tr-TR"/>
          </a:p>
        </p:txBody>
      </p:sp>
    </p:spTree>
    <p:extLst>
      <p:ext uri="{BB962C8B-B14F-4D97-AF65-F5344CB8AC3E}">
        <p14:creationId xmlns:p14="http://schemas.microsoft.com/office/powerpoint/2010/main" val="714756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0FD7746-BF98-4A52-A522-C252CA9621A0}"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1886A63-3D4A-41E8-8A59-E5106EF94857}" type="slidenum">
              <a:rPr lang="tr-TR" smtClean="0"/>
              <a:t>‹#›</a:t>
            </a:fld>
            <a:endParaRPr lang="tr-TR"/>
          </a:p>
        </p:txBody>
      </p:sp>
    </p:spTree>
    <p:extLst>
      <p:ext uri="{BB962C8B-B14F-4D97-AF65-F5344CB8AC3E}">
        <p14:creationId xmlns:p14="http://schemas.microsoft.com/office/powerpoint/2010/main" val="4205750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FD7746-BF98-4A52-A522-C252CA9621A0}"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886A63-3D4A-41E8-8A59-E5106EF94857}" type="slidenum">
              <a:rPr lang="tr-TR" smtClean="0"/>
              <a:t>‹#›</a:t>
            </a:fld>
            <a:endParaRPr lang="tr-TR"/>
          </a:p>
        </p:txBody>
      </p:sp>
    </p:spTree>
    <p:extLst>
      <p:ext uri="{BB962C8B-B14F-4D97-AF65-F5344CB8AC3E}">
        <p14:creationId xmlns:p14="http://schemas.microsoft.com/office/powerpoint/2010/main" val="138074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38992" y="314841"/>
            <a:ext cx="9144000" cy="2387600"/>
          </a:xfrm>
        </p:spPr>
        <p:txBody>
          <a:bodyPr/>
          <a:lstStyle/>
          <a:p>
            <a:r>
              <a:rPr lang="tr-TR" dirty="0" smtClean="0"/>
              <a:t>Hamam:</a:t>
            </a:r>
            <a:endParaRPr lang="tr-TR" dirty="0"/>
          </a:p>
        </p:txBody>
      </p:sp>
      <p:sp>
        <p:nvSpPr>
          <p:cNvPr id="3" name="Alt Başlık 2"/>
          <p:cNvSpPr>
            <a:spLocks noGrp="1"/>
          </p:cNvSpPr>
          <p:nvPr>
            <p:ph type="subTitle" idx="1"/>
          </p:nvPr>
        </p:nvSpPr>
        <p:spPr/>
        <p:txBody>
          <a:bodyPr/>
          <a:lstStyle/>
          <a:p>
            <a:r>
              <a:rPr lang="tr-TR" dirty="0" err="1" smtClean="0"/>
              <a:t>Arapça’da</a:t>
            </a:r>
            <a:r>
              <a:rPr lang="tr-TR" dirty="0" smtClean="0"/>
              <a:t> “ısıtmak; sıcak olmak” anlamındaki </a:t>
            </a:r>
            <a:r>
              <a:rPr lang="tr-TR" dirty="0" err="1" smtClean="0"/>
              <a:t>hamm</a:t>
            </a:r>
            <a:r>
              <a:rPr lang="tr-TR" dirty="0" smtClean="0"/>
              <a:t> (</a:t>
            </a:r>
            <a:r>
              <a:rPr lang="tr-TR" dirty="0" err="1" smtClean="0"/>
              <a:t>hamem</a:t>
            </a:r>
            <a:r>
              <a:rPr lang="tr-TR" dirty="0" smtClean="0"/>
              <a:t>) kökünden türeyen hamam (</a:t>
            </a:r>
            <a:r>
              <a:rPr lang="tr-TR" dirty="0" err="1" smtClean="0"/>
              <a:t>hammâm</a:t>
            </a:r>
            <a:r>
              <a:rPr lang="tr-TR" dirty="0" smtClean="0"/>
              <a:t>) kelimesinin sözlük anlamı “ısıtan yer” demek olup “yıkanma yeri” </a:t>
            </a:r>
            <a:r>
              <a:rPr lang="tr-TR" dirty="0" err="1" smtClean="0"/>
              <a:t>mânasında</a:t>
            </a:r>
            <a:r>
              <a:rPr lang="tr-TR" dirty="0" smtClean="0"/>
              <a:t> kullanılmaktadır. Farsça karşılığı </a:t>
            </a:r>
            <a:r>
              <a:rPr lang="tr-TR" dirty="0" err="1" smtClean="0"/>
              <a:t>germâbedir</a:t>
            </a:r>
            <a:r>
              <a:rPr lang="tr-TR" dirty="0" smtClean="0"/>
              <a:t>.</a:t>
            </a:r>
            <a:endParaRPr lang="tr-TR" dirty="0"/>
          </a:p>
        </p:txBody>
      </p:sp>
    </p:spTree>
    <p:extLst>
      <p:ext uri="{BB962C8B-B14F-4D97-AF65-F5344CB8AC3E}">
        <p14:creationId xmlns:p14="http://schemas.microsoft.com/office/powerpoint/2010/main" val="2114513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lgn="just">
              <a:lnSpc>
                <a:spcPct val="150000"/>
              </a:lnSpc>
            </a:pPr>
            <a:r>
              <a:rPr lang="tr-TR" dirty="0" smtClean="0"/>
              <a:t>İnsanlık tarihinin en eski dönemlerinden itibaren çeşitli medeniyetlerde hamam binaları meydana getirilmiştir. Ancak hamam bilhassa Roma devrinde çok yaygınlaşmış ve yıkanmanın dışında eğlence yeri karakterini de almıştır. Vücut temizliği üzerinde özellikle duran İslâm dininin tesiriyle </a:t>
            </a:r>
            <a:r>
              <a:rPr lang="tr-TR" dirty="0" err="1" smtClean="0"/>
              <a:t>müslümanlar</a:t>
            </a:r>
            <a:r>
              <a:rPr lang="tr-TR" dirty="0" smtClean="0"/>
              <a:t> hamama büyük önem vermiş ve bilhassa </a:t>
            </a:r>
            <a:r>
              <a:rPr lang="tr-TR" dirty="0" err="1" smtClean="0"/>
              <a:t>Türkler’de</a:t>
            </a:r>
            <a:r>
              <a:rPr lang="tr-TR" dirty="0" smtClean="0"/>
              <a:t> hamam şehirlerin, yerleşim yerlerinin vazgeçilmez bir unsuru olmuştur</a:t>
            </a:r>
            <a:endParaRPr lang="tr-TR" dirty="0"/>
          </a:p>
        </p:txBody>
      </p:sp>
    </p:spTree>
    <p:extLst>
      <p:ext uri="{BB962C8B-B14F-4D97-AF65-F5344CB8AC3E}">
        <p14:creationId xmlns:p14="http://schemas.microsoft.com/office/powerpoint/2010/main" val="1456877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İslâm Ülkelerinde Hamam</a:t>
            </a:r>
            <a:endParaRPr lang="tr-TR" dirty="0"/>
          </a:p>
        </p:txBody>
      </p:sp>
      <p:sp>
        <p:nvSpPr>
          <p:cNvPr id="3" name="İçerik Yer Tutucusu 2"/>
          <p:cNvSpPr>
            <a:spLocks noGrp="1"/>
          </p:cNvSpPr>
          <p:nvPr>
            <p:ph idx="1"/>
          </p:nvPr>
        </p:nvSpPr>
        <p:spPr/>
        <p:txBody>
          <a:bodyPr/>
          <a:lstStyle/>
          <a:p>
            <a:pPr algn="just">
              <a:lnSpc>
                <a:spcPct val="150000"/>
              </a:lnSpc>
            </a:pPr>
            <a:r>
              <a:rPr lang="tr-TR" dirty="0" smtClean="0"/>
              <a:t>İslâm ülkelerindeki eski hamamlara dair yeterli bilgi yoktur. Mevcut az sayıdaki yayınların bir kısmı da elde edilememiştir. Ancak pek çok İlkçağ hamamı, İslâmiyet’in Yakındoğu’ya yayılmasından sonra inşa edilen ilk eserlere ilham kaynağı olmuştur.</a:t>
            </a:r>
            <a:endParaRPr lang="tr-TR" dirty="0"/>
          </a:p>
        </p:txBody>
      </p:sp>
    </p:spTree>
    <p:extLst>
      <p:ext uri="{BB962C8B-B14F-4D97-AF65-F5344CB8AC3E}">
        <p14:creationId xmlns:p14="http://schemas.microsoft.com/office/powerpoint/2010/main" val="4095769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lgn="just">
              <a:lnSpc>
                <a:spcPct val="150000"/>
              </a:lnSpc>
            </a:pPr>
            <a:r>
              <a:rPr lang="tr-TR" dirty="0" smtClean="0"/>
              <a:t>Anadolu’da Selçuklu ve Osmanlı, İstanbul ve Rumeli’de Osmanlı hamamlarının yaygınlık kazanması ve mimarilerinin gelişmesinden çok sonra </a:t>
            </a:r>
            <a:r>
              <a:rPr lang="tr-TR" dirty="0" err="1" smtClean="0"/>
              <a:t>Bâbürlü</a:t>
            </a:r>
            <a:r>
              <a:rPr lang="tr-TR" dirty="0" smtClean="0"/>
              <a:t> hükümdarları Hindistan’da sıcak buharla ısıtmalı hamamları yaygınlaştırmışlardır. </a:t>
            </a:r>
            <a:r>
              <a:rPr lang="tr-TR" dirty="0" err="1" smtClean="0"/>
              <a:t>Bâbür</a:t>
            </a:r>
            <a:r>
              <a:rPr lang="tr-TR" dirty="0" smtClean="0"/>
              <a:t> Şah, fethettiği bu ülkede hamam bulunmadığını görünce değişik şehirlerde dört hamamın inşa edilmesi emrini vermiş, arkasından da bu türden yapılar hızla çoğalmıştır.</a:t>
            </a:r>
            <a:endParaRPr lang="tr-TR" dirty="0"/>
          </a:p>
        </p:txBody>
      </p:sp>
    </p:spTree>
    <p:extLst>
      <p:ext uri="{BB962C8B-B14F-4D97-AF65-F5344CB8AC3E}">
        <p14:creationId xmlns:p14="http://schemas.microsoft.com/office/powerpoint/2010/main" val="2572900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Türkler’de</a:t>
            </a:r>
            <a:r>
              <a:rPr lang="tr-TR" dirty="0" smtClean="0"/>
              <a:t> Hamam:</a:t>
            </a:r>
            <a:endParaRPr lang="tr-TR" dirty="0"/>
          </a:p>
        </p:txBody>
      </p:sp>
      <p:sp>
        <p:nvSpPr>
          <p:cNvPr id="3" name="İçerik Yer Tutucusu 2"/>
          <p:cNvSpPr>
            <a:spLocks noGrp="1"/>
          </p:cNvSpPr>
          <p:nvPr>
            <p:ph idx="1"/>
          </p:nvPr>
        </p:nvSpPr>
        <p:spPr/>
        <p:txBody>
          <a:bodyPr/>
          <a:lstStyle/>
          <a:p>
            <a:pPr algn="just">
              <a:lnSpc>
                <a:spcPct val="150000"/>
              </a:lnSpc>
            </a:pPr>
            <a:r>
              <a:rPr lang="tr-TR" dirty="0" smtClean="0"/>
              <a:t>Osmanlı döneminde devletin yayıldığı bütün topraklarda çok sayıda umumi hamam inşa edilmiştir. Bunların dışında büyük konaklarda, âyan saraylarında, varlıklı kişilerin evlerinin yanında küçük ölçüde özel hamamlar da yapılmıştır. Ufak yerleşim yerleriyle köylerdeki evlerde ise </a:t>
            </a:r>
            <a:r>
              <a:rPr lang="tr-TR" dirty="0" err="1" smtClean="0"/>
              <a:t>gusülhâne</a:t>
            </a:r>
            <a:r>
              <a:rPr lang="tr-TR" dirty="0" smtClean="0"/>
              <a:t> denilen yıkanma yerleri bulunurdu.</a:t>
            </a:r>
            <a:endParaRPr lang="tr-TR" dirty="0"/>
          </a:p>
        </p:txBody>
      </p:sp>
    </p:spTree>
    <p:extLst>
      <p:ext uri="{BB962C8B-B14F-4D97-AF65-F5344CB8AC3E}">
        <p14:creationId xmlns:p14="http://schemas.microsoft.com/office/powerpoint/2010/main" val="2564867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Osmanlı Öncesi:</a:t>
            </a:r>
            <a:endParaRPr lang="tr-TR" dirty="0"/>
          </a:p>
        </p:txBody>
      </p:sp>
      <p:sp>
        <p:nvSpPr>
          <p:cNvPr id="3" name="İçerik Yer Tutucusu 2"/>
          <p:cNvSpPr>
            <a:spLocks noGrp="1"/>
          </p:cNvSpPr>
          <p:nvPr>
            <p:ph idx="1"/>
          </p:nvPr>
        </p:nvSpPr>
        <p:spPr/>
        <p:txBody>
          <a:bodyPr>
            <a:normAutofit fontScale="77500" lnSpcReduction="20000"/>
          </a:bodyPr>
          <a:lstStyle/>
          <a:p>
            <a:pPr algn="just">
              <a:lnSpc>
                <a:spcPct val="160000"/>
              </a:lnSpc>
            </a:pPr>
            <a:r>
              <a:rPr lang="tr-TR" dirty="0" err="1" smtClean="0"/>
              <a:t>Selçuklular’ın</a:t>
            </a:r>
            <a:r>
              <a:rPr lang="tr-TR" dirty="0" smtClean="0"/>
              <a:t> Anadolu topraklarında yerleşmesiyle her tarafta hamamlar yapılmaya başlanmıştır. Kaplıca veya ılıcalar dışında havuzu bulunmayan Türk hamamlarında kurna başında su dökünerek yıkanılır. Terleme için ise ayrı kapalı bir mekân değil, her sıcaklık bölümünün ortasındaki “göbek taşı” denilen yüksekçe seki tercih edilmiştir. Soyunma yeri büyük ve </a:t>
            </a:r>
            <a:r>
              <a:rPr lang="tr-TR" dirty="0" err="1" smtClean="0"/>
              <a:t>âbidevî</a:t>
            </a:r>
            <a:r>
              <a:rPr lang="tr-TR" dirty="0" smtClean="0"/>
              <a:t> bir mekân halini almış, burası yorgunluk çıkarma, dinlenme ve ferahlama mahalli olarak düşünülmüştür. Bu sebeple ortasında </a:t>
            </a:r>
            <a:r>
              <a:rPr lang="tr-TR" dirty="0" err="1" smtClean="0"/>
              <a:t>fıskıyeli</a:t>
            </a:r>
            <a:r>
              <a:rPr lang="tr-TR" dirty="0" smtClean="0"/>
              <a:t> bir şadırvanla sonraları bir kahve ocağının da bulunmasına özen gösterilmiştir. Kullanılan su künklerle dışarıdan getirilmekle beraber su tesisatı ve imkânı olmayan yerlerde geniş çapta bostan kuyularından ve hayvanlarla çevrilen su dolapları yardımıyla temin ediliyordu</a:t>
            </a:r>
            <a:endParaRPr lang="tr-TR" dirty="0"/>
          </a:p>
        </p:txBody>
      </p:sp>
    </p:spTree>
    <p:extLst>
      <p:ext uri="{BB962C8B-B14F-4D97-AF65-F5344CB8AC3E}">
        <p14:creationId xmlns:p14="http://schemas.microsoft.com/office/powerpoint/2010/main" val="1724352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Osmanlı Dönemi:</a:t>
            </a:r>
            <a:endParaRPr lang="tr-TR" dirty="0"/>
          </a:p>
        </p:txBody>
      </p:sp>
      <p:sp>
        <p:nvSpPr>
          <p:cNvPr id="3" name="İçerik Yer Tutucusu 2"/>
          <p:cNvSpPr>
            <a:spLocks noGrp="1"/>
          </p:cNvSpPr>
          <p:nvPr>
            <p:ph idx="1"/>
          </p:nvPr>
        </p:nvSpPr>
        <p:spPr/>
        <p:txBody>
          <a:bodyPr/>
          <a:lstStyle/>
          <a:p>
            <a:pPr algn="just">
              <a:lnSpc>
                <a:spcPct val="150000"/>
              </a:lnSpc>
            </a:pPr>
            <a:r>
              <a:rPr lang="tr-TR" dirty="0" smtClean="0"/>
              <a:t>Hamama en fazla önem verenler Osmanlı Türkleri olmuş ve devletin sınırlarının ulaştığı her yerde irili ufaklı hamamlar yapılmıştır. Ayrıca çarşı hamamları dışında büyük şehirlerde konak ve yalılarda, Anadolu’da </a:t>
            </a:r>
            <a:r>
              <a:rPr lang="tr-TR" dirty="0" smtClean="0"/>
              <a:t>ise </a:t>
            </a:r>
            <a:r>
              <a:rPr lang="tr-TR" dirty="0" smtClean="0"/>
              <a:t>âyan konaklarında esas binadan ayrı olarak küçük çapta kâgir özel hamamlar inşa edilmiştir. </a:t>
            </a:r>
            <a:endParaRPr lang="tr-TR" dirty="0"/>
          </a:p>
        </p:txBody>
      </p:sp>
    </p:spTree>
    <p:extLst>
      <p:ext uri="{BB962C8B-B14F-4D97-AF65-F5344CB8AC3E}">
        <p14:creationId xmlns:p14="http://schemas.microsoft.com/office/powerpoint/2010/main" val="757860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0076" y="1374362"/>
            <a:ext cx="10515600" cy="4351338"/>
          </a:xfrm>
        </p:spPr>
        <p:txBody>
          <a:bodyPr>
            <a:normAutofit fontScale="77500" lnSpcReduction="20000"/>
          </a:bodyPr>
          <a:lstStyle/>
          <a:p>
            <a:pPr algn="just">
              <a:lnSpc>
                <a:spcPct val="150000"/>
              </a:lnSpc>
            </a:pPr>
            <a:r>
              <a:rPr lang="tr-TR" dirty="0" smtClean="0"/>
              <a:t>Osmanlı tarihi boyunca çok sayıda hamam inşa edilmesinin iki sebebi vardır. Bunlardan biri, hamamların iyi gelir getirmeleri sebebiyle hayır eserlerine gelir kaynağı olarak vakfedilmesidir. İkincisi, hamamların ait oldukları yapı manzumesinin merkezi olan cami cemaatine hizmet vermesidir. Fâtih, Süleymaniye, Beyazıt, </a:t>
            </a:r>
            <a:r>
              <a:rPr lang="tr-TR" dirty="0" err="1" smtClean="0"/>
              <a:t>Yenicami</a:t>
            </a:r>
            <a:r>
              <a:rPr lang="tr-TR" dirty="0" smtClean="0"/>
              <a:t> vb. birçok büyük külliyenin kendilerine ait birer hamamları olduğu gibi </a:t>
            </a:r>
            <a:r>
              <a:rPr lang="tr-TR" dirty="0" err="1" smtClean="0"/>
              <a:t>Mahmud</a:t>
            </a:r>
            <a:r>
              <a:rPr lang="tr-TR" dirty="0" smtClean="0"/>
              <a:t> Paşa, Murad Paşa, Küçük Ayasofya gibi daha küçük manzumelerin de hamamları vardır. Ancak bu tesisler gelir getirdikleri müddetçe kullanılmış ve gelir sağlayıcı özellikleri zayıfladıkça ortadan kaldırılmıştır. Osmanlı mimarisinin en zengin alanlarından biri olan hamamlardan birçoğunun bu sebeple ortadan kalktığı bilinmektedir.</a:t>
            </a:r>
            <a:endParaRPr lang="tr-TR" dirty="0"/>
          </a:p>
        </p:txBody>
      </p:sp>
    </p:spTree>
    <p:extLst>
      <p:ext uri="{BB962C8B-B14F-4D97-AF65-F5344CB8AC3E}">
        <p14:creationId xmlns:p14="http://schemas.microsoft.com/office/powerpoint/2010/main" val="67939543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496</Words>
  <Application>Microsoft Office PowerPoint</Application>
  <PresentationFormat>Geniş ekran</PresentationFormat>
  <Paragraphs>13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Hamam:</vt:lpstr>
      <vt:lpstr>PowerPoint Sunusu</vt:lpstr>
      <vt:lpstr>İslâm Ülkelerinde Hamam</vt:lpstr>
      <vt:lpstr>PowerPoint Sunusu</vt:lpstr>
      <vt:lpstr>Türkler’de Hamam:</vt:lpstr>
      <vt:lpstr>Osmanlı Öncesi:</vt:lpstr>
      <vt:lpstr>Osmanlı Dönemi: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Hamam:</dc:title>
  <dc:creator>ferda</dc:creator>
  <cp:lastModifiedBy>ferda</cp:lastModifiedBy>
  <cp:revision>2</cp:revision>
  <dcterms:created xsi:type="dcterms:W3CDTF">2018-11-02T17:06:26Z</dcterms:created>
  <dcterms:modified xsi:type="dcterms:W3CDTF">2019-05-27T11:15:48Z</dcterms:modified>
</cp:coreProperties>
</file>