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63" r:id="rId4"/>
    <p:sldId id="259" r:id="rId5"/>
    <p:sldId id="260" r:id="rId6"/>
    <p:sldId id="309" r:id="rId7"/>
    <p:sldId id="302" r:id="rId8"/>
    <p:sldId id="307" r:id="rId9"/>
    <p:sldId id="308" r:id="rId10"/>
    <p:sldId id="303" r:id="rId11"/>
    <p:sldId id="304" r:id="rId12"/>
    <p:sldId id="305" r:id="rId13"/>
    <p:sldId id="306" r:id="rId14"/>
    <p:sldId id="356" r:id="rId15"/>
    <p:sldId id="357" r:id="rId16"/>
    <p:sldId id="337" r:id="rId17"/>
    <p:sldId id="351" r:id="rId18"/>
    <p:sldId id="352" r:id="rId19"/>
    <p:sldId id="355" r:id="rId20"/>
    <p:sldId id="336" r:id="rId21"/>
    <p:sldId id="353" r:id="rId22"/>
    <p:sldId id="310" r:id="rId23"/>
    <p:sldId id="311" r:id="rId24"/>
    <p:sldId id="312" r:id="rId25"/>
    <p:sldId id="354" r:id="rId26"/>
    <p:sldId id="313" r:id="rId27"/>
    <p:sldId id="358" r:id="rId28"/>
    <p:sldId id="314" r:id="rId29"/>
    <p:sldId id="359" r:id="rId30"/>
    <p:sldId id="361" r:id="rId31"/>
    <p:sldId id="360" r:id="rId32"/>
    <p:sldId id="315" r:id="rId33"/>
    <p:sldId id="316" r:id="rId34"/>
    <p:sldId id="317" r:id="rId35"/>
    <p:sldId id="318" r:id="rId36"/>
    <p:sldId id="319" r:id="rId37"/>
    <p:sldId id="366" r:id="rId38"/>
    <p:sldId id="320" r:id="rId39"/>
    <p:sldId id="321" r:id="rId40"/>
    <p:sldId id="322" r:id="rId41"/>
    <p:sldId id="325" r:id="rId42"/>
    <p:sldId id="326" r:id="rId43"/>
    <p:sldId id="364" r:id="rId44"/>
    <p:sldId id="365" r:id="rId45"/>
    <p:sldId id="362" r:id="rId46"/>
    <p:sldId id="265" r:id="rId47"/>
    <p:sldId id="368"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BE10EFF-1619-4B28-84D5-CFA30CEBCD65}"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412317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BE10EFF-1619-4B28-84D5-CFA30CEBCD65}"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73422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BE10EFF-1619-4B28-84D5-CFA30CEBCD65}"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384511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BE10EFF-1619-4B28-84D5-CFA30CEBCD65}"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368681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BE10EFF-1619-4B28-84D5-CFA30CEBCD65}"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31037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BE10EFF-1619-4B28-84D5-CFA30CEBCD65}" type="datetimeFigureOut">
              <a:rPr lang="tr-TR" smtClean="0"/>
              <a:t>25/06/2020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187997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BE10EFF-1619-4B28-84D5-CFA30CEBCD65}" type="datetimeFigureOut">
              <a:rPr lang="tr-TR" smtClean="0"/>
              <a:t>25/06/2020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143154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BE10EFF-1619-4B28-84D5-CFA30CEBCD65}" type="datetimeFigureOut">
              <a:rPr lang="tr-TR" smtClean="0"/>
              <a:t>25/06/2020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307805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E10EFF-1619-4B28-84D5-CFA30CEBCD65}" type="datetimeFigureOut">
              <a:rPr lang="tr-TR" smtClean="0"/>
              <a:t>25/06/2020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95301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BE10EFF-1619-4B28-84D5-CFA30CEBCD65}" type="datetimeFigureOut">
              <a:rPr lang="tr-TR" smtClean="0"/>
              <a:t>25/06/2020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224667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BE10EFF-1619-4B28-84D5-CFA30CEBCD65}" type="datetimeFigureOut">
              <a:rPr lang="tr-TR" smtClean="0"/>
              <a:t>25/06/2020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0E4FB17-C38A-4579-B98E-3921FBAB3373}" type="slidenum">
              <a:rPr lang="tr-TR" smtClean="0"/>
              <a:t>‹#›</a:t>
            </a:fld>
            <a:endParaRPr lang="tr-TR"/>
          </a:p>
        </p:txBody>
      </p:sp>
    </p:spTree>
    <p:extLst>
      <p:ext uri="{BB962C8B-B14F-4D97-AF65-F5344CB8AC3E}">
        <p14:creationId xmlns:p14="http://schemas.microsoft.com/office/powerpoint/2010/main" val="354615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10EFF-1619-4B28-84D5-CFA30CEBCD65}" type="datetimeFigureOut">
              <a:rPr lang="tr-TR" smtClean="0"/>
              <a:t>25/06/2020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4FB17-C38A-4579-B98E-3921FBAB3373}" type="slidenum">
              <a:rPr lang="tr-TR" smtClean="0"/>
              <a:t>‹#›</a:t>
            </a:fld>
            <a:endParaRPr lang="tr-TR"/>
          </a:p>
        </p:txBody>
      </p:sp>
    </p:spTree>
    <p:extLst>
      <p:ext uri="{BB962C8B-B14F-4D97-AF65-F5344CB8AC3E}">
        <p14:creationId xmlns:p14="http://schemas.microsoft.com/office/powerpoint/2010/main" val="30939385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c.gov/anthrax/basics/types/injection.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idsociety.org/practice-guideline/laboratory-diagnosis-of-infectious-diseases/" TargetMode="External"/><Relationship Id="rId7" Type="http://schemas.openxmlformats.org/officeDocument/2006/relationships/hyperlink" Target="https://www.sciencedirect.com/topics/neuroscience/bacillus-anthracis" TargetMode="External"/><Relationship Id="rId2" Type="http://schemas.openxmlformats.org/officeDocument/2006/relationships/hyperlink" Target="http://en.wikipedia.org/wiki/Infective_endocarditis" TargetMode="External"/><Relationship Id="rId1" Type="http://schemas.openxmlformats.org/officeDocument/2006/relationships/slideLayout" Target="../slideLayouts/slideLayout2.xml"/><Relationship Id="rId6" Type="http://schemas.openxmlformats.org/officeDocument/2006/relationships/hyperlink" Target="https://www.cdc.gov/anthrax/index.html" TargetMode="External"/><Relationship Id="rId5" Type="http://schemas.openxmlformats.org/officeDocument/2006/relationships/hyperlink" Target="https://www.slideshare.net/kamran66/bacillus-anthracis-11310066" TargetMode="External"/><Relationship Id="rId4" Type="http://schemas.openxmlformats.org/officeDocument/2006/relationships/hyperlink" Target="https://upload.wikimedia.org/wikipedia/commons/thumb/d/d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34898" y="1122363"/>
            <a:ext cx="10233102" cy="2387600"/>
          </a:xfrm>
        </p:spPr>
        <p:txBody>
          <a:bodyPr>
            <a:normAutofit fontScale="90000"/>
          </a:bodyPr>
          <a:lstStyle/>
          <a:p>
            <a:r>
              <a:rPr lang="tr-TR" smtClean="0"/>
              <a:t/>
            </a:r>
            <a:br>
              <a:rPr lang="tr-TR" smtClean="0"/>
            </a:br>
            <a:r>
              <a:rPr lang="tr-TR"/>
              <a:t/>
            </a:r>
            <a:br>
              <a:rPr lang="tr-TR"/>
            </a:br>
            <a:r>
              <a:rPr lang="tr-TR" smtClean="0"/>
              <a:t/>
            </a:r>
            <a:br>
              <a:rPr lang="tr-TR" smtClean="0"/>
            </a:br>
            <a:r>
              <a:rPr lang="tr-TR"/>
              <a:t/>
            </a:r>
            <a:br>
              <a:rPr lang="tr-TR"/>
            </a:br>
            <a:r>
              <a:rPr lang="tr-TR" smtClean="0"/>
              <a:t>Bacillus</a:t>
            </a:r>
            <a:r>
              <a:rPr lang="tr-TR" dirty="0" smtClean="0"/>
              <a:t> </a:t>
            </a:r>
            <a:r>
              <a:rPr lang="tr-TR" dirty="0" err="1" smtClean="0"/>
              <a:t>spp</a:t>
            </a:r>
            <a:r>
              <a:rPr lang="tr-TR" dirty="0" smtClean="0"/>
              <a:t/>
            </a:r>
            <a:br>
              <a:rPr lang="tr-TR" dirty="0" smtClean="0"/>
            </a:b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33095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1. </a:t>
            </a:r>
            <a:r>
              <a:rPr lang="tr-TR" dirty="0" err="1"/>
              <a:t>Polypeptide</a:t>
            </a:r>
            <a:r>
              <a:rPr lang="tr-TR" dirty="0"/>
              <a:t> </a:t>
            </a:r>
            <a:r>
              <a:rPr lang="tr-TR" dirty="0" err="1"/>
              <a:t>capsule</a:t>
            </a:r>
            <a:r>
              <a:rPr lang="tr-TR" dirty="0"/>
              <a:t> – </a:t>
            </a:r>
            <a:r>
              <a:rPr lang="tr-TR" dirty="0" err="1"/>
              <a:t>antiphagocytic</a:t>
            </a:r>
            <a:endParaRPr lang="tr-TR" dirty="0"/>
          </a:p>
          <a:p>
            <a:r>
              <a:rPr lang="tr-TR" dirty="0"/>
              <a:t>2. </a:t>
            </a:r>
            <a:r>
              <a:rPr lang="tr-TR" dirty="0" err="1"/>
              <a:t>Anthrax</a:t>
            </a:r>
            <a:r>
              <a:rPr lang="tr-TR" dirty="0"/>
              <a:t> </a:t>
            </a:r>
            <a:r>
              <a:rPr lang="tr-TR" dirty="0" err="1" smtClean="0"/>
              <a:t>toxin</a:t>
            </a:r>
            <a:endParaRPr lang="tr-TR" dirty="0" smtClean="0"/>
          </a:p>
          <a:p>
            <a:pPr marL="0" indent="0">
              <a:buNone/>
            </a:pPr>
            <a:endParaRPr lang="tr-TR" dirty="0" smtClean="0"/>
          </a:p>
          <a:p>
            <a:pPr marL="0" indent="0">
              <a:buNone/>
            </a:pPr>
            <a:endParaRPr lang="tr-TR" dirty="0"/>
          </a:p>
          <a:p>
            <a:r>
              <a:rPr lang="tr-TR" dirty="0" err="1"/>
              <a:t>Multicomponent</a:t>
            </a:r>
            <a:r>
              <a:rPr lang="tr-TR" dirty="0"/>
              <a:t> </a:t>
            </a:r>
            <a:r>
              <a:rPr lang="tr-TR" dirty="0" err="1"/>
              <a:t>anthrax</a:t>
            </a:r>
            <a:r>
              <a:rPr lang="tr-TR" dirty="0"/>
              <a:t> </a:t>
            </a:r>
            <a:r>
              <a:rPr lang="tr-TR" dirty="0" err="1"/>
              <a:t>toxin</a:t>
            </a:r>
            <a:endParaRPr lang="tr-TR" dirty="0"/>
          </a:p>
          <a:p>
            <a:r>
              <a:rPr lang="tr-TR" dirty="0" err="1"/>
              <a:t>Factor</a:t>
            </a:r>
            <a:r>
              <a:rPr lang="tr-TR" dirty="0"/>
              <a:t> I – </a:t>
            </a:r>
            <a:r>
              <a:rPr lang="tr-TR" dirty="0" err="1"/>
              <a:t>Edema</a:t>
            </a:r>
            <a:r>
              <a:rPr lang="tr-TR" dirty="0"/>
              <a:t> </a:t>
            </a:r>
            <a:r>
              <a:rPr lang="tr-TR" dirty="0" err="1"/>
              <a:t>factor</a:t>
            </a:r>
            <a:endParaRPr lang="tr-TR" dirty="0"/>
          </a:p>
          <a:p>
            <a:r>
              <a:rPr lang="tr-TR" dirty="0" err="1"/>
              <a:t>Factor</a:t>
            </a:r>
            <a:r>
              <a:rPr lang="tr-TR" dirty="0"/>
              <a:t> II – </a:t>
            </a:r>
            <a:r>
              <a:rPr lang="tr-TR" dirty="0" err="1"/>
              <a:t>Protective</a:t>
            </a:r>
            <a:r>
              <a:rPr lang="tr-TR" dirty="0"/>
              <a:t> </a:t>
            </a:r>
            <a:r>
              <a:rPr lang="tr-TR" dirty="0" err="1"/>
              <a:t>factor</a:t>
            </a:r>
            <a:endParaRPr lang="tr-TR" dirty="0"/>
          </a:p>
          <a:p>
            <a:r>
              <a:rPr lang="en-US" dirty="0"/>
              <a:t>Factor III – Lethal factor Toxin binds with susceptible cells</a:t>
            </a:r>
          </a:p>
          <a:p>
            <a:r>
              <a:rPr lang="tr-TR" dirty="0" err="1"/>
              <a:t>through</a:t>
            </a:r>
            <a:r>
              <a:rPr lang="tr-TR" dirty="0"/>
              <a:t> </a:t>
            </a:r>
            <a:r>
              <a:rPr lang="tr-TR" dirty="0" err="1"/>
              <a:t>factor</a:t>
            </a:r>
            <a:r>
              <a:rPr lang="tr-TR" dirty="0"/>
              <a:t> </a:t>
            </a:r>
            <a:r>
              <a:rPr lang="tr-TR" dirty="0" smtClean="0"/>
              <a:t>II</a:t>
            </a:r>
            <a:endParaRPr lang="tr-TR" dirty="0"/>
          </a:p>
        </p:txBody>
      </p:sp>
      <p:pic>
        <p:nvPicPr>
          <p:cNvPr id="4" name="Resim 3"/>
          <p:cNvPicPr>
            <a:picLocks noChangeAspect="1"/>
          </p:cNvPicPr>
          <p:nvPr/>
        </p:nvPicPr>
        <p:blipFill>
          <a:blip r:embed="rId2"/>
          <a:stretch>
            <a:fillRect/>
          </a:stretch>
        </p:blipFill>
        <p:spPr>
          <a:xfrm>
            <a:off x="7223905" y="144966"/>
            <a:ext cx="4566651" cy="4776376"/>
          </a:xfrm>
          <a:prstGeom prst="rect">
            <a:avLst/>
          </a:prstGeom>
        </p:spPr>
      </p:pic>
    </p:spTree>
    <p:extLst>
      <p:ext uri="{BB962C8B-B14F-4D97-AF65-F5344CB8AC3E}">
        <p14:creationId xmlns:p14="http://schemas.microsoft.com/office/powerpoint/2010/main" val="295556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931" y="644577"/>
            <a:ext cx="11248869" cy="5532386"/>
          </a:xfrm>
        </p:spPr>
        <p:txBody>
          <a:bodyPr/>
          <a:lstStyle/>
          <a:p>
            <a:endParaRPr lang="tr-TR" dirty="0" smtClean="0"/>
          </a:p>
          <a:p>
            <a:endParaRPr lang="tr-TR" dirty="0"/>
          </a:p>
          <a:p>
            <a:endParaRPr lang="tr-TR" dirty="0" smtClean="0"/>
          </a:p>
          <a:p>
            <a:r>
              <a:rPr lang="en-US" dirty="0" smtClean="0"/>
              <a:t>Factor I &amp; III enters the cell</a:t>
            </a:r>
          </a:p>
          <a:p>
            <a:r>
              <a:rPr lang="en-US" dirty="0" smtClean="0"/>
              <a:t>Factor I – causes edema by rising</a:t>
            </a:r>
          </a:p>
          <a:p>
            <a:pPr marL="0" indent="0">
              <a:buNone/>
            </a:pPr>
            <a:r>
              <a:rPr lang="tr-TR" dirty="0" smtClean="0"/>
              <a:t>    </a:t>
            </a:r>
            <a:r>
              <a:rPr lang="tr-TR" dirty="0" err="1" smtClean="0"/>
              <a:t>cAMP</a:t>
            </a:r>
            <a:r>
              <a:rPr lang="tr-TR" dirty="0" smtClean="0"/>
              <a:t> </a:t>
            </a:r>
            <a:r>
              <a:rPr lang="tr-TR" dirty="0" err="1" smtClean="0"/>
              <a:t>level</a:t>
            </a:r>
            <a:r>
              <a:rPr lang="tr-TR" dirty="0" smtClean="0"/>
              <a:t>.</a:t>
            </a:r>
          </a:p>
          <a:p>
            <a:r>
              <a:rPr lang="en-US" dirty="0" smtClean="0"/>
              <a:t>Factor III – Kills the cell finally</a:t>
            </a:r>
            <a:endParaRPr lang="tr-TR" dirty="0" smtClean="0"/>
          </a:p>
          <a:p>
            <a:endParaRPr lang="tr-TR" dirty="0"/>
          </a:p>
        </p:txBody>
      </p:sp>
      <p:pic>
        <p:nvPicPr>
          <p:cNvPr id="4" name="Resim 3"/>
          <p:cNvPicPr>
            <a:picLocks noChangeAspect="1"/>
          </p:cNvPicPr>
          <p:nvPr/>
        </p:nvPicPr>
        <p:blipFill>
          <a:blip r:embed="rId2"/>
          <a:stretch>
            <a:fillRect/>
          </a:stretch>
        </p:blipFill>
        <p:spPr>
          <a:xfrm>
            <a:off x="5729365" y="232615"/>
            <a:ext cx="6295868" cy="6625385"/>
          </a:xfrm>
          <a:prstGeom prst="rect">
            <a:avLst/>
          </a:prstGeom>
        </p:spPr>
      </p:pic>
    </p:spTree>
    <p:extLst>
      <p:ext uri="{BB962C8B-B14F-4D97-AF65-F5344CB8AC3E}">
        <p14:creationId xmlns:p14="http://schemas.microsoft.com/office/powerpoint/2010/main" val="212817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Pathogenesis</a:t>
            </a:r>
            <a:r>
              <a:rPr lang="tr-TR" b="1" dirty="0" smtClean="0"/>
              <a:t/>
            </a:r>
            <a:br>
              <a:rPr lang="tr-TR" b="1" dirty="0" smtClean="0"/>
            </a:br>
            <a:endParaRPr lang="tr-TR" dirty="0"/>
          </a:p>
        </p:txBody>
      </p:sp>
      <p:sp>
        <p:nvSpPr>
          <p:cNvPr id="3" name="İçerik Yer Tutucusu 2"/>
          <p:cNvSpPr>
            <a:spLocks noGrp="1"/>
          </p:cNvSpPr>
          <p:nvPr>
            <p:ph idx="1"/>
          </p:nvPr>
        </p:nvSpPr>
        <p:spPr>
          <a:xfrm>
            <a:off x="209862" y="1274164"/>
            <a:ext cx="11982138" cy="4902799"/>
          </a:xfrm>
        </p:spPr>
        <p:txBody>
          <a:bodyPr>
            <a:normAutofit fontScale="92500" lnSpcReduction="20000"/>
          </a:bodyPr>
          <a:lstStyle/>
          <a:p>
            <a:r>
              <a:rPr lang="tr-TR" sz="3200" dirty="0" err="1" smtClean="0"/>
              <a:t>Antrax</a:t>
            </a:r>
            <a:r>
              <a:rPr lang="tr-TR" sz="3200" dirty="0" smtClean="0"/>
              <a:t> </a:t>
            </a:r>
            <a:r>
              <a:rPr lang="tr-TR" sz="3200" dirty="0"/>
              <a:t> </a:t>
            </a:r>
            <a:r>
              <a:rPr lang="tr-TR" sz="3200" dirty="0" smtClean="0"/>
              <a:t>is a </a:t>
            </a:r>
            <a:r>
              <a:rPr lang="tr-TR" sz="3200" dirty="0" err="1" smtClean="0"/>
              <a:t>zoonotic</a:t>
            </a:r>
            <a:r>
              <a:rPr lang="tr-TR" sz="3200" dirty="0" smtClean="0"/>
              <a:t> </a:t>
            </a:r>
            <a:r>
              <a:rPr lang="tr-TR" sz="3200" dirty="0" err="1" smtClean="0"/>
              <a:t>infection</a:t>
            </a:r>
            <a:endParaRPr lang="tr-TR" sz="3200" dirty="0" smtClean="0"/>
          </a:p>
          <a:p>
            <a:pPr marL="0" indent="0">
              <a:buNone/>
            </a:pPr>
            <a:endParaRPr lang="tr-TR" sz="3200" dirty="0" smtClean="0"/>
          </a:p>
          <a:p>
            <a:r>
              <a:rPr lang="tr-TR" sz="3200" dirty="0" smtClean="0"/>
              <a:t>Animals </a:t>
            </a:r>
            <a:r>
              <a:rPr lang="tr-TR" sz="3200" dirty="0" err="1"/>
              <a:t>get</a:t>
            </a:r>
            <a:r>
              <a:rPr lang="tr-TR" sz="3200" dirty="0"/>
              <a:t> </a:t>
            </a:r>
            <a:r>
              <a:rPr lang="tr-TR" sz="3200" dirty="0" err="1" smtClean="0"/>
              <a:t>infection</a:t>
            </a:r>
            <a:r>
              <a:rPr lang="tr-TR" sz="3200" dirty="0" smtClean="0"/>
              <a:t> </a:t>
            </a:r>
            <a:r>
              <a:rPr lang="tr-TR" sz="3200" dirty="0" err="1" smtClean="0"/>
              <a:t>rarely</a:t>
            </a:r>
            <a:r>
              <a:rPr lang="tr-TR" sz="3200" dirty="0" smtClean="0"/>
              <a:t> </a:t>
            </a:r>
            <a:r>
              <a:rPr lang="tr-TR" sz="3200" dirty="0" err="1"/>
              <a:t>by</a:t>
            </a:r>
            <a:r>
              <a:rPr lang="tr-TR" sz="3200" dirty="0"/>
              <a:t> </a:t>
            </a:r>
            <a:r>
              <a:rPr lang="tr-TR" sz="3200" dirty="0" err="1"/>
              <a:t>contact</a:t>
            </a:r>
            <a:r>
              <a:rPr lang="tr-TR" sz="3200" dirty="0"/>
              <a:t> </a:t>
            </a:r>
            <a:endParaRPr lang="tr-TR" sz="3200" dirty="0" smtClean="0"/>
          </a:p>
          <a:p>
            <a:pPr marL="0" indent="0">
              <a:buNone/>
            </a:pPr>
            <a:r>
              <a:rPr lang="tr-TR" sz="3200" dirty="0" err="1" smtClean="0"/>
              <a:t>with</a:t>
            </a:r>
            <a:r>
              <a:rPr lang="tr-TR" sz="3200" dirty="0" smtClean="0"/>
              <a:t> </a:t>
            </a:r>
            <a:r>
              <a:rPr lang="tr-TR" sz="3200" dirty="0" err="1" smtClean="0"/>
              <a:t>infected</a:t>
            </a:r>
            <a:r>
              <a:rPr lang="tr-TR" sz="3200" dirty="0" smtClean="0"/>
              <a:t> </a:t>
            </a:r>
            <a:r>
              <a:rPr lang="tr-TR" sz="3200" dirty="0" err="1" smtClean="0"/>
              <a:t>animals</a:t>
            </a:r>
            <a:endParaRPr lang="tr-TR" sz="3200" dirty="0" smtClean="0"/>
          </a:p>
          <a:p>
            <a:pPr marL="0" indent="0">
              <a:buNone/>
            </a:pPr>
            <a:endParaRPr lang="tr-TR" sz="3200" dirty="0"/>
          </a:p>
          <a:p>
            <a:r>
              <a:rPr lang="tr-TR" sz="3200" dirty="0" smtClean="0"/>
              <a:t> </a:t>
            </a:r>
            <a:r>
              <a:rPr lang="tr-TR" sz="3200" dirty="0" err="1"/>
              <a:t>Ingestion</a:t>
            </a:r>
            <a:r>
              <a:rPr lang="tr-TR" sz="3200" dirty="0"/>
              <a:t> of </a:t>
            </a:r>
            <a:r>
              <a:rPr lang="tr-TR" sz="3200" dirty="0" err="1"/>
              <a:t>spores</a:t>
            </a:r>
            <a:r>
              <a:rPr lang="tr-TR" sz="3200" dirty="0"/>
              <a:t> </a:t>
            </a:r>
            <a:r>
              <a:rPr lang="tr-TR" sz="3200" dirty="0" smtClean="0"/>
              <a:t>–</a:t>
            </a:r>
            <a:r>
              <a:rPr lang="tr-TR" sz="3200" dirty="0" err="1" smtClean="0"/>
              <a:t>very</a:t>
            </a:r>
            <a:r>
              <a:rPr lang="tr-TR" sz="3200" dirty="0" smtClean="0"/>
              <a:t> </a:t>
            </a:r>
            <a:r>
              <a:rPr lang="tr-TR" sz="3200" dirty="0" err="1"/>
              <a:t>common</a:t>
            </a:r>
            <a:r>
              <a:rPr lang="tr-TR" sz="3200" dirty="0" smtClean="0"/>
              <a:t>.</a:t>
            </a:r>
          </a:p>
          <a:p>
            <a:pPr marL="0" indent="0">
              <a:buNone/>
            </a:pPr>
            <a:endParaRPr lang="tr-TR" sz="3200" dirty="0"/>
          </a:p>
          <a:p>
            <a:pPr marL="0" indent="0">
              <a:buNone/>
            </a:pPr>
            <a:r>
              <a:rPr lang="tr-TR" sz="3200" dirty="0"/>
              <a:t>• </a:t>
            </a:r>
            <a:r>
              <a:rPr lang="tr-TR" sz="3200" dirty="0" err="1"/>
              <a:t>Infected</a:t>
            </a:r>
            <a:r>
              <a:rPr lang="tr-TR" sz="3200" dirty="0"/>
              <a:t> </a:t>
            </a:r>
            <a:r>
              <a:rPr lang="tr-TR" sz="3200" dirty="0" err="1"/>
              <a:t>animals</a:t>
            </a:r>
            <a:r>
              <a:rPr lang="tr-TR" sz="3200" dirty="0"/>
              <a:t> </a:t>
            </a:r>
            <a:r>
              <a:rPr lang="tr-TR" sz="3200" dirty="0" smtClean="0"/>
              <a:t>–</a:t>
            </a:r>
          </a:p>
          <a:p>
            <a:pPr marL="0" indent="0">
              <a:buNone/>
            </a:pPr>
            <a:r>
              <a:rPr lang="tr-TR" sz="3200" dirty="0" err="1" smtClean="0"/>
              <a:t>discharge</a:t>
            </a:r>
            <a:r>
              <a:rPr lang="tr-TR" sz="3200" dirty="0" smtClean="0"/>
              <a:t> </a:t>
            </a:r>
            <a:r>
              <a:rPr lang="tr-TR" sz="3200" dirty="0" err="1" smtClean="0"/>
              <a:t>more</a:t>
            </a:r>
            <a:r>
              <a:rPr lang="tr-TR" sz="3200" dirty="0" smtClean="0"/>
              <a:t> </a:t>
            </a:r>
            <a:r>
              <a:rPr lang="tr-TR" sz="3200" dirty="0" err="1" smtClean="0"/>
              <a:t>anthrax</a:t>
            </a:r>
            <a:r>
              <a:rPr lang="tr-TR" sz="3200" dirty="0" smtClean="0"/>
              <a:t> </a:t>
            </a:r>
            <a:r>
              <a:rPr lang="tr-TR" sz="3200" dirty="0" err="1"/>
              <a:t>bacilli</a:t>
            </a:r>
            <a:r>
              <a:rPr lang="tr-TR" sz="3200" dirty="0"/>
              <a:t> </a:t>
            </a:r>
            <a:r>
              <a:rPr lang="tr-TR" sz="3200" dirty="0" err="1"/>
              <a:t>from</a:t>
            </a:r>
            <a:endParaRPr lang="tr-TR" sz="3200" dirty="0"/>
          </a:p>
          <a:p>
            <a:pPr marL="0" indent="0">
              <a:buNone/>
            </a:pPr>
            <a:r>
              <a:rPr lang="tr-TR" sz="3200" dirty="0" err="1"/>
              <a:t>mouth</a:t>
            </a:r>
            <a:r>
              <a:rPr lang="tr-TR" sz="3200" dirty="0"/>
              <a:t>, </a:t>
            </a:r>
            <a:r>
              <a:rPr lang="tr-TR" sz="3200" dirty="0" err="1"/>
              <a:t>nose</a:t>
            </a:r>
            <a:r>
              <a:rPr lang="tr-TR" sz="3200" dirty="0"/>
              <a:t> &amp; </a:t>
            </a:r>
            <a:r>
              <a:rPr lang="tr-TR" sz="3200" dirty="0" err="1" smtClean="0"/>
              <a:t>rectum</a:t>
            </a:r>
            <a:r>
              <a:rPr lang="tr-TR" sz="3200" dirty="0" smtClean="0"/>
              <a:t> – </a:t>
            </a:r>
            <a:r>
              <a:rPr lang="tr-TR" sz="3200" dirty="0" err="1" smtClean="0"/>
              <a:t>sporulation</a:t>
            </a:r>
            <a:r>
              <a:rPr lang="tr-TR" sz="3200" dirty="0" smtClean="0"/>
              <a:t> </a:t>
            </a:r>
            <a:r>
              <a:rPr lang="tr-TR" sz="3200" dirty="0"/>
              <a:t>in </a:t>
            </a:r>
            <a:r>
              <a:rPr lang="tr-TR" sz="3200" dirty="0" err="1"/>
              <a:t>soil</a:t>
            </a:r>
            <a:r>
              <a:rPr lang="tr-TR" sz="3200" dirty="0"/>
              <a:t> </a:t>
            </a:r>
            <a:endParaRPr lang="tr-TR" sz="3200" dirty="0" smtClean="0"/>
          </a:p>
          <a:p>
            <a:pPr marL="0" indent="0">
              <a:buNone/>
            </a:pPr>
            <a:r>
              <a:rPr lang="tr-TR" sz="3200" dirty="0" smtClean="0"/>
              <a:t>–</a:t>
            </a:r>
            <a:r>
              <a:rPr lang="tr-TR" sz="3200" dirty="0" err="1" smtClean="0"/>
              <a:t>survive</a:t>
            </a:r>
            <a:r>
              <a:rPr lang="tr-TR" sz="3200" dirty="0" smtClean="0"/>
              <a:t> </a:t>
            </a:r>
            <a:r>
              <a:rPr lang="tr-TR" sz="3200" dirty="0" err="1"/>
              <a:t>for</a:t>
            </a:r>
            <a:r>
              <a:rPr lang="tr-TR" sz="3200" dirty="0"/>
              <a:t> </a:t>
            </a:r>
            <a:r>
              <a:rPr lang="tr-TR" sz="3200" dirty="0" err="1"/>
              <a:t>years</a:t>
            </a:r>
            <a:r>
              <a:rPr lang="tr-TR" sz="3200" dirty="0"/>
              <a:t> </a:t>
            </a:r>
            <a:r>
              <a:rPr lang="tr-TR" sz="3200" dirty="0" err="1" smtClean="0"/>
              <a:t>source</a:t>
            </a:r>
            <a:r>
              <a:rPr lang="tr-TR" sz="3200" dirty="0" smtClean="0"/>
              <a:t> </a:t>
            </a:r>
            <a:r>
              <a:rPr lang="tr-TR" sz="3200" dirty="0" err="1" smtClean="0"/>
              <a:t>for</a:t>
            </a:r>
            <a:r>
              <a:rPr lang="tr-TR" sz="3200" dirty="0" smtClean="0"/>
              <a:t> </a:t>
            </a:r>
            <a:r>
              <a:rPr lang="tr-TR" sz="3200" dirty="0" err="1" smtClean="0"/>
              <a:t>other</a:t>
            </a:r>
            <a:r>
              <a:rPr lang="tr-TR" sz="3200" dirty="0" smtClean="0"/>
              <a:t> </a:t>
            </a:r>
            <a:r>
              <a:rPr lang="tr-TR" sz="3200" dirty="0" err="1" smtClean="0"/>
              <a:t>animal</a:t>
            </a:r>
            <a:endParaRPr lang="tr-TR" sz="3200" dirty="0"/>
          </a:p>
        </p:txBody>
      </p:sp>
      <p:pic>
        <p:nvPicPr>
          <p:cNvPr id="4" name="Resim 3"/>
          <p:cNvPicPr>
            <a:picLocks noChangeAspect="1"/>
          </p:cNvPicPr>
          <p:nvPr/>
        </p:nvPicPr>
        <p:blipFill>
          <a:blip r:embed="rId2"/>
          <a:stretch>
            <a:fillRect/>
          </a:stretch>
        </p:blipFill>
        <p:spPr>
          <a:xfrm>
            <a:off x="7600012" y="1814076"/>
            <a:ext cx="4741889" cy="4571734"/>
          </a:xfrm>
          <a:prstGeom prst="rect">
            <a:avLst/>
          </a:prstGeom>
        </p:spPr>
      </p:pic>
    </p:spTree>
    <p:extLst>
      <p:ext uri="{BB962C8B-B14F-4D97-AF65-F5344CB8AC3E}">
        <p14:creationId xmlns:p14="http://schemas.microsoft.com/office/powerpoint/2010/main" val="20376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HUMAN ANTHRAX</a:t>
            </a:r>
            <a:endParaRPr lang="tr-TR" dirty="0"/>
          </a:p>
        </p:txBody>
      </p:sp>
      <p:sp>
        <p:nvSpPr>
          <p:cNvPr id="3" name="İçerik Yer Tutucusu 2"/>
          <p:cNvSpPr>
            <a:spLocks noGrp="1"/>
          </p:cNvSpPr>
          <p:nvPr>
            <p:ph idx="1"/>
          </p:nvPr>
        </p:nvSpPr>
        <p:spPr/>
        <p:txBody>
          <a:bodyPr>
            <a:normAutofit lnSpcReduction="10000"/>
          </a:bodyPr>
          <a:lstStyle/>
          <a:p>
            <a:r>
              <a:rPr lang="en-US" dirty="0">
                <a:solidFill>
                  <a:srgbClr val="FF0000"/>
                </a:solidFill>
                <a:latin typeface="Calibri" panose="020F0502020204030204" pitchFamily="34" charset="0"/>
                <a:cs typeface="Calibri" panose="020F0502020204030204" pitchFamily="34" charset="0"/>
              </a:rPr>
              <a:t>Anthrax is a serious infectious </a:t>
            </a:r>
            <a:r>
              <a:rPr lang="en-US" dirty="0" smtClean="0">
                <a:solidFill>
                  <a:srgbClr val="FF0000"/>
                </a:solidFill>
                <a:latin typeface="Calibri" panose="020F0502020204030204" pitchFamily="34" charset="0"/>
                <a:cs typeface="Calibri" panose="020F0502020204030204" pitchFamily="34" charset="0"/>
              </a:rPr>
              <a:t>disease</a:t>
            </a:r>
            <a:endParaRPr lang="tr-TR" dirty="0" smtClean="0">
              <a:solidFill>
                <a:srgbClr val="FF0000"/>
              </a:solidFill>
              <a:latin typeface="Calibri" panose="020F0502020204030204" pitchFamily="34" charset="0"/>
              <a:cs typeface="Calibri" panose="020F0502020204030204" pitchFamily="34" charset="0"/>
            </a:endParaRPr>
          </a:p>
          <a:p>
            <a:r>
              <a:rPr lang="tr-TR" dirty="0" err="1" smtClean="0">
                <a:latin typeface="Calibri" panose="020F0502020204030204" pitchFamily="34" charset="0"/>
                <a:cs typeface="Calibri" panose="020F0502020204030204" pitchFamily="34" charset="0"/>
              </a:rPr>
              <a:t>Accidental</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infection</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occurs</a:t>
            </a:r>
            <a:endParaRPr lang="tr-TR" dirty="0">
              <a:latin typeface="Calibri" panose="020F0502020204030204" pitchFamily="34" charset="0"/>
              <a:cs typeface="Calibri" panose="020F0502020204030204" pitchFamily="34" charset="0"/>
            </a:endParaRPr>
          </a:p>
          <a:p>
            <a:r>
              <a:rPr lang="tr-TR" dirty="0" err="1" smtClean="0">
                <a:latin typeface="Calibri" panose="020F0502020204030204" pitchFamily="34" charset="0"/>
                <a:cs typeface="Calibri" panose="020F0502020204030204" pitchFamily="34" charset="0"/>
              </a:rPr>
              <a:t>Secondarily</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infected</a:t>
            </a:r>
            <a:r>
              <a:rPr lang="tr-TR" dirty="0" smtClean="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from</a:t>
            </a:r>
            <a:r>
              <a:rPr lang="tr-TR" dirty="0" smtClean="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diseased</a:t>
            </a:r>
            <a:r>
              <a:rPr lang="tr-TR" dirty="0">
                <a:latin typeface="Calibri" panose="020F0502020204030204" pitchFamily="34" charset="0"/>
                <a:cs typeface="Calibri" panose="020F0502020204030204" pitchFamily="34" charset="0"/>
              </a:rPr>
              <a:t> </a:t>
            </a:r>
            <a:r>
              <a:rPr lang="tr-TR" dirty="0" err="1" smtClean="0">
                <a:latin typeface="Calibri" panose="020F0502020204030204" pitchFamily="34" charset="0"/>
                <a:cs typeface="Calibri" panose="020F0502020204030204" pitchFamily="34" charset="0"/>
              </a:rPr>
              <a:t>animal</a:t>
            </a:r>
            <a:endParaRPr lang="tr-TR"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Although </a:t>
            </a:r>
            <a:r>
              <a:rPr lang="en-US" dirty="0">
                <a:latin typeface="Calibri" panose="020F0502020204030204" pitchFamily="34" charset="0"/>
                <a:cs typeface="Calibri" panose="020F0502020204030204" pitchFamily="34" charset="0"/>
              </a:rPr>
              <a:t>it is rare, people can get sick </a:t>
            </a:r>
            <a:r>
              <a:rPr lang="en-US" dirty="0" smtClean="0">
                <a:latin typeface="Calibri" panose="020F0502020204030204" pitchFamily="34" charset="0"/>
                <a:cs typeface="Calibri" panose="020F0502020204030204" pitchFamily="34" charset="0"/>
              </a:rPr>
              <a:t>with</a:t>
            </a:r>
            <a:endParaRPr lang="tr-TR"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anthrax </a:t>
            </a:r>
            <a:r>
              <a:rPr lang="en-US" dirty="0">
                <a:latin typeface="Calibri" panose="020F0502020204030204" pitchFamily="34" charset="0"/>
                <a:cs typeface="Calibri" panose="020F0502020204030204" pitchFamily="34" charset="0"/>
              </a:rPr>
              <a:t>if they come in contact </a:t>
            </a:r>
            <a:r>
              <a:rPr lang="en-US" dirty="0" smtClean="0">
                <a:latin typeface="Calibri" panose="020F0502020204030204" pitchFamily="34" charset="0"/>
                <a:cs typeface="Calibri" panose="020F0502020204030204" pitchFamily="34" charset="0"/>
              </a:rPr>
              <a:t>with</a:t>
            </a:r>
            <a:endParaRPr lang="tr-TR"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infected </a:t>
            </a:r>
            <a:r>
              <a:rPr lang="en-US" dirty="0">
                <a:latin typeface="Calibri" panose="020F0502020204030204" pitchFamily="34" charset="0"/>
                <a:cs typeface="Calibri" panose="020F0502020204030204" pitchFamily="34" charset="0"/>
              </a:rPr>
              <a:t>animals or contaminated </a:t>
            </a:r>
            <a:endParaRPr lang="tr-TR"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animal </a:t>
            </a:r>
            <a:r>
              <a:rPr lang="en-US" dirty="0">
                <a:latin typeface="Calibri" panose="020F0502020204030204" pitchFamily="34" charset="0"/>
                <a:cs typeface="Calibri" panose="020F0502020204030204" pitchFamily="34" charset="0"/>
              </a:rPr>
              <a:t>products</a:t>
            </a:r>
            <a:r>
              <a:rPr lang="en-US" dirty="0" smtClean="0">
                <a:latin typeface="Calibri" panose="020F0502020204030204" pitchFamily="34" charset="0"/>
                <a:cs typeface="Calibri" panose="020F0502020204030204" pitchFamily="34" charset="0"/>
              </a:rPr>
              <a:t>.</a:t>
            </a:r>
            <a:endParaRPr lang="tr-TR" dirty="0" smtClean="0">
              <a:latin typeface="Calibri" panose="020F0502020204030204" pitchFamily="34" charset="0"/>
              <a:cs typeface="Calibri" panose="020F0502020204030204" pitchFamily="34" charset="0"/>
            </a:endParaRPr>
          </a:p>
          <a:p>
            <a:pPr marL="0" indent="0">
              <a:buNone/>
            </a:pPr>
            <a:r>
              <a:rPr lang="en-US" dirty="0">
                <a:solidFill>
                  <a:srgbClr val="FF0000"/>
                </a:solidFill>
              </a:rPr>
              <a:t>Contact with anthrax can cause severe </a:t>
            </a:r>
            <a:endParaRPr lang="tr-TR" dirty="0" smtClean="0">
              <a:solidFill>
                <a:srgbClr val="FF0000"/>
              </a:solidFill>
            </a:endParaRPr>
          </a:p>
          <a:p>
            <a:pPr marL="0" indent="0">
              <a:buNone/>
            </a:pPr>
            <a:r>
              <a:rPr lang="en-US" dirty="0" smtClean="0">
                <a:solidFill>
                  <a:srgbClr val="FF0000"/>
                </a:solidFill>
              </a:rPr>
              <a:t>illness </a:t>
            </a:r>
            <a:r>
              <a:rPr lang="en-US" dirty="0">
                <a:solidFill>
                  <a:srgbClr val="FF0000"/>
                </a:solidFill>
              </a:rPr>
              <a:t>in both humans and animals</a:t>
            </a:r>
            <a:r>
              <a:rPr lang="en-US" dirty="0"/>
              <a:t>.</a:t>
            </a:r>
            <a:endParaRPr lang="en-US" dirty="0">
              <a:latin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stretch>
            <a:fillRect/>
          </a:stretch>
        </p:blipFill>
        <p:spPr>
          <a:xfrm>
            <a:off x="7674964" y="644576"/>
            <a:ext cx="4517036" cy="5801194"/>
          </a:xfrm>
          <a:prstGeom prst="rect">
            <a:avLst/>
          </a:prstGeom>
        </p:spPr>
      </p:pic>
    </p:spTree>
    <p:extLst>
      <p:ext uri="{BB962C8B-B14F-4D97-AF65-F5344CB8AC3E}">
        <p14:creationId xmlns:p14="http://schemas.microsoft.com/office/powerpoint/2010/main" val="355741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History</a:t>
            </a:r>
            <a:endParaRPr lang="tr-TR" dirty="0"/>
          </a:p>
        </p:txBody>
      </p:sp>
      <p:sp>
        <p:nvSpPr>
          <p:cNvPr id="3" name="İçerik Yer Tutucusu 2"/>
          <p:cNvSpPr>
            <a:spLocks noGrp="1"/>
          </p:cNvSpPr>
          <p:nvPr>
            <p:ph idx="1"/>
          </p:nvPr>
        </p:nvSpPr>
        <p:spPr>
          <a:xfrm>
            <a:off x="838200" y="1825624"/>
            <a:ext cx="10515600" cy="5032375"/>
          </a:xfrm>
        </p:spPr>
        <p:txBody>
          <a:bodyPr/>
          <a:lstStyle/>
          <a:p>
            <a:r>
              <a:rPr lang="en-US" dirty="0"/>
              <a:t>Anthrax is thought to have originated </a:t>
            </a:r>
            <a:endParaRPr lang="tr-TR" dirty="0"/>
          </a:p>
          <a:p>
            <a:pPr marL="0" indent="0">
              <a:buNone/>
            </a:pPr>
            <a:r>
              <a:rPr lang="tr-TR" dirty="0"/>
              <a:t>   </a:t>
            </a:r>
            <a:r>
              <a:rPr lang="en-US" dirty="0"/>
              <a:t>in Egypt and Mesopotamia</a:t>
            </a:r>
            <a:r>
              <a:rPr lang="en-US" dirty="0" smtClean="0"/>
              <a:t>.</a:t>
            </a:r>
            <a:endParaRPr lang="tr-TR" dirty="0"/>
          </a:p>
          <a:p>
            <a:r>
              <a:rPr lang="en-US" dirty="0"/>
              <a:t>Ancient Greece and Rome were also well acquainted with anthrax, and this is illustrated in many of the ancient writings of the most famous scholars from those times. </a:t>
            </a:r>
            <a:endParaRPr lang="tr-TR" dirty="0" smtClean="0"/>
          </a:p>
          <a:p>
            <a:r>
              <a:rPr lang="en-US" dirty="0" smtClean="0"/>
              <a:t>For </a:t>
            </a:r>
            <a:r>
              <a:rPr lang="en-US" dirty="0"/>
              <a:t>example, </a:t>
            </a:r>
            <a:r>
              <a:rPr lang="en-US" dirty="0" smtClean="0"/>
              <a:t>Homer </a:t>
            </a:r>
            <a:r>
              <a:rPr lang="en-US" dirty="0"/>
              <a:t>in </a:t>
            </a:r>
            <a:r>
              <a:rPr lang="en-US" i="1" dirty="0"/>
              <a:t>The Iliad</a:t>
            </a:r>
            <a:r>
              <a:rPr lang="en-US" dirty="0"/>
              <a:t>, written around 700 BC, </a:t>
            </a:r>
            <a:endParaRPr lang="tr-TR" dirty="0" smtClean="0"/>
          </a:p>
          <a:p>
            <a:pPr marL="0" indent="0">
              <a:buNone/>
            </a:pPr>
            <a:r>
              <a:rPr lang="en-US" dirty="0" smtClean="0"/>
              <a:t>and </a:t>
            </a:r>
            <a:r>
              <a:rPr lang="en-US" dirty="0"/>
              <a:t>in poems by Virgil, who lived from 70-19 BC. </a:t>
            </a:r>
            <a:endParaRPr lang="tr-TR" dirty="0" smtClean="0"/>
          </a:p>
          <a:p>
            <a:pPr marL="0" indent="0">
              <a:buNone/>
            </a:pPr>
            <a:r>
              <a:rPr lang="en-US" dirty="0" smtClean="0"/>
              <a:t>Some </a:t>
            </a:r>
            <a:r>
              <a:rPr lang="en-US" dirty="0"/>
              <a:t>even suggest that anthrax may have contributed to the fall of Rome.</a:t>
            </a:r>
            <a:endParaRPr lang="tr-TR"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769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Robert Koch studied </a:t>
            </a:r>
            <a:r>
              <a:rPr lang="en-US" i="1" dirty="0"/>
              <a:t>Bacillus </a:t>
            </a:r>
            <a:r>
              <a:rPr lang="en-US" i="1" dirty="0" err="1"/>
              <a:t>anthracis</a:t>
            </a:r>
            <a:r>
              <a:rPr lang="en-US" dirty="0"/>
              <a:t>, the bacterium that causes anthrax. </a:t>
            </a:r>
            <a:endParaRPr lang="tr-TR" dirty="0" smtClean="0"/>
          </a:p>
          <a:p>
            <a:r>
              <a:rPr lang="en-US" dirty="0" smtClean="0"/>
              <a:t>He </a:t>
            </a:r>
            <a:r>
              <a:rPr lang="en-US" dirty="0"/>
              <a:t>discovered that the bacteria formed </a:t>
            </a:r>
            <a:endParaRPr lang="tr-TR" dirty="0" smtClean="0"/>
          </a:p>
          <a:p>
            <a:pPr marL="0" indent="0">
              <a:buNone/>
            </a:pPr>
            <a:r>
              <a:rPr lang="en-US" dirty="0" smtClean="0"/>
              <a:t>spores </a:t>
            </a:r>
            <a:r>
              <a:rPr lang="en-US" dirty="0"/>
              <a:t>and were able to survive for </a:t>
            </a:r>
            <a:endParaRPr lang="tr-TR" dirty="0" smtClean="0"/>
          </a:p>
          <a:p>
            <a:pPr marL="0" indent="0">
              <a:buNone/>
            </a:pPr>
            <a:r>
              <a:rPr lang="en-US" dirty="0" smtClean="0"/>
              <a:t>very </a:t>
            </a:r>
            <a:r>
              <a:rPr lang="en-US" dirty="0"/>
              <a:t>long periods of time and in many </a:t>
            </a:r>
            <a:endParaRPr lang="tr-TR" dirty="0" smtClean="0"/>
          </a:p>
          <a:p>
            <a:pPr marL="0" indent="0">
              <a:buNone/>
            </a:pPr>
            <a:r>
              <a:rPr lang="en-US" dirty="0" smtClean="0"/>
              <a:t>different </a:t>
            </a:r>
            <a:r>
              <a:rPr lang="en-US" dirty="0"/>
              <a:t>environments. </a:t>
            </a:r>
            <a:endParaRPr lang="tr-TR" dirty="0"/>
          </a:p>
        </p:txBody>
      </p:sp>
      <p:pic>
        <p:nvPicPr>
          <p:cNvPr id="4" name="Resim 3"/>
          <p:cNvPicPr>
            <a:picLocks noChangeAspect="1"/>
          </p:cNvPicPr>
          <p:nvPr/>
        </p:nvPicPr>
        <p:blipFill>
          <a:blip r:embed="rId2"/>
          <a:stretch>
            <a:fillRect/>
          </a:stretch>
        </p:blipFill>
        <p:spPr>
          <a:xfrm>
            <a:off x="7718503" y="2461747"/>
            <a:ext cx="3635297" cy="3514494"/>
          </a:xfrm>
          <a:prstGeom prst="rect">
            <a:avLst/>
          </a:prstGeom>
        </p:spPr>
      </p:pic>
    </p:spTree>
    <p:extLst>
      <p:ext uri="{BB962C8B-B14F-4D97-AF65-F5344CB8AC3E}">
        <p14:creationId xmlns:p14="http://schemas.microsoft.com/office/powerpoint/2010/main" val="410567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0" y="1825624"/>
            <a:ext cx="11353800" cy="4943165"/>
          </a:xfrm>
        </p:spPr>
        <p:txBody>
          <a:bodyPr>
            <a:normAutofit/>
          </a:bodyPr>
          <a:lstStyle/>
          <a:p>
            <a:r>
              <a:rPr lang="en-US" dirty="0" smtClean="0"/>
              <a:t>Anthrax </a:t>
            </a:r>
            <a:r>
              <a:rPr lang="en-US" dirty="0"/>
              <a:t>can be found naturally in soil </a:t>
            </a:r>
            <a:endParaRPr lang="tr-TR" dirty="0" smtClean="0"/>
          </a:p>
          <a:p>
            <a:pPr marL="0" indent="0">
              <a:buNone/>
            </a:pPr>
            <a:r>
              <a:rPr lang="en-US" dirty="0" smtClean="0"/>
              <a:t>and </a:t>
            </a:r>
            <a:r>
              <a:rPr lang="en-US" dirty="0"/>
              <a:t>commonly affects domestic and </a:t>
            </a:r>
            <a:endParaRPr lang="tr-TR" dirty="0" smtClean="0"/>
          </a:p>
          <a:p>
            <a:pPr marL="0" indent="0">
              <a:buNone/>
            </a:pPr>
            <a:r>
              <a:rPr lang="en-US" dirty="0" smtClean="0"/>
              <a:t>wild </a:t>
            </a:r>
            <a:r>
              <a:rPr lang="en-US" dirty="0"/>
              <a:t>animals around the world</a:t>
            </a:r>
            <a:r>
              <a:rPr lang="en-US" dirty="0" smtClean="0"/>
              <a:t>.</a:t>
            </a:r>
            <a:endParaRPr lang="tr-TR" dirty="0" smtClean="0"/>
          </a:p>
          <a:p>
            <a:r>
              <a:rPr lang="en-US" dirty="0"/>
              <a:t>Anthrax is most common in agricultural </a:t>
            </a:r>
            <a:endParaRPr lang="tr-TR" dirty="0" smtClean="0"/>
          </a:p>
          <a:p>
            <a:pPr marL="0" indent="0">
              <a:buNone/>
            </a:pPr>
            <a:r>
              <a:rPr lang="en-US" dirty="0" smtClean="0"/>
              <a:t>regions </a:t>
            </a:r>
            <a:r>
              <a:rPr lang="en-US" dirty="0"/>
              <a:t>of Central and South America, </a:t>
            </a:r>
            <a:endParaRPr lang="tr-TR" dirty="0" smtClean="0"/>
          </a:p>
          <a:p>
            <a:pPr marL="0" indent="0">
              <a:buNone/>
            </a:pPr>
            <a:r>
              <a:rPr lang="en-US" dirty="0" smtClean="0"/>
              <a:t>sub-Saharan </a:t>
            </a:r>
            <a:r>
              <a:rPr lang="en-US" dirty="0"/>
              <a:t>Africa, central and </a:t>
            </a:r>
            <a:endParaRPr lang="tr-TR" dirty="0" smtClean="0"/>
          </a:p>
          <a:p>
            <a:pPr marL="0" indent="0">
              <a:buNone/>
            </a:pPr>
            <a:r>
              <a:rPr lang="en-US" dirty="0" smtClean="0"/>
              <a:t>southwestern </a:t>
            </a:r>
            <a:r>
              <a:rPr lang="en-US" dirty="0"/>
              <a:t>Asia, </a:t>
            </a:r>
            <a:r>
              <a:rPr lang="en-US" dirty="0" smtClean="0"/>
              <a:t>southern </a:t>
            </a:r>
            <a:r>
              <a:rPr lang="en-US" dirty="0"/>
              <a:t>and </a:t>
            </a:r>
            <a:endParaRPr lang="tr-TR" dirty="0" smtClean="0"/>
          </a:p>
          <a:p>
            <a:pPr marL="0" indent="0">
              <a:buNone/>
            </a:pPr>
            <a:r>
              <a:rPr lang="en-US" dirty="0" smtClean="0"/>
              <a:t>Europe</a:t>
            </a:r>
            <a:r>
              <a:rPr lang="en-US" dirty="0"/>
              <a:t>, </a:t>
            </a:r>
            <a:r>
              <a:rPr lang="en-US" dirty="0" smtClean="0"/>
              <a:t>and </a:t>
            </a:r>
            <a:r>
              <a:rPr lang="en-US" dirty="0"/>
              <a:t>the Caribbean</a:t>
            </a:r>
            <a:r>
              <a:rPr lang="en-US" dirty="0" smtClean="0"/>
              <a:t>.</a:t>
            </a:r>
            <a:endParaRPr lang="tr-TR" dirty="0" smtClean="0"/>
          </a:p>
          <a:p>
            <a:pPr marL="0" indent="0">
              <a:buNone/>
            </a:pPr>
            <a:r>
              <a:rPr lang="en-US" dirty="0" smtClean="0">
                <a:solidFill>
                  <a:srgbClr val="FF0000"/>
                </a:solidFill>
              </a:rPr>
              <a:t>East</a:t>
            </a:r>
            <a:r>
              <a:rPr lang="tr-TR" dirty="0" smtClean="0">
                <a:solidFill>
                  <a:srgbClr val="FF0000"/>
                </a:solidFill>
              </a:rPr>
              <a:t> </a:t>
            </a:r>
            <a:r>
              <a:rPr lang="tr-TR" dirty="0" err="1" smtClean="0">
                <a:solidFill>
                  <a:srgbClr val="FF0000"/>
                </a:solidFill>
              </a:rPr>
              <a:t>and</a:t>
            </a:r>
            <a:r>
              <a:rPr lang="tr-TR" dirty="0" smtClean="0">
                <a:solidFill>
                  <a:srgbClr val="FF0000"/>
                </a:solidFill>
              </a:rPr>
              <a:t> </a:t>
            </a:r>
            <a:r>
              <a:rPr lang="tr-TR" dirty="0" err="1" smtClean="0">
                <a:solidFill>
                  <a:srgbClr val="FF0000"/>
                </a:solidFill>
              </a:rPr>
              <a:t>Southeast</a:t>
            </a:r>
            <a:r>
              <a:rPr lang="en-US" dirty="0" err="1" smtClean="0">
                <a:solidFill>
                  <a:srgbClr val="FF0000"/>
                </a:solidFill>
              </a:rPr>
              <a:t>ern</a:t>
            </a:r>
            <a:r>
              <a:rPr lang="tr-TR" dirty="0" smtClean="0">
                <a:solidFill>
                  <a:srgbClr val="FF0000"/>
                </a:solidFill>
              </a:rPr>
              <a:t> </a:t>
            </a:r>
            <a:r>
              <a:rPr lang="tr-TR" dirty="0" err="1" smtClean="0">
                <a:solidFill>
                  <a:srgbClr val="FF0000"/>
                </a:solidFill>
              </a:rPr>
              <a:t>Turkey</a:t>
            </a:r>
            <a:r>
              <a:rPr lang="tr-TR" dirty="0" smtClean="0">
                <a:solidFill>
                  <a:srgbClr val="FF0000"/>
                </a:solidFill>
              </a:rPr>
              <a:t> </a:t>
            </a:r>
            <a:r>
              <a:rPr lang="tr-TR" dirty="0" err="1" smtClean="0">
                <a:solidFill>
                  <a:srgbClr val="FF0000"/>
                </a:solidFill>
              </a:rPr>
              <a:t>endemic</a:t>
            </a:r>
            <a:r>
              <a:rPr lang="tr-TR" dirty="0" smtClean="0">
                <a:solidFill>
                  <a:srgbClr val="FF0000"/>
                </a:solidFill>
              </a:rPr>
              <a:t> </a:t>
            </a:r>
            <a:r>
              <a:rPr lang="tr-TR" dirty="0" err="1" smtClean="0">
                <a:solidFill>
                  <a:srgbClr val="FF0000"/>
                </a:solidFill>
              </a:rPr>
              <a:t>region</a:t>
            </a:r>
            <a:endParaRPr lang="tr-TR" dirty="0">
              <a:solidFill>
                <a:srgbClr val="FF0000"/>
              </a:solidFill>
            </a:endParaRPr>
          </a:p>
          <a:p>
            <a:pPr marL="0" indent="0">
              <a:buNone/>
            </a:pPr>
            <a:endParaRPr lang="tr-TR" dirty="0" smtClean="0"/>
          </a:p>
          <a:p>
            <a:endParaRPr lang="tr-TR" dirty="0"/>
          </a:p>
        </p:txBody>
      </p:sp>
      <p:pic>
        <p:nvPicPr>
          <p:cNvPr id="4" name="Resim 3"/>
          <p:cNvPicPr>
            <a:picLocks noChangeAspect="1"/>
          </p:cNvPicPr>
          <p:nvPr/>
        </p:nvPicPr>
        <p:blipFill>
          <a:blip r:embed="rId2"/>
          <a:stretch>
            <a:fillRect/>
          </a:stretch>
        </p:blipFill>
        <p:spPr>
          <a:xfrm>
            <a:off x="7047570" y="1027905"/>
            <a:ext cx="5018049" cy="5239079"/>
          </a:xfrm>
          <a:prstGeom prst="rect">
            <a:avLst/>
          </a:prstGeom>
        </p:spPr>
      </p:pic>
    </p:spTree>
    <p:extLst>
      <p:ext uri="{BB962C8B-B14F-4D97-AF65-F5344CB8AC3E}">
        <p14:creationId xmlns:p14="http://schemas.microsoft.com/office/powerpoint/2010/main" val="3127950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367990" y="1467665"/>
            <a:ext cx="10985810" cy="4486274"/>
          </a:xfrm>
        </p:spPr>
        <p:txBody>
          <a:bodyPr>
            <a:normAutofit/>
          </a:bodyPr>
          <a:lstStyle/>
          <a:p>
            <a:endParaRPr lang="tr-TR" dirty="0" smtClean="0"/>
          </a:p>
          <a:p>
            <a:r>
              <a:rPr lang="en-US" dirty="0" smtClean="0"/>
              <a:t>The </a:t>
            </a:r>
            <a:r>
              <a:rPr lang="en-US" dirty="0"/>
              <a:t>type of illness a person develops depends </a:t>
            </a:r>
            <a:endParaRPr lang="tr-TR" dirty="0"/>
          </a:p>
          <a:p>
            <a:pPr marL="0" indent="0">
              <a:buNone/>
            </a:pPr>
            <a:r>
              <a:rPr lang="en-US" dirty="0"/>
              <a:t>on how anthrax enters the body. </a:t>
            </a:r>
            <a:endParaRPr lang="tr-TR" dirty="0"/>
          </a:p>
          <a:p>
            <a:pPr marL="0" indent="0">
              <a:buNone/>
            </a:pPr>
            <a:endParaRPr lang="tr-TR" dirty="0"/>
          </a:p>
          <a:p>
            <a:r>
              <a:rPr lang="en-US" dirty="0"/>
              <a:t>All types of anthrax can eventually spread </a:t>
            </a:r>
            <a:endParaRPr lang="tr-TR" dirty="0"/>
          </a:p>
          <a:p>
            <a:pPr marL="0" indent="0">
              <a:buNone/>
            </a:pPr>
            <a:r>
              <a:rPr lang="en-US" dirty="0"/>
              <a:t>throughout the body and cause death if they </a:t>
            </a:r>
            <a:endParaRPr lang="tr-TR" dirty="0"/>
          </a:p>
          <a:p>
            <a:pPr marL="0" indent="0">
              <a:buNone/>
            </a:pPr>
            <a:r>
              <a:rPr lang="en-US" dirty="0"/>
              <a:t>are not treated with antibiotics.</a:t>
            </a:r>
            <a:endParaRPr lang="tr-TR" dirty="0"/>
          </a:p>
          <a:p>
            <a:endParaRPr lang="tr-TR" dirty="0"/>
          </a:p>
        </p:txBody>
      </p:sp>
    </p:spTree>
    <p:extLst>
      <p:ext uri="{BB962C8B-B14F-4D97-AF65-F5344CB8AC3E}">
        <p14:creationId xmlns:p14="http://schemas.microsoft.com/office/powerpoint/2010/main" val="304604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312234" y="1825625"/>
            <a:ext cx="11041566" cy="4351338"/>
          </a:xfrm>
        </p:spPr>
        <p:txBody>
          <a:bodyPr>
            <a:normAutofit lnSpcReduction="10000"/>
          </a:bodyPr>
          <a:lstStyle/>
          <a:p>
            <a:r>
              <a:rPr lang="tr-TR" dirty="0"/>
              <a:t>W</a:t>
            </a:r>
            <a:r>
              <a:rPr lang="en-US" dirty="0" smtClean="0"/>
              <a:t>hen </a:t>
            </a:r>
            <a:r>
              <a:rPr lang="en-US" dirty="0"/>
              <a:t>spores get into the </a:t>
            </a:r>
            <a:r>
              <a:rPr lang="en-US" dirty="0" smtClean="0"/>
              <a:t>body</a:t>
            </a:r>
            <a:r>
              <a:rPr lang="tr-TR" dirty="0" smtClean="0"/>
              <a:t> </a:t>
            </a:r>
            <a:r>
              <a:rPr lang="tr-TR" dirty="0" err="1" smtClean="0"/>
              <a:t>they</a:t>
            </a:r>
            <a:r>
              <a:rPr lang="tr-TR" dirty="0" smtClean="0"/>
              <a:t> </a:t>
            </a:r>
            <a:r>
              <a:rPr lang="en-US" dirty="0" smtClean="0"/>
              <a:t>can </a:t>
            </a:r>
            <a:r>
              <a:rPr lang="en-US" dirty="0"/>
              <a:t>be activated and become anthrax bacteria. </a:t>
            </a:r>
            <a:endParaRPr lang="tr-TR" dirty="0" smtClean="0"/>
          </a:p>
          <a:p>
            <a:r>
              <a:rPr lang="en-US" dirty="0" smtClean="0"/>
              <a:t>Then </a:t>
            </a:r>
            <a:r>
              <a:rPr lang="en-US" dirty="0"/>
              <a:t>the bacteria </a:t>
            </a:r>
            <a:r>
              <a:rPr lang="en-US" dirty="0" smtClean="0"/>
              <a:t>can</a:t>
            </a:r>
            <a:r>
              <a:rPr lang="tr-TR" dirty="0" smtClean="0"/>
              <a:t> </a:t>
            </a:r>
            <a:r>
              <a:rPr lang="en-US" dirty="0" smtClean="0"/>
              <a:t>multiply</a:t>
            </a:r>
            <a:r>
              <a:rPr lang="en-US" dirty="0"/>
              <a:t>, </a:t>
            </a:r>
            <a:r>
              <a:rPr lang="tr-TR" dirty="0" err="1"/>
              <a:t>grow</a:t>
            </a:r>
            <a:r>
              <a:rPr lang="tr-TR" dirty="0"/>
              <a:t>,</a:t>
            </a:r>
            <a:r>
              <a:rPr lang="en-US" dirty="0"/>
              <a:t> </a:t>
            </a:r>
            <a:r>
              <a:rPr lang="tr-TR" dirty="0" err="1" smtClean="0"/>
              <a:t>and</a:t>
            </a:r>
            <a:r>
              <a:rPr lang="tr-TR" dirty="0" smtClean="0"/>
              <a:t> </a:t>
            </a:r>
          </a:p>
          <a:p>
            <a:pPr marL="0" indent="0">
              <a:buNone/>
            </a:pPr>
            <a:r>
              <a:rPr lang="en-US" dirty="0" smtClean="0"/>
              <a:t>spread </a:t>
            </a:r>
            <a:r>
              <a:rPr lang="en-US" dirty="0"/>
              <a:t>out in the body, </a:t>
            </a:r>
            <a:r>
              <a:rPr lang="en-US" dirty="0" err="1" smtClean="0"/>
              <a:t>produc</a:t>
            </a:r>
            <a:r>
              <a:rPr lang="tr-TR" dirty="0" err="1" smtClean="0"/>
              <a:t>ing</a:t>
            </a:r>
            <a:r>
              <a:rPr lang="en-US" dirty="0" smtClean="0"/>
              <a:t> </a:t>
            </a:r>
            <a:r>
              <a:rPr lang="en-US" dirty="0"/>
              <a:t>toxins (poisons), </a:t>
            </a:r>
            <a:endParaRPr lang="tr-TR" dirty="0" smtClean="0"/>
          </a:p>
          <a:p>
            <a:pPr marL="0" indent="0">
              <a:buNone/>
            </a:pPr>
            <a:r>
              <a:rPr lang="en-US" dirty="0" smtClean="0"/>
              <a:t>and </a:t>
            </a:r>
            <a:r>
              <a:rPr lang="en-US" dirty="0"/>
              <a:t>cause severe illness. </a:t>
            </a:r>
            <a:endParaRPr lang="tr-TR" dirty="0" smtClean="0"/>
          </a:p>
          <a:p>
            <a:r>
              <a:rPr lang="en-US" dirty="0" smtClean="0"/>
              <a:t>This </a:t>
            </a:r>
            <a:r>
              <a:rPr lang="en-US" dirty="0"/>
              <a:t>can </a:t>
            </a:r>
            <a:r>
              <a:rPr lang="en-US" dirty="0" smtClean="0"/>
              <a:t>happen</a:t>
            </a:r>
            <a:r>
              <a:rPr lang="tr-TR" dirty="0" smtClean="0"/>
              <a:t> </a:t>
            </a:r>
            <a:r>
              <a:rPr lang="tr-TR" dirty="0" err="1" smtClean="0"/>
              <a:t>by</a:t>
            </a:r>
            <a:r>
              <a:rPr lang="tr-TR" dirty="0" smtClean="0"/>
              <a:t> </a:t>
            </a:r>
            <a:r>
              <a:rPr lang="en-US" dirty="0" smtClean="0"/>
              <a:t> breath</a:t>
            </a:r>
            <a:r>
              <a:rPr lang="tr-TR" dirty="0" err="1" smtClean="0"/>
              <a:t>ing</a:t>
            </a:r>
            <a:r>
              <a:rPr lang="en-US" dirty="0" smtClean="0"/>
              <a:t> , </a:t>
            </a:r>
            <a:endParaRPr lang="tr-TR" dirty="0" smtClean="0"/>
          </a:p>
          <a:p>
            <a:pPr marL="0" indent="0">
              <a:buNone/>
            </a:pPr>
            <a:r>
              <a:rPr lang="tr-TR" dirty="0"/>
              <a:t> </a:t>
            </a:r>
            <a:r>
              <a:rPr lang="en-US" dirty="0" smtClean="0"/>
              <a:t>eat</a:t>
            </a:r>
            <a:r>
              <a:rPr lang="tr-TR" dirty="0" err="1" smtClean="0"/>
              <a:t>ing</a:t>
            </a:r>
            <a:r>
              <a:rPr lang="en-US" dirty="0" smtClean="0"/>
              <a:t> food or drink</a:t>
            </a:r>
            <a:r>
              <a:rPr lang="tr-TR" dirty="0" err="1" smtClean="0"/>
              <a:t>ing</a:t>
            </a:r>
            <a:r>
              <a:rPr lang="en-US" dirty="0" smtClean="0"/>
              <a:t> water that is contaminated </a:t>
            </a:r>
            <a:endParaRPr lang="tr-TR" dirty="0" smtClean="0"/>
          </a:p>
          <a:p>
            <a:pPr marL="0" indent="0">
              <a:buNone/>
            </a:pPr>
            <a:r>
              <a:rPr lang="en-US" dirty="0" smtClean="0"/>
              <a:t>with spores, or get </a:t>
            </a:r>
            <a:r>
              <a:rPr lang="en-US" dirty="0"/>
              <a:t>spores in a cut or </a:t>
            </a:r>
            <a:endParaRPr lang="tr-TR" dirty="0" smtClean="0"/>
          </a:p>
          <a:p>
            <a:pPr marL="0" indent="0">
              <a:buNone/>
            </a:pPr>
            <a:r>
              <a:rPr lang="en-US" dirty="0" smtClean="0"/>
              <a:t>scrape </a:t>
            </a:r>
            <a:r>
              <a:rPr lang="en-US" dirty="0"/>
              <a:t>in the skin.</a:t>
            </a:r>
            <a:endParaRPr lang="tr-TR" dirty="0"/>
          </a:p>
        </p:txBody>
      </p:sp>
      <p:pic>
        <p:nvPicPr>
          <p:cNvPr id="4" name="Resim 3"/>
          <p:cNvPicPr>
            <a:picLocks noChangeAspect="1"/>
          </p:cNvPicPr>
          <p:nvPr/>
        </p:nvPicPr>
        <p:blipFill>
          <a:blip r:embed="rId2"/>
          <a:stretch>
            <a:fillRect/>
          </a:stretch>
        </p:blipFill>
        <p:spPr>
          <a:xfrm>
            <a:off x="8444493" y="2419815"/>
            <a:ext cx="3598824" cy="3635297"/>
          </a:xfrm>
          <a:prstGeom prst="rect">
            <a:avLst/>
          </a:prstGeom>
        </p:spPr>
      </p:pic>
    </p:spTree>
    <p:extLst>
      <p:ext uri="{BB962C8B-B14F-4D97-AF65-F5344CB8AC3E}">
        <p14:creationId xmlns:p14="http://schemas.microsoft.com/office/powerpoint/2010/main" val="411721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00361" y="100360"/>
            <a:ext cx="10415239" cy="6389649"/>
          </a:xfrm>
          <a:prstGeom prst="rect">
            <a:avLst/>
          </a:prstGeom>
        </p:spPr>
      </p:pic>
    </p:spTree>
    <p:extLst>
      <p:ext uri="{BB962C8B-B14F-4D97-AF65-F5344CB8AC3E}">
        <p14:creationId xmlns:p14="http://schemas.microsoft.com/office/powerpoint/2010/main" val="244867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tr-TR" b="1" dirty="0" smtClean="0"/>
              <a:t>Medically Important Gram-Positive Bacilli</a:t>
            </a:r>
            <a:endParaRPr lang="tr-TR" b="1" dirty="0"/>
          </a:p>
        </p:txBody>
      </p:sp>
      <p:sp>
        <p:nvSpPr>
          <p:cNvPr id="3" name="İçerik Yer Tutucusu 2"/>
          <p:cNvSpPr>
            <a:spLocks noGrp="1"/>
          </p:cNvSpPr>
          <p:nvPr>
            <p:ph idx="1"/>
          </p:nvPr>
        </p:nvSpPr>
        <p:spPr/>
        <p:txBody>
          <a:bodyPr>
            <a:normAutofit/>
          </a:bodyPr>
          <a:lstStyle/>
          <a:p>
            <a:pPr marL="609600" indent="-609600">
              <a:buFontTx/>
              <a:buNone/>
            </a:pPr>
            <a:r>
              <a:rPr lang="en-US" altLang="tr-TR" dirty="0" smtClean="0"/>
              <a:t>Three general groups:</a:t>
            </a:r>
          </a:p>
          <a:p>
            <a:pPr marL="990600" lvl="1" indent="-533400">
              <a:buFontTx/>
              <a:buAutoNum type="arabicPeriod"/>
            </a:pPr>
            <a:r>
              <a:rPr lang="en-US" altLang="tr-TR" sz="2800" dirty="0" smtClean="0"/>
              <a:t>Endospore-formers</a:t>
            </a:r>
          </a:p>
          <a:p>
            <a:pPr marL="1371600" lvl="2" indent="-457200">
              <a:buFontTx/>
              <a:buNone/>
            </a:pPr>
            <a:r>
              <a:rPr lang="en-US" altLang="tr-TR" sz="2800" dirty="0" smtClean="0"/>
              <a:t> </a:t>
            </a:r>
            <a:r>
              <a:rPr lang="en-US" altLang="tr-TR" sz="2800" i="1" dirty="0" smtClean="0"/>
              <a:t>Bacillus, Clostridium</a:t>
            </a:r>
            <a:endParaRPr lang="en-US" altLang="tr-TR" sz="2800" dirty="0" smtClean="0"/>
          </a:p>
          <a:p>
            <a:pPr marL="990600" lvl="1" indent="-533400">
              <a:buFontTx/>
              <a:buAutoNum type="arabicPeriod"/>
            </a:pPr>
            <a:r>
              <a:rPr lang="en-US" altLang="tr-TR" sz="2800" dirty="0" smtClean="0"/>
              <a:t>Non-endospore-formers</a:t>
            </a:r>
          </a:p>
          <a:p>
            <a:pPr marL="1371600" lvl="2" indent="-457200">
              <a:buFontTx/>
              <a:buNone/>
            </a:pPr>
            <a:r>
              <a:rPr lang="en-US" altLang="tr-TR" sz="2800" dirty="0" smtClean="0"/>
              <a:t> </a:t>
            </a:r>
            <a:r>
              <a:rPr lang="en-US" altLang="tr-TR" sz="2800" i="1" dirty="0" smtClean="0"/>
              <a:t>Listeria, </a:t>
            </a:r>
            <a:r>
              <a:rPr lang="en-US" altLang="tr-TR" sz="2800" i="1" dirty="0" err="1" smtClean="0"/>
              <a:t>Erysipelothrix</a:t>
            </a:r>
            <a:endParaRPr lang="en-US" altLang="tr-TR" sz="2800" dirty="0" smtClean="0"/>
          </a:p>
          <a:p>
            <a:pPr marL="990600" lvl="1" indent="-533400">
              <a:buFontTx/>
              <a:buAutoNum type="arabicPeriod"/>
            </a:pPr>
            <a:r>
              <a:rPr lang="en-US" altLang="tr-TR" sz="2800" dirty="0" smtClean="0"/>
              <a:t>Irregular shaped and staining properties</a:t>
            </a:r>
          </a:p>
          <a:p>
            <a:pPr marL="1371600" lvl="2" indent="-457200">
              <a:buFontTx/>
              <a:buNone/>
            </a:pPr>
            <a:r>
              <a:rPr lang="en-US" altLang="tr-TR" sz="2800" dirty="0" smtClean="0"/>
              <a:t> </a:t>
            </a:r>
            <a:r>
              <a:rPr lang="en-US" altLang="tr-TR" sz="2800" i="1" dirty="0" err="1" smtClean="0"/>
              <a:t>Corynebacterium</a:t>
            </a:r>
            <a:r>
              <a:rPr lang="en-US" altLang="tr-TR" sz="2800" i="1" dirty="0" smtClean="0"/>
              <a:t>, </a:t>
            </a:r>
            <a:r>
              <a:rPr lang="en-US" altLang="tr-TR" sz="2800" i="1" dirty="0" err="1" smtClean="0"/>
              <a:t>Proprionibacterium</a:t>
            </a:r>
            <a:r>
              <a:rPr lang="en-US" altLang="tr-TR" sz="2800" i="1" dirty="0" smtClean="0"/>
              <a:t>, Mycobacterium, </a:t>
            </a:r>
            <a:r>
              <a:rPr lang="en-US" altLang="tr-TR" sz="2800" i="1" dirty="0" err="1" smtClean="0"/>
              <a:t>Actinomyces</a:t>
            </a:r>
            <a:r>
              <a:rPr lang="en-US" altLang="tr-TR" sz="2800" i="1" dirty="0" smtClean="0"/>
              <a:t>, </a:t>
            </a:r>
            <a:r>
              <a:rPr lang="en-US" altLang="tr-TR" sz="2800" i="1" dirty="0" err="1" smtClean="0"/>
              <a:t>Nocardia</a:t>
            </a:r>
            <a:endParaRPr lang="en-US" altLang="tr-TR" sz="2800" dirty="0" smtClean="0"/>
          </a:p>
          <a:p>
            <a:endParaRPr lang="tr-TR" dirty="0"/>
          </a:p>
        </p:txBody>
      </p:sp>
    </p:spTree>
    <p:extLst>
      <p:ext uri="{BB962C8B-B14F-4D97-AF65-F5344CB8AC3E}">
        <p14:creationId xmlns:p14="http://schemas.microsoft.com/office/powerpoint/2010/main" val="3307727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smtClean="0"/>
          </a:p>
          <a:p>
            <a:r>
              <a:rPr lang="tr-TR" dirty="0" smtClean="0"/>
              <a:t>As </a:t>
            </a:r>
            <a:r>
              <a:rPr lang="tr-TR" dirty="0"/>
              <a:t>t</a:t>
            </a:r>
            <a:r>
              <a:rPr lang="en-US" dirty="0" err="1" smtClean="0"/>
              <a:t>ypically</a:t>
            </a:r>
            <a:r>
              <a:rPr lang="en-US" dirty="0"/>
              <a:t>, anthrax gets into the body</a:t>
            </a:r>
            <a:endParaRPr lang="tr-TR" dirty="0"/>
          </a:p>
          <a:p>
            <a:pPr marL="0" indent="0">
              <a:buNone/>
            </a:pPr>
            <a:r>
              <a:rPr lang="en-US" dirty="0"/>
              <a:t> through the skin, lungs, or gastrointestinal system</a:t>
            </a:r>
            <a:endParaRPr lang="tr-TR" dirty="0"/>
          </a:p>
          <a:p>
            <a:r>
              <a:rPr lang="tr-TR" dirty="0" smtClean="0">
                <a:solidFill>
                  <a:srgbClr val="FF0000"/>
                </a:solidFill>
              </a:rPr>
              <a:t>Three </a:t>
            </a:r>
            <a:r>
              <a:rPr lang="tr-TR" dirty="0" err="1">
                <a:solidFill>
                  <a:srgbClr val="FF0000"/>
                </a:solidFill>
              </a:rPr>
              <a:t>clinical</a:t>
            </a:r>
            <a:r>
              <a:rPr lang="tr-TR" dirty="0">
                <a:solidFill>
                  <a:srgbClr val="FF0000"/>
                </a:solidFill>
              </a:rPr>
              <a:t> </a:t>
            </a:r>
            <a:r>
              <a:rPr lang="tr-TR" dirty="0" err="1" smtClean="0">
                <a:solidFill>
                  <a:srgbClr val="FF0000"/>
                </a:solidFill>
              </a:rPr>
              <a:t>types</a:t>
            </a:r>
            <a:r>
              <a:rPr lang="tr-TR" dirty="0" smtClean="0">
                <a:solidFill>
                  <a:srgbClr val="FF0000"/>
                </a:solidFill>
              </a:rPr>
              <a:t> ocur in </a:t>
            </a:r>
            <a:r>
              <a:rPr lang="tr-TR" dirty="0" err="1" smtClean="0">
                <a:solidFill>
                  <a:srgbClr val="FF0000"/>
                </a:solidFill>
              </a:rPr>
              <a:t>clinical</a:t>
            </a:r>
            <a:r>
              <a:rPr lang="tr-TR" dirty="0" smtClean="0">
                <a:solidFill>
                  <a:srgbClr val="FF0000"/>
                </a:solidFill>
              </a:rPr>
              <a:t> </a:t>
            </a:r>
            <a:r>
              <a:rPr lang="tr-TR" dirty="0" err="1" smtClean="0">
                <a:solidFill>
                  <a:srgbClr val="FF0000"/>
                </a:solidFill>
              </a:rPr>
              <a:t>trial</a:t>
            </a:r>
            <a:endParaRPr lang="tr-TR" dirty="0">
              <a:solidFill>
                <a:srgbClr val="FF0000"/>
              </a:solidFill>
            </a:endParaRPr>
          </a:p>
          <a:p>
            <a:r>
              <a:rPr lang="tr-TR" dirty="0"/>
              <a:t>- </a:t>
            </a:r>
            <a:r>
              <a:rPr lang="tr-TR" dirty="0" err="1"/>
              <a:t>Cutaneous</a:t>
            </a:r>
            <a:r>
              <a:rPr lang="tr-TR" dirty="0"/>
              <a:t> </a:t>
            </a:r>
            <a:r>
              <a:rPr lang="tr-TR" dirty="0" err="1"/>
              <a:t>anthrax</a:t>
            </a:r>
            <a:r>
              <a:rPr lang="tr-TR" dirty="0"/>
              <a:t> – </a:t>
            </a:r>
            <a:r>
              <a:rPr lang="tr-TR" dirty="0" err="1"/>
              <a:t>most</a:t>
            </a:r>
            <a:r>
              <a:rPr lang="tr-TR" dirty="0"/>
              <a:t> </a:t>
            </a:r>
            <a:r>
              <a:rPr lang="tr-TR" dirty="0" err="1"/>
              <a:t>common</a:t>
            </a:r>
            <a:endParaRPr lang="tr-TR" dirty="0"/>
          </a:p>
          <a:p>
            <a:r>
              <a:rPr lang="tr-TR" dirty="0"/>
              <a:t>- </a:t>
            </a:r>
            <a:r>
              <a:rPr lang="tr-TR" dirty="0" err="1"/>
              <a:t>Pulmonary</a:t>
            </a:r>
            <a:r>
              <a:rPr lang="tr-TR" dirty="0"/>
              <a:t> </a:t>
            </a:r>
            <a:r>
              <a:rPr lang="tr-TR" dirty="0" err="1"/>
              <a:t>anthrax</a:t>
            </a:r>
            <a:r>
              <a:rPr lang="tr-TR" dirty="0"/>
              <a:t> –</a:t>
            </a:r>
            <a:r>
              <a:rPr lang="tr-TR" dirty="0" err="1"/>
              <a:t>less</a:t>
            </a:r>
            <a:r>
              <a:rPr lang="tr-TR" dirty="0"/>
              <a:t> </a:t>
            </a:r>
            <a:r>
              <a:rPr lang="tr-TR" dirty="0" err="1"/>
              <a:t>common</a:t>
            </a:r>
            <a:endParaRPr lang="tr-TR" dirty="0"/>
          </a:p>
          <a:p>
            <a:r>
              <a:rPr lang="tr-TR" dirty="0"/>
              <a:t>- </a:t>
            </a:r>
            <a:r>
              <a:rPr lang="tr-TR" dirty="0" err="1"/>
              <a:t>Intestinal</a:t>
            </a:r>
            <a:r>
              <a:rPr lang="tr-TR" dirty="0"/>
              <a:t> </a:t>
            </a:r>
            <a:r>
              <a:rPr lang="tr-TR" dirty="0" err="1"/>
              <a:t>anthrax</a:t>
            </a:r>
            <a:r>
              <a:rPr lang="tr-TR" dirty="0"/>
              <a:t> – </a:t>
            </a:r>
            <a:r>
              <a:rPr lang="tr-TR" dirty="0" err="1"/>
              <a:t>very</a:t>
            </a:r>
            <a:r>
              <a:rPr lang="tr-TR" dirty="0"/>
              <a:t> </a:t>
            </a:r>
            <a:r>
              <a:rPr lang="tr-TR" dirty="0" err="1" smtClean="0"/>
              <a:t>rare</a:t>
            </a:r>
            <a:endParaRPr lang="tr-TR" dirty="0" smtClean="0"/>
          </a:p>
          <a:p>
            <a:endParaRPr lang="tr-TR" dirty="0"/>
          </a:p>
        </p:txBody>
      </p:sp>
    </p:spTree>
    <p:extLst>
      <p:ext uri="{BB962C8B-B14F-4D97-AF65-F5344CB8AC3E}">
        <p14:creationId xmlns:p14="http://schemas.microsoft.com/office/powerpoint/2010/main" val="1149349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endParaRPr lang="tr-TR" dirty="0"/>
          </a:p>
          <a:p>
            <a:r>
              <a:rPr lang="tr-TR" dirty="0" err="1">
                <a:solidFill>
                  <a:srgbClr val="FF0000"/>
                </a:solidFill>
              </a:rPr>
              <a:t>Injecting</a:t>
            </a:r>
            <a:r>
              <a:rPr lang="tr-TR" dirty="0">
                <a:solidFill>
                  <a:srgbClr val="FF0000"/>
                </a:solidFill>
              </a:rPr>
              <a:t> </a:t>
            </a:r>
            <a:r>
              <a:rPr lang="tr-TR" dirty="0" err="1" smtClean="0">
                <a:solidFill>
                  <a:srgbClr val="FF0000"/>
                </a:solidFill>
              </a:rPr>
              <a:t>heroin</a:t>
            </a:r>
            <a:endParaRPr lang="tr-TR" dirty="0" smtClean="0"/>
          </a:p>
          <a:p>
            <a:r>
              <a:rPr lang="en-US" dirty="0" smtClean="0"/>
              <a:t>A </a:t>
            </a:r>
            <a:r>
              <a:rPr lang="en-US" dirty="0"/>
              <a:t>newly discovered type of anthrax is </a:t>
            </a:r>
            <a:r>
              <a:rPr lang="en-US" u="sng" dirty="0">
                <a:hlinkClick r:id="rId2"/>
              </a:rPr>
              <a:t>injection anthrax</a:t>
            </a:r>
            <a:r>
              <a:rPr lang="en-US" dirty="0"/>
              <a:t>. This type of anthrax has been seen in northern Europe in people injecting heroin. </a:t>
            </a:r>
            <a:endParaRPr lang="tr-TR" dirty="0"/>
          </a:p>
        </p:txBody>
      </p:sp>
    </p:spTree>
    <p:extLst>
      <p:ext uri="{BB962C8B-B14F-4D97-AF65-F5344CB8AC3E}">
        <p14:creationId xmlns:p14="http://schemas.microsoft.com/office/powerpoint/2010/main" val="2973580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b="1" dirty="0" smtClean="0"/>
              <a:t>CUTANEOUS ANTHRAX</a:t>
            </a:r>
            <a:br>
              <a:rPr lang="tr-TR" sz="2800" b="1" dirty="0" smtClean="0"/>
            </a:br>
            <a:endParaRPr lang="tr-TR" sz="2800" dirty="0"/>
          </a:p>
        </p:txBody>
      </p:sp>
      <p:sp>
        <p:nvSpPr>
          <p:cNvPr id="3" name="İçerik Yer Tutucusu 2"/>
          <p:cNvSpPr>
            <a:spLocks noGrp="1"/>
          </p:cNvSpPr>
          <p:nvPr>
            <p:ph idx="1"/>
          </p:nvPr>
        </p:nvSpPr>
        <p:spPr>
          <a:xfrm>
            <a:off x="344774" y="1364104"/>
            <a:ext cx="11009026" cy="5493895"/>
          </a:xfrm>
        </p:spPr>
        <p:txBody>
          <a:bodyPr>
            <a:normAutofit fontScale="92500" lnSpcReduction="10000"/>
          </a:bodyPr>
          <a:lstStyle/>
          <a:p>
            <a:r>
              <a:rPr lang="tr-TR" sz="3200" dirty="0" err="1" smtClean="0"/>
              <a:t>Spores</a:t>
            </a:r>
            <a:r>
              <a:rPr lang="tr-TR" sz="3200" dirty="0" smtClean="0"/>
              <a:t> </a:t>
            </a:r>
            <a:r>
              <a:rPr lang="tr-TR" sz="3200" dirty="0" err="1"/>
              <a:t>enter</a:t>
            </a:r>
            <a:r>
              <a:rPr lang="tr-TR" sz="3200" dirty="0"/>
              <a:t> </a:t>
            </a:r>
            <a:r>
              <a:rPr lang="tr-TR" sz="3200" dirty="0" err="1" smtClean="0"/>
              <a:t>through</a:t>
            </a:r>
            <a:r>
              <a:rPr lang="tr-TR" sz="3200" dirty="0"/>
              <a:t> </a:t>
            </a:r>
            <a:br>
              <a:rPr lang="tr-TR" sz="3200" dirty="0"/>
            </a:br>
            <a:r>
              <a:rPr lang="tr-TR" sz="3200" dirty="0" err="1"/>
              <a:t>abraded</a:t>
            </a:r>
            <a:r>
              <a:rPr lang="tr-TR" sz="3200" dirty="0"/>
              <a:t> </a:t>
            </a:r>
            <a:r>
              <a:rPr lang="tr-TR" sz="3200" dirty="0" smtClean="0"/>
              <a:t>skin</a:t>
            </a:r>
          </a:p>
          <a:p>
            <a:pPr marL="0" indent="0">
              <a:buNone/>
            </a:pPr>
            <a:r>
              <a:rPr lang="tr-TR" sz="3200" dirty="0"/>
              <a:t/>
            </a:r>
            <a:br>
              <a:rPr lang="tr-TR" sz="3200" dirty="0"/>
            </a:br>
            <a:r>
              <a:rPr lang="tr-TR" sz="3200" dirty="0"/>
              <a:t>• </a:t>
            </a:r>
            <a:r>
              <a:rPr lang="tr-TR" sz="3200" dirty="0" err="1"/>
              <a:t>Germinate</a:t>
            </a:r>
            <a:r>
              <a:rPr lang="tr-TR" sz="3200" dirty="0"/>
              <a:t> &amp; </a:t>
            </a:r>
            <a:r>
              <a:rPr lang="tr-TR" sz="3200" dirty="0" err="1"/>
              <a:t>Multiply</a:t>
            </a:r>
            <a:r>
              <a:rPr lang="tr-TR" sz="3200" dirty="0"/>
              <a:t> at</a:t>
            </a:r>
            <a:br>
              <a:rPr lang="tr-TR" sz="3200" dirty="0"/>
            </a:br>
            <a:r>
              <a:rPr lang="tr-TR" sz="3200" dirty="0" err="1"/>
              <a:t>the</a:t>
            </a:r>
            <a:r>
              <a:rPr lang="tr-TR" sz="3200" dirty="0"/>
              <a:t> site of </a:t>
            </a:r>
            <a:r>
              <a:rPr lang="tr-TR" sz="3200" dirty="0" err="1"/>
              <a:t>entry</a:t>
            </a:r>
            <a:r>
              <a:rPr lang="tr-TR" sz="3200" dirty="0" smtClean="0"/>
              <a:t>.</a:t>
            </a:r>
          </a:p>
          <a:p>
            <a:pPr marL="0" indent="0">
              <a:buNone/>
            </a:pPr>
            <a:r>
              <a:rPr lang="tr-TR" sz="3200" dirty="0"/>
              <a:t/>
            </a:r>
            <a:br>
              <a:rPr lang="tr-TR" sz="3200" dirty="0"/>
            </a:br>
            <a:r>
              <a:rPr lang="tr-TR" sz="3200" dirty="0"/>
              <a:t>• </a:t>
            </a:r>
            <a:r>
              <a:rPr lang="tr-TR" sz="3200" dirty="0" err="1"/>
              <a:t>Localised</a:t>
            </a:r>
            <a:r>
              <a:rPr lang="tr-TR" sz="3200" dirty="0"/>
              <a:t> </a:t>
            </a:r>
            <a:r>
              <a:rPr lang="tr-TR" sz="3200" dirty="0" err="1"/>
              <a:t>lesions</a:t>
            </a:r>
            <a:r>
              <a:rPr lang="tr-TR" sz="3200" dirty="0"/>
              <a:t> - </a:t>
            </a:r>
            <a:r>
              <a:rPr lang="tr-TR" sz="3200" dirty="0" err="1"/>
              <a:t>Face</a:t>
            </a:r>
            <a:r>
              <a:rPr lang="tr-TR" sz="3200" dirty="0"/>
              <a:t>,</a:t>
            </a:r>
            <a:br>
              <a:rPr lang="tr-TR" sz="3200" dirty="0"/>
            </a:br>
            <a:r>
              <a:rPr lang="tr-TR" sz="3200" dirty="0" err="1"/>
              <a:t>neck</a:t>
            </a:r>
            <a:r>
              <a:rPr lang="tr-TR" sz="3200" dirty="0"/>
              <a:t> &amp; </a:t>
            </a:r>
            <a:r>
              <a:rPr lang="tr-TR" sz="3200" dirty="0" err="1"/>
              <a:t>hand</a:t>
            </a:r>
            <a:r>
              <a:rPr lang="tr-TR" sz="3200" dirty="0" smtClean="0"/>
              <a:t>.</a:t>
            </a:r>
          </a:p>
          <a:p>
            <a:pPr marL="0" indent="0">
              <a:buNone/>
            </a:pPr>
            <a:r>
              <a:rPr lang="tr-TR" sz="3200" dirty="0"/>
              <a:t/>
            </a:r>
            <a:br>
              <a:rPr lang="tr-TR" sz="3200" dirty="0"/>
            </a:br>
            <a:r>
              <a:rPr lang="tr-TR" sz="3200" dirty="0"/>
              <a:t>• </a:t>
            </a:r>
            <a:r>
              <a:rPr lang="tr-TR" sz="3200" dirty="0" err="1"/>
              <a:t>Papule</a:t>
            </a:r>
            <a:r>
              <a:rPr lang="tr-TR" sz="3200" dirty="0"/>
              <a:t> – </a:t>
            </a:r>
            <a:r>
              <a:rPr lang="tr-TR" sz="3200" dirty="0" err="1"/>
              <a:t>vesicle</a:t>
            </a:r>
            <a:r>
              <a:rPr lang="tr-TR" sz="3200" dirty="0"/>
              <a:t> –</a:t>
            </a:r>
            <a:br>
              <a:rPr lang="tr-TR" sz="3200" dirty="0"/>
            </a:br>
            <a:r>
              <a:rPr lang="tr-TR" sz="3200" dirty="0"/>
              <a:t>pustular – </a:t>
            </a:r>
            <a:r>
              <a:rPr lang="tr-TR" sz="3200" dirty="0" err="1"/>
              <a:t>centrally</a:t>
            </a:r>
            <a:r>
              <a:rPr lang="tr-TR" sz="3200" dirty="0"/>
              <a:t/>
            </a:r>
            <a:br>
              <a:rPr lang="tr-TR" sz="3200" dirty="0"/>
            </a:br>
            <a:r>
              <a:rPr lang="tr-TR" sz="3200" dirty="0" err="1"/>
              <a:t>necrosed</a:t>
            </a:r>
            <a:r>
              <a:rPr lang="tr-TR" sz="3200" dirty="0"/>
              <a:t> – </a:t>
            </a:r>
            <a:r>
              <a:rPr lang="tr-TR" sz="3200" dirty="0" err="1"/>
              <a:t>black</a:t>
            </a:r>
            <a:r>
              <a:rPr lang="tr-TR" sz="3200" dirty="0"/>
              <a:t/>
            </a:r>
            <a:br>
              <a:rPr lang="tr-TR" sz="3200" dirty="0"/>
            </a:br>
            <a:r>
              <a:rPr lang="tr-TR" sz="3200" dirty="0" err="1"/>
              <a:t>coloration</a:t>
            </a:r>
            <a:r>
              <a:rPr lang="tr-TR" sz="3200" dirty="0"/>
              <a:t>.</a:t>
            </a:r>
          </a:p>
          <a:p>
            <a:endParaRPr lang="tr-TR" dirty="0"/>
          </a:p>
        </p:txBody>
      </p:sp>
      <p:pic>
        <p:nvPicPr>
          <p:cNvPr id="5" name="Resim 4"/>
          <p:cNvPicPr>
            <a:picLocks noChangeAspect="1"/>
          </p:cNvPicPr>
          <p:nvPr/>
        </p:nvPicPr>
        <p:blipFill>
          <a:blip r:embed="rId2"/>
          <a:stretch>
            <a:fillRect/>
          </a:stretch>
        </p:blipFill>
        <p:spPr>
          <a:xfrm>
            <a:off x="5287484" y="636610"/>
            <a:ext cx="6679663" cy="5764190"/>
          </a:xfrm>
          <a:prstGeom prst="rect">
            <a:avLst/>
          </a:prstGeom>
        </p:spPr>
      </p:pic>
    </p:spTree>
    <p:extLst>
      <p:ext uri="{BB962C8B-B14F-4D97-AF65-F5344CB8AC3E}">
        <p14:creationId xmlns:p14="http://schemas.microsoft.com/office/powerpoint/2010/main" val="142543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229194" y="0"/>
            <a:ext cx="9263922" cy="6685613"/>
          </a:xfrm>
          <a:prstGeom prst="rect">
            <a:avLst/>
          </a:prstGeom>
        </p:spPr>
      </p:pic>
    </p:spTree>
    <p:extLst>
      <p:ext uri="{BB962C8B-B14F-4D97-AF65-F5344CB8AC3E}">
        <p14:creationId xmlns:p14="http://schemas.microsoft.com/office/powerpoint/2010/main" val="80351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94872" y="0"/>
            <a:ext cx="11997128" cy="6858000"/>
          </a:xfrm>
          <a:prstGeom prst="rect">
            <a:avLst/>
          </a:prstGeom>
        </p:spPr>
      </p:pic>
    </p:spTree>
    <p:extLst>
      <p:ext uri="{BB962C8B-B14F-4D97-AF65-F5344CB8AC3E}">
        <p14:creationId xmlns:p14="http://schemas.microsoft.com/office/powerpoint/2010/main" val="352313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The symptoms of anthrax depend on the type of infection </a:t>
            </a:r>
            <a:endParaRPr lang="tr-TR" dirty="0" smtClean="0"/>
          </a:p>
          <a:p>
            <a:r>
              <a:rPr lang="tr-TR" dirty="0" err="1" smtClean="0"/>
              <a:t>From</a:t>
            </a:r>
            <a:r>
              <a:rPr lang="tr-TR" dirty="0" smtClean="0"/>
              <a:t> </a:t>
            </a:r>
            <a:r>
              <a:rPr lang="en-US" dirty="0" smtClean="0"/>
              <a:t> </a:t>
            </a:r>
            <a:r>
              <a:rPr lang="en-US" dirty="0"/>
              <a:t>1 day to more than 2 months to </a:t>
            </a:r>
            <a:r>
              <a:rPr lang="en-US" dirty="0" smtClean="0"/>
              <a:t>appear.</a:t>
            </a:r>
            <a:r>
              <a:rPr lang="tr-TR" dirty="0" smtClean="0"/>
              <a:t> </a:t>
            </a:r>
          </a:p>
          <a:p>
            <a:r>
              <a:rPr lang="tr-TR" dirty="0" err="1" smtClean="0"/>
              <a:t>Usually</a:t>
            </a:r>
            <a:r>
              <a:rPr lang="tr-TR" dirty="0" smtClean="0"/>
              <a:t> </a:t>
            </a:r>
            <a:r>
              <a:rPr lang="tr-TR" dirty="0" err="1" smtClean="0"/>
              <a:t>incubation</a:t>
            </a:r>
            <a:r>
              <a:rPr lang="tr-TR" dirty="0" smtClean="0"/>
              <a:t> </a:t>
            </a:r>
            <a:r>
              <a:rPr lang="tr-TR" dirty="0" err="1" smtClean="0"/>
              <a:t>period</a:t>
            </a:r>
            <a:r>
              <a:rPr lang="tr-TR" dirty="0" smtClean="0"/>
              <a:t> </a:t>
            </a:r>
            <a:r>
              <a:rPr lang="tr-TR" dirty="0" err="1" smtClean="0"/>
              <a:t>takes</a:t>
            </a:r>
            <a:r>
              <a:rPr lang="tr-TR" dirty="0" smtClean="0"/>
              <a:t> 3-7 </a:t>
            </a:r>
            <a:r>
              <a:rPr lang="tr-TR" dirty="0" err="1" smtClean="0"/>
              <a:t>days</a:t>
            </a:r>
            <a:r>
              <a:rPr lang="tr-TR" dirty="0" smtClean="0"/>
              <a:t> </a:t>
            </a:r>
          </a:p>
          <a:p>
            <a:r>
              <a:rPr lang="en-US" dirty="0"/>
              <a:t>A group of small blisters or bumps that may itch</a:t>
            </a:r>
          </a:p>
          <a:p>
            <a:r>
              <a:rPr lang="en-US" dirty="0"/>
              <a:t>Swelling can occur around the sore</a:t>
            </a:r>
          </a:p>
          <a:p>
            <a:r>
              <a:rPr lang="en-US" dirty="0"/>
              <a:t>A </a:t>
            </a:r>
            <a:r>
              <a:rPr lang="en-US" dirty="0">
                <a:solidFill>
                  <a:srgbClr val="FF0000"/>
                </a:solidFill>
              </a:rPr>
              <a:t>painless skin sore (ulcer) </a:t>
            </a:r>
            <a:r>
              <a:rPr lang="en-US" dirty="0"/>
              <a:t>with a black center that appears after the small blisters or </a:t>
            </a:r>
            <a:r>
              <a:rPr lang="en-US" dirty="0" smtClean="0"/>
              <a:t>bumps</a:t>
            </a:r>
            <a:endParaRPr lang="tr-TR" dirty="0" smtClean="0"/>
          </a:p>
          <a:p>
            <a:r>
              <a:rPr lang="en-US" dirty="0" smtClean="0"/>
              <a:t>Most </a:t>
            </a:r>
            <a:r>
              <a:rPr lang="en-US" dirty="0"/>
              <a:t>often the sore will be on the face, neck, arms, or hands</a:t>
            </a:r>
          </a:p>
          <a:p>
            <a:endParaRPr lang="tr-TR" dirty="0" smtClean="0"/>
          </a:p>
        </p:txBody>
      </p:sp>
    </p:spTree>
    <p:extLst>
      <p:ext uri="{BB962C8B-B14F-4D97-AF65-F5344CB8AC3E}">
        <p14:creationId xmlns:p14="http://schemas.microsoft.com/office/powerpoint/2010/main" val="389689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PULMONARY ANTHRAX</a:t>
            </a:r>
            <a:endParaRPr lang="tr-TR" dirty="0"/>
          </a:p>
        </p:txBody>
      </p:sp>
      <p:sp>
        <p:nvSpPr>
          <p:cNvPr id="3" name="İçerik Yer Tutucusu 2"/>
          <p:cNvSpPr>
            <a:spLocks noGrp="1"/>
          </p:cNvSpPr>
          <p:nvPr>
            <p:ph idx="1"/>
          </p:nvPr>
        </p:nvSpPr>
        <p:spPr/>
        <p:txBody>
          <a:bodyPr/>
          <a:lstStyle/>
          <a:p>
            <a:r>
              <a:rPr lang="en-US" dirty="0"/>
              <a:t>Inhalation of the dust </a:t>
            </a:r>
            <a:r>
              <a:rPr lang="en-US" dirty="0" smtClean="0"/>
              <a:t>or</a:t>
            </a:r>
            <a:r>
              <a:rPr lang="tr-TR" dirty="0" smtClean="0"/>
              <a:t> </a:t>
            </a:r>
            <a:r>
              <a:rPr lang="tr-TR" dirty="0" err="1" smtClean="0"/>
              <a:t>filaments</a:t>
            </a:r>
            <a:r>
              <a:rPr lang="tr-TR" dirty="0" smtClean="0"/>
              <a:t> </a:t>
            </a:r>
          </a:p>
          <a:p>
            <a:pPr marL="0" indent="0">
              <a:buNone/>
            </a:pPr>
            <a:r>
              <a:rPr lang="tr-TR" dirty="0" smtClean="0"/>
              <a:t>of </a:t>
            </a:r>
            <a:r>
              <a:rPr lang="tr-TR" dirty="0" err="1"/>
              <a:t>wool</a:t>
            </a:r>
            <a:r>
              <a:rPr lang="tr-TR" dirty="0"/>
              <a:t> </a:t>
            </a:r>
            <a:r>
              <a:rPr lang="tr-TR" dirty="0" err="1" smtClean="0"/>
              <a:t>from</a:t>
            </a:r>
            <a:r>
              <a:rPr lang="tr-TR" dirty="0"/>
              <a:t> </a:t>
            </a:r>
            <a:r>
              <a:rPr lang="tr-TR" dirty="0" err="1" smtClean="0"/>
              <a:t>infected</a:t>
            </a:r>
            <a:r>
              <a:rPr lang="tr-TR" dirty="0" smtClean="0"/>
              <a:t> </a:t>
            </a:r>
            <a:r>
              <a:rPr lang="tr-TR" dirty="0" err="1"/>
              <a:t>animals</a:t>
            </a:r>
            <a:r>
              <a:rPr lang="tr-TR" dirty="0"/>
              <a:t>,</a:t>
            </a:r>
          </a:p>
          <a:p>
            <a:pPr marL="0" indent="0">
              <a:buNone/>
            </a:pPr>
            <a:r>
              <a:rPr lang="tr-TR" dirty="0" smtClean="0"/>
              <a:t> </a:t>
            </a:r>
            <a:r>
              <a:rPr lang="tr-TR" dirty="0" err="1" smtClean="0"/>
              <a:t>particularly</a:t>
            </a:r>
            <a:r>
              <a:rPr lang="tr-TR" dirty="0" smtClean="0"/>
              <a:t> </a:t>
            </a:r>
            <a:r>
              <a:rPr lang="tr-TR" dirty="0"/>
              <a:t>in </a:t>
            </a:r>
            <a:endParaRPr lang="tr-TR" dirty="0" smtClean="0"/>
          </a:p>
          <a:p>
            <a:pPr marL="0" indent="0">
              <a:buNone/>
            </a:pPr>
            <a:r>
              <a:rPr lang="tr-TR" dirty="0" err="1" smtClean="0"/>
              <a:t>wool</a:t>
            </a:r>
            <a:r>
              <a:rPr lang="tr-TR" dirty="0" smtClean="0"/>
              <a:t> </a:t>
            </a:r>
            <a:r>
              <a:rPr lang="tr-TR" dirty="0" err="1" smtClean="0"/>
              <a:t>factories</a:t>
            </a:r>
            <a:r>
              <a:rPr lang="tr-TR" dirty="0" smtClean="0"/>
              <a:t> </a:t>
            </a:r>
            <a:r>
              <a:rPr lang="tr-TR" dirty="0"/>
              <a:t>( </a:t>
            </a:r>
            <a:r>
              <a:rPr lang="tr-TR" dirty="0" err="1"/>
              <a:t>wool</a:t>
            </a:r>
            <a:r>
              <a:rPr lang="tr-TR" dirty="0"/>
              <a:t> </a:t>
            </a:r>
            <a:r>
              <a:rPr lang="tr-TR" dirty="0" err="1" smtClean="0"/>
              <a:t>sorter’s</a:t>
            </a:r>
            <a:r>
              <a:rPr lang="tr-TR" dirty="0"/>
              <a:t> </a:t>
            </a:r>
            <a:r>
              <a:rPr lang="tr-TR" dirty="0" err="1" smtClean="0"/>
              <a:t>disease</a:t>
            </a:r>
            <a:r>
              <a:rPr lang="tr-TR" dirty="0"/>
              <a:t>)</a:t>
            </a:r>
          </a:p>
          <a:p>
            <a:pPr marL="0" indent="0">
              <a:buNone/>
            </a:pPr>
            <a:r>
              <a:rPr lang="tr-TR" dirty="0"/>
              <a:t>• </a:t>
            </a:r>
            <a:r>
              <a:rPr lang="tr-TR" dirty="0" err="1"/>
              <a:t>Haemotogenous</a:t>
            </a:r>
            <a:r>
              <a:rPr lang="tr-TR" dirty="0"/>
              <a:t> spread</a:t>
            </a:r>
          </a:p>
          <a:p>
            <a:r>
              <a:rPr lang="tr-TR" dirty="0" smtClean="0"/>
              <a:t>50</a:t>
            </a:r>
            <a:r>
              <a:rPr lang="tr-TR" dirty="0"/>
              <a:t>% </a:t>
            </a:r>
            <a:r>
              <a:rPr lang="tr-TR" dirty="0" err="1"/>
              <a:t>meningitis</a:t>
            </a:r>
            <a:endParaRPr lang="tr-TR" dirty="0"/>
          </a:p>
        </p:txBody>
      </p:sp>
      <p:pic>
        <p:nvPicPr>
          <p:cNvPr id="4" name="Resim 3"/>
          <p:cNvPicPr>
            <a:picLocks noChangeAspect="1"/>
          </p:cNvPicPr>
          <p:nvPr/>
        </p:nvPicPr>
        <p:blipFill>
          <a:blip r:embed="rId2"/>
          <a:stretch>
            <a:fillRect/>
          </a:stretch>
        </p:blipFill>
        <p:spPr>
          <a:xfrm>
            <a:off x="6612673" y="1690688"/>
            <a:ext cx="5037609" cy="5096654"/>
          </a:xfrm>
          <a:prstGeom prst="rect">
            <a:avLst/>
          </a:prstGeom>
        </p:spPr>
      </p:pic>
    </p:spTree>
    <p:extLst>
      <p:ext uri="{BB962C8B-B14F-4D97-AF65-F5344CB8AC3E}">
        <p14:creationId xmlns:p14="http://schemas.microsoft.com/office/powerpoint/2010/main" val="3124102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PULMONARY ANTHRAX</a:t>
            </a:r>
            <a:endParaRPr lang="tr-TR" dirty="0"/>
          </a:p>
        </p:txBody>
      </p:sp>
      <p:sp>
        <p:nvSpPr>
          <p:cNvPr id="3" name="İçerik Yer Tutucusu 2"/>
          <p:cNvSpPr>
            <a:spLocks noGrp="1"/>
          </p:cNvSpPr>
          <p:nvPr>
            <p:ph idx="1"/>
          </p:nvPr>
        </p:nvSpPr>
        <p:spPr/>
        <p:txBody>
          <a:bodyPr>
            <a:normAutofit fontScale="92500" lnSpcReduction="20000"/>
          </a:bodyPr>
          <a:lstStyle/>
          <a:p>
            <a:r>
              <a:rPr lang="en-US" dirty="0"/>
              <a:t>Fever and chills</a:t>
            </a:r>
          </a:p>
          <a:p>
            <a:r>
              <a:rPr lang="en-US" dirty="0"/>
              <a:t>Chest Discomfort</a:t>
            </a:r>
          </a:p>
          <a:p>
            <a:r>
              <a:rPr lang="en-US" dirty="0"/>
              <a:t>Shortness of breath</a:t>
            </a:r>
          </a:p>
          <a:p>
            <a:r>
              <a:rPr lang="en-US" dirty="0"/>
              <a:t>Confusion or dizziness</a:t>
            </a:r>
          </a:p>
          <a:p>
            <a:r>
              <a:rPr lang="en-US" dirty="0"/>
              <a:t>Cough</a:t>
            </a:r>
          </a:p>
          <a:p>
            <a:r>
              <a:rPr lang="en-US" dirty="0"/>
              <a:t>Nausea, vomiting, or stomach pains</a:t>
            </a:r>
          </a:p>
          <a:p>
            <a:r>
              <a:rPr lang="en-US" dirty="0"/>
              <a:t>Headache</a:t>
            </a:r>
          </a:p>
          <a:p>
            <a:r>
              <a:rPr lang="en-US" dirty="0"/>
              <a:t>Sweats (often drenching)</a:t>
            </a:r>
          </a:p>
          <a:p>
            <a:r>
              <a:rPr lang="en-US" dirty="0"/>
              <a:t>Extreme tiredness</a:t>
            </a:r>
          </a:p>
          <a:p>
            <a:r>
              <a:rPr lang="en-US" dirty="0"/>
              <a:t>Body aches</a:t>
            </a:r>
          </a:p>
          <a:p>
            <a:endParaRPr lang="tr-TR" dirty="0"/>
          </a:p>
        </p:txBody>
      </p:sp>
    </p:spTree>
    <p:extLst>
      <p:ext uri="{BB962C8B-B14F-4D97-AF65-F5344CB8AC3E}">
        <p14:creationId xmlns:p14="http://schemas.microsoft.com/office/powerpoint/2010/main" val="384800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INTESTINAL ANTHRAX</a:t>
            </a:r>
            <a:br>
              <a:rPr lang="tr-TR" b="1" dirty="0" smtClean="0"/>
            </a:br>
            <a:endParaRPr lang="tr-TR" dirty="0"/>
          </a:p>
        </p:txBody>
      </p:sp>
      <p:sp>
        <p:nvSpPr>
          <p:cNvPr id="3" name="İçerik Yer Tutucusu 2"/>
          <p:cNvSpPr>
            <a:spLocks noGrp="1"/>
          </p:cNvSpPr>
          <p:nvPr>
            <p:ph idx="1"/>
          </p:nvPr>
        </p:nvSpPr>
        <p:spPr>
          <a:xfrm>
            <a:off x="490654" y="1494262"/>
            <a:ext cx="10863146" cy="5163015"/>
          </a:xfrm>
        </p:spPr>
        <p:txBody>
          <a:bodyPr>
            <a:normAutofit/>
          </a:bodyPr>
          <a:lstStyle/>
          <a:p>
            <a:r>
              <a:rPr lang="tr-TR" sz="3200" dirty="0" err="1" smtClean="0"/>
              <a:t>Consumption</a:t>
            </a:r>
            <a:r>
              <a:rPr lang="tr-TR" sz="3200" dirty="0" smtClean="0"/>
              <a:t> </a:t>
            </a:r>
            <a:r>
              <a:rPr lang="tr-TR" sz="3200" dirty="0"/>
              <a:t>of </a:t>
            </a:r>
            <a:r>
              <a:rPr lang="tr-TR" sz="3200" dirty="0" err="1"/>
              <a:t>improperly</a:t>
            </a:r>
            <a:r>
              <a:rPr lang="tr-TR" sz="3200" dirty="0"/>
              <a:t> </a:t>
            </a:r>
            <a:r>
              <a:rPr lang="tr-TR" sz="3200" dirty="0" err="1" smtClean="0"/>
              <a:t>cooked</a:t>
            </a:r>
            <a:r>
              <a:rPr lang="tr-TR" sz="3200" dirty="0"/>
              <a:t> </a:t>
            </a:r>
            <a:r>
              <a:rPr lang="tr-TR" sz="3200" dirty="0" err="1" smtClean="0"/>
              <a:t>infected</a:t>
            </a:r>
            <a:r>
              <a:rPr lang="tr-TR" sz="3200" dirty="0" smtClean="0"/>
              <a:t> </a:t>
            </a:r>
            <a:r>
              <a:rPr lang="tr-TR" sz="3200" dirty="0" err="1"/>
              <a:t>meat</a:t>
            </a:r>
            <a:r>
              <a:rPr lang="tr-TR" sz="3200" dirty="0"/>
              <a:t>.</a:t>
            </a:r>
          </a:p>
          <a:p>
            <a:r>
              <a:rPr lang="en-US" sz="3200" dirty="0" smtClean="0"/>
              <a:t>Causes </a:t>
            </a:r>
            <a:r>
              <a:rPr lang="en-US" sz="3200" dirty="0"/>
              <a:t>violent enteritis with </a:t>
            </a:r>
            <a:r>
              <a:rPr lang="en-US" sz="3200" dirty="0" smtClean="0"/>
              <a:t>bloody</a:t>
            </a:r>
            <a:endParaRPr lang="tr-TR" sz="3200" dirty="0" smtClean="0"/>
          </a:p>
          <a:p>
            <a:r>
              <a:rPr lang="tr-TR" sz="3200" dirty="0" err="1"/>
              <a:t>Nausea</a:t>
            </a:r>
            <a:r>
              <a:rPr lang="tr-TR" sz="3200" dirty="0"/>
              <a:t> </a:t>
            </a:r>
            <a:r>
              <a:rPr lang="tr-TR" sz="3200" dirty="0" err="1"/>
              <a:t>and</a:t>
            </a:r>
            <a:r>
              <a:rPr lang="tr-TR" sz="3200" dirty="0"/>
              <a:t> </a:t>
            </a:r>
            <a:r>
              <a:rPr lang="tr-TR" sz="3200" dirty="0" err="1"/>
              <a:t>vomiting</a:t>
            </a:r>
            <a:r>
              <a:rPr lang="tr-TR" sz="3200" dirty="0"/>
              <a:t>, </a:t>
            </a:r>
            <a:r>
              <a:rPr lang="tr-TR" sz="3200" dirty="0" err="1"/>
              <a:t>especially</a:t>
            </a:r>
            <a:r>
              <a:rPr lang="tr-TR" sz="3200" dirty="0"/>
              <a:t> </a:t>
            </a:r>
            <a:r>
              <a:rPr lang="tr-TR" sz="3200" dirty="0" err="1"/>
              <a:t>bloody</a:t>
            </a:r>
            <a:r>
              <a:rPr lang="tr-TR" sz="3200" dirty="0"/>
              <a:t> </a:t>
            </a:r>
            <a:r>
              <a:rPr lang="tr-TR" sz="3200" dirty="0" err="1" smtClean="0"/>
              <a:t>vomiting</a:t>
            </a:r>
            <a:endParaRPr lang="en-US" sz="3200" dirty="0"/>
          </a:p>
          <a:p>
            <a:r>
              <a:rPr lang="tr-TR" sz="3200" dirty="0" err="1" smtClean="0"/>
              <a:t>Diarrhea</a:t>
            </a:r>
            <a:endParaRPr lang="tr-TR" sz="3200" dirty="0" smtClean="0"/>
          </a:p>
          <a:p>
            <a:r>
              <a:rPr lang="tr-TR" sz="3200" dirty="0" err="1"/>
              <a:t>Stomach</a:t>
            </a:r>
            <a:r>
              <a:rPr lang="tr-TR" sz="3200" dirty="0"/>
              <a:t> </a:t>
            </a:r>
            <a:r>
              <a:rPr lang="tr-TR" sz="3200" dirty="0" err="1" smtClean="0"/>
              <a:t>pain</a:t>
            </a:r>
            <a:endParaRPr lang="tr-TR" sz="3200" dirty="0" smtClean="0"/>
          </a:p>
          <a:p>
            <a:r>
              <a:rPr lang="tr-TR" sz="3200" dirty="0"/>
              <a:t>Fever </a:t>
            </a:r>
            <a:r>
              <a:rPr lang="tr-TR" sz="3200" dirty="0" err="1"/>
              <a:t>and</a:t>
            </a:r>
            <a:r>
              <a:rPr lang="tr-TR" sz="3200" dirty="0"/>
              <a:t> </a:t>
            </a:r>
            <a:r>
              <a:rPr lang="tr-TR" sz="3200" dirty="0" err="1"/>
              <a:t>chills</a:t>
            </a:r>
            <a:endParaRPr lang="tr-TR" sz="3200" dirty="0"/>
          </a:p>
          <a:p>
            <a:r>
              <a:rPr lang="tr-TR" sz="3200" dirty="0" err="1"/>
              <a:t>Swelling</a:t>
            </a:r>
            <a:r>
              <a:rPr lang="tr-TR" sz="3200" dirty="0"/>
              <a:t> of </a:t>
            </a:r>
            <a:r>
              <a:rPr lang="tr-TR" sz="3200" dirty="0" err="1"/>
              <a:t>neck</a:t>
            </a:r>
            <a:r>
              <a:rPr lang="tr-TR" sz="3200" dirty="0"/>
              <a:t> </a:t>
            </a:r>
            <a:r>
              <a:rPr lang="tr-TR" sz="3200" dirty="0" err="1"/>
              <a:t>or</a:t>
            </a:r>
            <a:r>
              <a:rPr lang="tr-TR" sz="3200" dirty="0"/>
              <a:t> </a:t>
            </a:r>
            <a:r>
              <a:rPr lang="tr-TR" sz="3200" dirty="0" err="1"/>
              <a:t>neck</a:t>
            </a:r>
            <a:r>
              <a:rPr lang="tr-TR" sz="3200" dirty="0"/>
              <a:t> </a:t>
            </a:r>
            <a:r>
              <a:rPr lang="tr-TR" sz="3200" dirty="0" err="1"/>
              <a:t>glands</a:t>
            </a:r>
            <a:endParaRPr lang="tr-TR" sz="3200" dirty="0"/>
          </a:p>
          <a:p>
            <a:endParaRPr lang="tr-TR" sz="3200" dirty="0" smtClean="0"/>
          </a:p>
          <a:p>
            <a:endParaRPr lang="tr-TR" sz="3200" dirty="0"/>
          </a:p>
        </p:txBody>
      </p:sp>
    </p:spTree>
    <p:extLst>
      <p:ext uri="{BB962C8B-B14F-4D97-AF65-F5344CB8AC3E}">
        <p14:creationId xmlns:p14="http://schemas.microsoft.com/office/powerpoint/2010/main" val="1688806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err="1" smtClean="0"/>
              <a:t>Sore</a:t>
            </a:r>
            <a:r>
              <a:rPr lang="tr-TR" dirty="0" smtClean="0"/>
              <a:t> </a:t>
            </a:r>
            <a:r>
              <a:rPr lang="tr-TR" dirty="0" err="1"/>
              <a:t>throat</a:t>
            </a:r>
            <a:endParaRPr lang="tr-TR" dirty="0"/>
          </a:p>
          <a:p>
            <a:r>
              <a:rPr lang="tr-TR" dirty="0" err="1"/>
              <a:t>Painful</a:t>
            </a:r>
            <a:r>
              <a:rPr lang="tr-TR" dirty="0"/>
              <a:t> </a:t>
            </a:r>
            <a:r>
              <a:rPr lang="tr-TR" dirty="0" err="1"/>
              <a:t>swallowing</a:t>
            </a:r>
            <a:endParaRPr lang="tr-TR" dirty="0"/>
          </a:p>
          <a:p>
            <a:r>
              <a:rPr lang="tr-TR" dirty="0" err="1"/>
              <a:t>Hoarseness</a:t>
            </a:r>
            <a:endParaRPr lang="tr-TR" dirty="0"/>
          </a:p>
          <a:p>
            <a:r>
              <a:rPr lang="tr-TR" dirty="0" err="1" smtClean="0"/>
              <a:t>Diarrhea</a:t>
            </a:r>
            <a:r>
              <a:rPr lang="tr-TR" dirty="0" smtClean="0"/>
              <a:t> </a:t>
            </a:r>
            <a:r>
              <a:rPr lang="tr-TR" dirty="0" err="1"/>
              <a:t>or</a:t>
            </a:r>
            <a:r>
              <a:rPr lang="tr-TR" dirty="0"/>
              <a:t> </a:t>
            </a:r>
            <a:r>
              <a:rPr lang="tr-TR" dirty="0" err="1"/>
              <a:t>bloody</a:t>
            </a:r>
            <a:r>
              <a:rPr lang="tr-TR" dirty="0"/>
              <a:t> </a:t>
            </a:r>
            <a:r>
              <a:rPr lang="tr-TR" dirty="0" err="1"/>
              <a:t>diarrhea</a:t>
            </a:r>
            <a:endParaRPr lang="tr-TR" dirty="0"/>
          </a:p>
          <a:p>
            <a:r>
              <a:rPr lang="tr-TR" dirty="0" err="1"/>
              <a:t>Headache</a:t>
            </a:r>
            <a:endParaRPr lang="tr-TR" dirty="0"/>
          </a:p>
          <a:p>
            <a:r>
              <a:rPr lang="tr-TR" dirty="0" err="1"/>
              <a:t>Flushing</a:t>
            </a:r>
            <a:r>
              <a:rPr lang="tr-TR" dirty="0"/>
              <a:t> (</a:t>
            </a:r>
            <a:r>
              <a:rPr lang="tr-TR" dirty="0" err="1"/>
              <a:t>red</a:t>
            </a:r>
            <a:r>
              <a:rPr lang="tr-TR" dirty="0"/>
              <a:t> </a:t>
            </a:r>
            <a:r>
              <a:rPr lang="tr-TR" dirty="0" err="1"/>
              <a:t>face</a:t>
            </a:r>
            <a:r>
              <a:rPr lang="tr-TR" dirty="0"/>
              <a:t>) </a:t>
            </a:r>
            <a:r>
              <a:rPr lang="tr-TR" dirty="0" err="1"/>
              <a:t>and</a:t>
            </a:r>
            <a:r>
              <a:rPr lang="tr-TR" dirty="0"/>
              <a:t> </a:t>
            </a:r>
            <a:r>
              <a:rPr lang="tr-TR" dirty="0" err="1"/>
              <a:t>red</a:t>
            </a:r>
            <a:r>
              <a:rPr lang="tr-TR" dirty="0"/>
              <a:t> </a:t>
            </a:r>
            <a:r>
              <a:rPr lang="tr-TR" dirty="0" err="1"/>
              <a:t>eyes</a:t>
            </a:r>
            <a:endParaRPr lang="tr-TR" dirty="0"/>
          </a:p>
          <a:p>
            <a:r>
              <a:rPr lang="tr-TR" dirty="0" err="1" smtClean="0"/>
              <a:t>Fainting</a:t>
            </a:r>
            <a:endParaRPr lang="tr-TR" dirty="0"/>
          </a:p>
          <a:p>
            <a:r>
              <a:rPr lang="tr-TR" dirty="0" err="1"/>
              <a:t>Swelling</a:t>
            </a:r>
            <a:r>
              <a:rPr lang="tr-TR" dirty="0"/>
              <a:t> of abdomen (</a:t>
            </a:r>
            <a:r>
              <a:rPr lang="tr-TR" dirty="0" err="1"/>
              <a:t>stomach</a:t>
            </a:r>
            <a:r>
              <a:rPr lang="tr-TR" dirty="0"/>
              <a:t>)</a:t>
            </a:r>
          </a:p>
          <a:p>
            <a:endParaRPr lang="tr-TR" dirty="0"/>
          </a:p>
        </p:txBody>
      </p:sp>
    </p:spTree>
    <p:extLst>
      <p:ext uri="{BB962C8B-B14F-4D97-AF65-F5344CB8AC3E}">
        <p14:creationId xmlns:p14="http://schemas.microsoft.com/office/powerpoint/2010/main" val="321212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38200" y="589977"/>
            <a:ext cx="10515600" cy="4961743"/>
          </a:xfrm>
          <a:prstGeom prst="rect">
            <a:avLst/>
          </a:prstGeom>
        </p:spPr>
      </p:pic>
    </p:spTree>
    <p:extLst>
      <p:ext uri="{BB962C8B-B14F-4D97-AF65-F5344CB8AC3E}">
        <p14:creationId xmlns:p14="http://schemas.microsoft.com/office/powerpoint/2010/main" val="438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a:t>
            </a:r>
            <a:r>
              <a:rPr lang="en-US" dirty="0" err="1"/>
              <a:t>njection</a:t>
            </a:r>
            <a:r>
              <a:rPr lang="en-US" dirty="0"/>
              <a:t> anthrax</a:t>
            </a:r>
            <a:endParaRPr lang="tr-TR" dirty="0"/>
          </a:p>
        </p:txBody>
      </p:sp>
      <p:sp>
        <p:nvSpPr>
          <p:cNvPr id="3" name="İçerik Yer Tutucusu 2"/>
          <p:cNvSpPr>
            <a:spLocks noGrp="1"/>
          </p:cNvSpPr>
          <p:nvPr>
            <p:ph idx="1"/>
          </p:nvPr>
        </p:nvSpPr>
        <p:spPr/>
        <p:txBody>
          <a:bodyPr/>
          <a:lstStyle/>
          <a:p>
            <a:r>
              <a:rPr lang="tr-TR" dirty="0" smtClean="0"/>
              <a:t>I</a:t>
            </a:r>
            <a:r>
              <a:rPr lang="en-US" dirty="0" err="1" smtClean="0"/>
              <a:t>njection</a:t>
            </a:r>
            <a:r>
              <a:rPr lang="en-US" dirty="0" smtClean="0"/>
              <a:t> </a:t>
            </a:r>
            <a:r>
              <a:rPr lang="en-US" dirty="0"/>
              <a:t>anthrax symptoms can include:</a:t>
            </a:r>
          </a:p>
          <a:p>
            <a:r>
              <a:rPr lang="en-US" dirty="0"/>
              <a:t>Fever and chills</a:t>
            </a:r>
          </a:p>
          <a:p>
            <a:r>
              <a:rPr lang="en-US" dirty="0"/>
              <a:t>A group of small blisters or bumps that may itch, appearing where the drug was injected</a:t>
            </a:r>
          </a:p>
          <a:p>
            <a:r>
              <a:rPr lang="en-US" dirty="0"/>
              <a:t>A painless skin sore with a black center that appears after the blisters or bumps</a:t>
            </a:r>
          </a:p>
          <a:p>
            <a:r>
              <a:rPr lang="en-US" dirty="0"/>
              <a:t>Swelling around the sore</a:t>
            </a:r>
          </a:p>
          <a:p>
            <a:r>
              <a:rPr lang="en-US" dirty="0"/>
              <a:t>Abscesses deep under the skin or in the muscle where the drug was injected</a:t>
            </a:r>
          </a:p>
          <a:p>
            <a:endParaRPr lang="tr-TR" dirty="0"/>
          </a:p>
        </p:txBody>
      </p:sp>
    </p:spTree>
    <p:extLst>
      <p:ext uri="{BB962C8B-B14F-4D97-AF65-F5344CB8AC3E}">
        <p14:creationId xmlns:p14="http://schemas.microsoft.com/office/powerpoint/2010/main" val="1604741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r>
              <a:rPr lang="tr-TR" dirty="0" smtClean="0"/>
              <a:t>I</a:t>
            </a:r>
            <a:r>
              <a:rPr lang="en-US" dirty="0" err="1" smtClean="0"/>
              <a:t>njection</a:t>
            </a:r>
            <a:r>
              <a:rPr lang="en-US" dirty="0" smtClean="0"/>
              <a:t> </a:t>
            </a:r>
            <a:r>
              <a:rPr lang="en-US" dirty="0"/>
              <a:t>anthrax symptoms are similar to those of cutaneous anthrax, but injection anthrax can spread throughout the body faster and be harder to recognize and treat than cutaneous anthrax.</a:t>
            </a:r>
            <a:endParaRPr lang="tr-TR" dirty="0"/>
          </a:p>
          <a:p>
            <a:pPr marL="0" indent="0">
              <a:buNone/>
            </a:pPr>
            <a:endParaRPr lang="tr-TR" dirty="0"/>
          </a:p>
          <a:p>
            <a:pPr marL="0" indent="0">
              <a:buNone/>
            </a:pPr>
            <a:r>
              <a:rPr lang="tr-TR" dirty="0" smtClean="0"/>
              <a:t>         </a:t>
            </a:r>
            <a:r>
              <a:rPr lang="en-US" dirty="0" smtClean="0">
                <a:solidFill>
                  <a:srgbClr val="FF0000"/>
                </a:solidFill>
              </a:rPr>
              <a:t>All </a:t>
            </a:r>
            <a:r>
              <a:rPr lang="en-US" dirty="0">
                <a:solidFill>
                  <a:srgbClr val="FF0000"/>
                </a:solidFill>
              </a:rPr>
              <a:t>clinical conditions lead to </a:t>
            </a:r>
            <a:r>
              <a:rPr lang="en-US" dirty="0" smtClean="0">
                <a:solidFill>
                  <a:srgbClr val="FF0000"/>
                </a:solidFill>
              </a:rPr>
              <a:t>septicemic </a:t>
            </a:r>
            <a:r>
              <a:rPr lang="en-US" dirty="0">
                <a:solidFill>
                  <a:srgbClr val="FF0000"/>
                </a:solidFill>
              </a:rPr>
              <a:t>anthrax if</a:t>
            </a:r>
          </a:p>
          <a:p>
            <a:pPr marL="0" indent="0">
              <a:buNone/>
            </a:pPr>
            <a:r>
              <a:rPr lang="tr-TR" dirty="0" smtClean="0">
                <a:solidFill>
                  <a:srgbClr val="FF0000"/>
                </a:solidFill>
              </a:rPr>
              <a:t>             </a:t>
            </a:r>
            <a:r>
              <a:rPr lang="en-US" dirty="0" smtClean="0">
                <a:solidFill>
                  <a:srgbClr val="FF0000"/>
                </a:solidFill>
              </a:rPr>
              <a:t>not </a:t>
            </a:r>
            <a:r>
              <a:rPr lang="en-US" dirty="0">
                <a:solidFill>
                  <a:srgbClr val="FF0000"/>
                </a:solidFill>
              </a:rPr>
              <a:t>treated early – Highly fatal!!!</a:t>
            </a:r>
            <a:endParaRPr lang="tr-TR" dirty="0">
              <a:solidFill>
                <a:srgbClr val="FF0000"/>
              </a:solidFill>
            </a:endParaRPr>
          </a:p>
        </p:txBody>
      </p:sp>
    </p:spTree>
    <p:extLst>
      <p:ext uri="{BB962C8B-B14F-4D97-AF65-F5344CB8AC3E}">
        <p14:creationId xmlns:p14="http://schemas.microsoft.com/office/powerpoint/2010/main" val="2084646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Laboratory</a:t>
            </a:r>
            <a:r>
              <a:rPr lang="tr-TR" b="1" dirty="0" smtClean="0"/>
              <a:t> </a:t>
            </a:r>
            <a:r>
              <a:rPr lang="tr-TR" b="1" dirty="0" err="1" smtClean="0"/>
              <a:t>diagnosis</a:t>
            </a:r>
            <a:r>
              <a:rPr lang="tr-TR" b="1" dirty="0" smtClean="0"/>
              <a:t/>
            </a:r>
            <a:br>
              <a:rPr lang="tr-TR" b="1" dirty="0" smtClean="0"/>
            </a:br>
            <a:endParaRPr lang="tr-TR" b="1" dirty="0"/>
          </a:p>
        </p:txBody>
      </p:sp>
      <p:sp>
        <p:nvSpPr>
          <p:cNvPr id="3" name="İçerik Yer Tutucusu 2"/>
          <p:cNvSpPr>
            <a:spLocks noGrp="1"/>
          </p:cNvSpPr>
          <p:nvPr>
            <p:ph idx="1"/>
          </p:nvPr>
        </p:nvSpPr>
        <p:spPr>
          <a:xfrm>
            <a:off x="314793" y="1690688"/>
            <a:ext cx="11039007" cy="4486275"/>
          </a:xfrm>
        </p:spPr>
        <p:txBody>
          <a:bodyPr>
            <a:normAutofit/>
          </a:bodyPr>
          <a:lstStyle/>
          <a:p>
            <a:pPr marL="0" indent="0">
              <a:buNone/>
            </a:pPr>
            <a:r>
              <a:rPr lang="tr-TR" dirty="0" err="1" smtClean="0"/>
              <a:t>Specimens</a:t>
            </a:r>
            <a:r>
              <a:rPr lang="tr-TR" dirty="0" smtClean="0"/>
              <a:t> ( </a:t>
            </a:r>
            <a:r>
              <a:rPr lang="tr-TR" dirty="0" err="1" smtClean="0"/>
              <a:t>samples</a:t>
            </a:r>
            <a:r>
              <a:rPr lang="tr-TR" dirty="0" smtClean="0"/>
              <a:t>)</a:t>
            </a:r>
          </a:p>
          <a:p>
            <a:pPr marL="0" indent="0">
              <a:buNone/>
            </a:pPr>
            <a:endParaRPr lang="tr-TR" dirty="0" smtClean="0"/>
          </a:p>
          <a:p>
            <a:pPr marL="0" indent="0">
              <a:buNone/>
            </a:pPr>
            <a:r>
              <a:rPr lang="en-US" sz="3200" dirty="0" smtClean="0"/>
              <a:t>Pus </a:t>
            </a:r>
            <a:r>
              <a:rPr lang="en-US" sz="3200" dirty="0"/>
              <a:t>from </a:t>
            </a:r>
            <a:r>
              <a:rPr lang="en-US" sz="3200" dirty="0" smtClean="0"/>
              <a:t>pustules</a:t>
            </a:r>
            <a:r>
              <a:rPr lang="tr-TR" sz="3200" dirty="0" smtClean="0"/>
              <a:t>,</a:t>
            </a:r>
            <a:r>
              <a:rPr lang="en-US" sz="3200" dirty="0" smtClean="0"/>
              <a:t> </a:t>
            </a:r>
            <a:r>
              <a:rPr lang="en-US" sz="3200" dirty="0"/>
              <a:t>skin lesion </a:t>
            </a:r>
            <a:r>
              <a:rPr lang="en-US" sz="3200" dirty="0" smtClean="0"/>
              <a:t>swab</a:t>
            </a:r>
            <a:r>
              <a:rPr lang="tr-TR" sz="3200" dirty="0" smtClean="0"/>
              <a:t>  </a:t>
            </a:r>
            <a:r>
              <a:rPr lang="en-US" sz="3200" dirty="0" smtClean="0"/>
              <a:t>– </a:t>
            </a:r>
            <a:r>
              <a:rPr lang="en-US" sz="3200" dirty="0"/>
              <a:t>cutaneous anthrax</a:t>
            </a:r>
          </a:p>
          <a:p>
            <a:pPr marL="0" indent="0">
              <a:buNone/>
            </a:pPr>
            <a:r>
              <a:rPr lang="tr-TR" sz="3200" dirty="0"/>
              <a:t>• </a:t>
            </a:r>
            <a:r>
              <a:rPr lang="tr-TR" sz="3200" dirty="0" err="1" smtClean="0"/>
              <a:t>Sputum</a:t>
            </a:r>
            <a:r>
              <a:rPr lang="tr-TR" sz="3200" dirty="0" smtClean="0"/>
              <a:t>, </a:t>
            </a:r>
            <a:r>
              <a:rPr lang="en-US" sz="3200" dirty="0" smtClean="0"/>
              <a:t>respiratory secretions</a:t>
            </a:r>
            <a:r>
              <a:rPr lang="tr-TR" sz="3200" dirty="0" smtClean="0"/>
              <a:t>   </a:t>
            </a:r>
            <a:r>
              <a:rPr lang="tr-TR" sz="3200" dirty="0"/>
              <a:t>– </a:t>
            </a:r>
            <a:r>
              <a:rPr lang="tr-TR" sz="3200" dirty="0" err="1"/>
              <a:t>pulmonary</a:t>
            </a:r>
            <a:r>
              <a:rPr lang="tr-TR" sz="3200" dirty="0"/>
              <a:t> </a:t>
            </a:r>
            <a:r>
              <a:rPr lang="tr-TR" sz="3200" dirty="0" err="1"/>
              <a:t>anthrax</a:t>
            </a:r>
            <a:endParaRPr lang="tr-TR" sz="3200" dirty="0"/>
          </a:p>
          <a:p>
            <a:pPr marL="0" indent="0">
              <a:buNone/>
            </a:pPr>
            <a:r>
              <a:rPr lang="tr-TR" sz="3200" dirty="0"/>
              <a:t>• </a:t>
            </a:r>
            <a:r>
              <a:rPr lang="tr-TR" sz="3200" dirty="0" err="1"/>
              <a:t>Stool</a:t>
            </a:r>
            <a:r>
              <a:rPr lang="tr-TR" sz="3200" dirty="0"/>
              <a:t> / </a:t>
            </a:r>
            <a:r>
              <a:rPr lang="tr-TR" sz="3200" dirty="0" err="1"/>
              <a:t>suspected</a:t>
            </a:r>
            <a:r>
              <a:rPr lang="tr-TR" sz="3200" dirty="0"/>
              <a:t> </a:t>
            </a:r>
            <a:r>
              <a:rPr lang="tr-TR" sz="3200" dirty="0" err="1"/>
              <a:t>food</a:t>
            </a:r>
            <a:r>
              <a:rPr lang="tr-TR" sz="3200" dirty="0"/>
              <a:t> – </a:t>
            </a:r>
            <a:r>
              <a:rPr lang="tr-TR" sz="3200" dirty="0" err="1" smtClean="0"/>
              <a:t>intestinal</a:t>
            </a:r>
            <a:r>
              <a:rPr lang="tr-TR" sz="3200" dirty="0" smtClean="0"/>
              <a:t> </a:t>
            </a:r>
            <a:r>
              <a:rPr lang="tr-TR" sz="3200" dirty="0" err="1" smtClean="0"/>
              <a:t>anthrax</a:t>
            </a:r>
            <a:endParaRPr lang="tr-TR" sz="3200" dirty="0"/>
          </a:p>
          <a:p>
            <a:r>
              <a:rPr lang="tr-TR" sz="3200" dirty="0" smtClean="0"/>
              <a:t>Blood </a:t>
            </a:r>
            <a:r>
              <a:rPr lang="tr-TR" sz="3200" dirty="0"/>
              <a:t>– </a:t>
            </a:r>
            <a:r>
              <a:rPr lang="tr-TR" sz="3200" dirty="0" err="1" smtClean="0"/>
              <a:t>septicemic</a:t>
            </a:r>
            <a:r>
              <a:rPr lang="tr-TR" sz="3200" dirty="0" smtClean="0"/>
              <a:t> </a:t>
            </a:r>
            <a:r>
              <a:rPr lang="tr-TR" sz="3200" dirty="0" err="1" smtClean="0"/>
              <a:t>anthrax</a:t>
            </a:r>
            <a:endParaRPr lang="tr-TR" sz="3200" dirty="0" smtClean="0"/>
          </a:p>
          <a:p>
            <a:r>
              <a:rPr lang="tr-TR" sz="3200" dirty="0"/>
              <a:t>S</a:t>
            </a:r>
            <a:r>
              <a:rPr lang="en-US" sz="3200" dirty="0" err="1" smtClean="0"/>
              <a:t>pinal</a:t>
            </a:r>
            <a:r>
              <a:rPr lang="en-US" sz="3200" dirty="0" smtClean="0"/>
              <a:t> </a:t>
            </a:r>
            <a:r>
              <a:rPr lang="en-US" sz="3200" dirty="0"/>
              <a:t>fluid</a:t>
            </a:r>
          </a:p>
          <a:p>
            <a:endParaRPr lang="tr-TR" sz="3200" dirty="0"/>
          </a:p>
        </p:txBody>
      </p:sp>
    </p:spTree>
    <p:extLst>
      <p:ext uri="{BB962C8B-B14F-4D97-AF65-F5344CB8AC3E}">
        <p14:creationId xmlns:p14="http://schemas.microsoft.com/office/powerpoint/2010/main" val="2414611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Microscopy</a:t>
            </a:r>
            <a:r>
              <a:rPr lang="tr-TR" b="1" dirty="0" smtClean="0"/>
              <a:t/>
            </a:r>
            <a:br>
              <a:rPr lang="tr-TR" b="1" dirty="0" smtClean="0"/>
            </a:br>
            <a:endParaRPr lang="tr-TR" dirty="0"/>
          </a:p>
        </p:txBody>
      </p:sp>
      <p:sp>
        <p:nvSpPr>
          <p:cNvPr id="3" name="İçerik Yer Tutucusu 2"/>
          <p:cNvSpPr>
            <a:spLocks noGrp="1"/>
          </p:cNvSpPr>
          <p:nvPr>
            <p:ph idx="1"/>
          </p:nvPr>
        </p:nvSpPr>
        <p:spPr>
          <a:xfrm>
            <a:off x="0" y="1690688"/>
            <a:ext cx="12192000" cy="5167312"/>
          </a:xfrm>
        </p:spPr>
        <p:txBody>
          <a:bodyPr>
            <a:normAutofit/>
          </a:bodyPr>
          <a:lstStyle/>
          <a:p>
            <a:pPr marL="0" indent="0">
              <a:buNone/>
            </a:pPr>
            <a:r>
              <a:rPr lang="tr-TR" dirty="0" smtClean="0"/>
              <a:t>• </a:t>
            </a:r>
            <a:r>
              <a:rPr lang="tr-TR" dirty="0"/>
              <a:t>Gram </a:t>
            </a:r>
            <a:r>
              <a:rPr lang="tr-TR" dirty="0" err="1"/>
              <a:t>stain</a:t>
            </a:r>
            <a:r>
              <a:rPr lang="tr-TR" dirty="0"/>
              <a:t> – </a:t>
            </a:r>
            <a:r>
              <a:rPr lang="tr-TR" dirty="0" err="1" smtClean="0"/>
              <a:t>for</a:t>
            </a:r>
            <a:r>
              <a:rPr lang="tr-TR" dirty="0" smtClean="0"/>
              <a:t> </a:t>
            </a:r>
            <a:r>
              <a:rPr lang="tr-TR" dirty="0" err="1" smtClean="0"/>
              <a:t>bacilli</a:t>
            </a:r>
            <a:r>
              <a:rPr lang="tr-TR" dirty="0" smtClean="0"/>
              <a:t> </a:t>
            </a:r>
            <a:r>
              <a:rPr lang="tr-TR" dirty="0" err="1" smtClean="0"/>
              <a:t>demonstration</a:t>
            </a: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smtClean="0"/>
          </a:p>
          <a:p>
            <a:pPr marL="0" indent="0">
              <a:buNone/>
            </a:pPr>
            <a:r>
              <a:rPr lang="tr-TR" dirty="0" smtClean="0"/>
              <a:t>• </a:t>
            </a:r>
            <a:r>
              <a:rPr lang="tr-TR" dirty="0" err="1" smtClean="0"/>
              <a:t>McFadyean’s</a:t>
            </a:r>
            <a:r>
              <a:rPr lang="tr-TR" dirty="0" smtClean="0"/>
              <a:t> </a:t>
            </a:r>
            <a:r>
              <a:rPr lang="tr-TR" dirty="0" err="1" smtClean="0"/>
              <a:t>reaction</a:t>
            </a:r>
            <a:r>
              <a:rPr lang="tr-TR" dirty="0" smtClean="0"/>
              <a:t> -  </a:t>
            </a:r>
          </a:p>
          <a:p>
            <a:pPr marL="0" indent="0">
              <a:buNone/>
            </a:pPr>
            <a:r>
              <a:rPr lang="tr-TR" dirty="0" err="1" smtClean="0"/>
              <a:t>for</a:t>
            </a:r>
            <a:r>
              <a:rPr lang="tr-TR" dirty="0" smtClean="0"/>
              <a:t> </a:t>
            </a:r>
            <a:r>
              <a:rPr lang="tr-TR" dirty="0" err="1" smtClean="0"/>
              <a:t>capsule</a:t>
            </a:r>
            <a:r>
              <a:rPr lang="tr-TR" dirty="0" smtClean="0"/>
              <a:t> </a:t>
            </a:r>
            <a:r>
              <a:rPr lang="tr-TR" dirty="0" err="1" smtClean="0"/>
              <a:t>demonstration</a:t>
            </a:r>
            <a:r>
              <a:rPr lang="tr-TR" dirty="0" smtClean="0"/>
              <a:t>.</a:t>
            </a:r>
          </a:p>
          <a:p>
            <a:pPr marL="0" indent="0">
              <a:buNone/>
            </a:pPr>
            <a:endParaRPr lang="tr-TR" dirty="0"/>
          </a:p>
          <a:p>
            <a:pPr marL="0" indent="0">
              <a:buNone/>
            </a:pPr>
            <a:endParaRPr lang="tr-TR" b="1" dirty="0" smtClean="0"/>
          </a:p>
        </p:txBody>
      </p:sp>
      <p:pic>
        <p:nvPicPr>
          <p:cNvPr id="4" name="Resim 3"/>
          <p:cNvPicPr>
            <a:picLocks noChangeAspect="1"/>
          </p:cNvPicPr>
          <p:nvPr/>
        </p:nvPicPr>
        <p:blipFill>
          <a:blip r:embed="rId2"/>
          <a:stretch>
            <a:fillRect/>
          </a:stretch>
        </p:blipFill>
        <p:spPr>
          <a:xfrm>
            <a:off x="6603166" y="230213"/>
            <a:ext cx="4750634" cy="3401045"/>
          </a:xfrm>
          <a:prstGeom prst="rect">
            <a:avLst/>
          </a:prstGeom>
        </p:spPr>
      </p:pic>
      <p:pic>
        <p:nvPicPr>
          <p:cNvPr id="5" name="Resim 4"/>
          <p:cNvPicPr>
            <a:picLocks noChangeAspect="1"/>
          </p:cNvPicPr>
          <p:nvPr/>
        </p:nvPicPr>
        <p:blipFill>
          <a:blip r:embed="rId3"/>
          <a:stretch>
            <a:fillRect/>
          </a:stretch>
        </p:blipFill>
        <p:spPr>
          <a:xfrm>
            <a:off x="5786203" y="3924126"/>
            <a:ext cx="6119415" cy="2775917"/>
          </a:xfrm>
          <a:prstGeom prst="rect">
            <a:avLst/>
          </a:prstGeom>
        </p:spPr>
      </p:pic>
    </p:spTree>
    <p:extLst>
      <p:ext uri="{BB962C8B-B14F-4D97-AF65-F5344CB8AC3E}">
        <p14:creationId xmlns:p14="http://schemas.microsoft.com/office/powerpoint/2010/main" val="1261735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
            </a:r>
            <a:br>
              <a:rPr lang="tr-TR" b="1" dirty="0" smtClean="0"/>
            </a:br>
            <a:r>
              <a:rPr lang="tr-TR" b="1" dirty="0" err="1" smtClean="0"/>
              <a:t>Spore</a:t>
            </a:r>
            <a:r>
              <a:rPr lang="tr-TR" b="1" dirty="0" smtClean="0"/>
              <a:t> </a:t>
            </a:r>
            <a:r>
              <a:rPr lang="tr-TR" b="1" dirty="0" err="1" smtClean="0"/>
              <a:t>staining</a:t>
            </a:r>
            <a:r>
              <a:rPr lang="tr-TR" b="1" dirty="0" smtClean="0"/>
              <a:t>  – </a:t>
            </a:r>
            <a:r>
              <a:rPr lang="tr-TR" b="1" dirty="0" err="1" smtClean="0"/>
              <a:t>for</a:t>
            </a:r>
            <a:r>
              <a:rPr lang="tr-TR" b="1" dirty="0" smtClean="0"/>
              <a:t> </a:t>
            </a:r>
            <a:r>
              <a:rPr lang="tr-TR" b="1" dirty="0" err="1" smtClean="0"/>
              <a:t>spore</a:t>
            </a:r>
            <a:r>
              <a:rPr lang="tr-TR" b="1" dirty="0" smtClean="0"/>
              <a:t> </a:t>
            </a:r>
            <a:r>
              <a:rPr lang="tr-TR" b="1" dirty="0" err="1" smtClean="0"/>
              <a:t>demonstration</a:t>
            </a:r>
            <a:r>
              <a:rPr lang="tr-TR" dirty="0" smtClean="0"/>
              <a:t/>
            </a:r>
            <a:br>
              <a:rPr lang="tr-TR" dirty="0" smtClean="0"/>
            </a:br>
            <a:r>
              <a:rPr lang="tr-TR" dirty="0" smtClean="0"/>
              <a:t/>
            </a:r>
            <a:br>
              <a:rPr lang="tr-TR" dirty="0" smtClean="0"/>
            </a:br>
            <a:endParaRPr lang="tr-TR" dirty="0"/>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1227945" y="1945546"/>
            <a:ext cx="8919148" cy="3827622"/>
          </a:xfrm>
          <a:prstGeom prst="rect">
            <a:avLst/>
          </a:prstGeom>
        </p:spPr>
      </p:pic>
    </p:spTree>
    <p:extLst>
      <p:ext uri="{BB962C8B-B14F-4D97-AF65-F5344CB8AC3E}">
        <p14:creationId xmlns:p14="http://schemas.microsoft.com/office/powerpoint/2010/main" val="1901216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3013" y="500061"/>
            <a:ext cx="10515600" cy="1325563"/>
          </a:xfrm>
        </p:spPr>
        <p:txBody>
          <a:bodyPr/>
          <a:lstStyle/>
          <a:p>
            <a:r>
              <a:rPr lang="tr-TR" b="1" dirty="0" err="1"/>
              <a:t>Culture</a:t>
            </a:r>
            <a:endParaRPr lang="tr-TR" dirty="0"/>
          </a:p>
        </p:txBody>
      </p:sp>
      <p:sp>
        <p:nvSpPr>
          <p:cNvPr id="3" name="İçerik Yer Tutucusu 2"/>
          <p:cNvSpPr>
            <a:spLocks noGrp="1"/>
          </p:cNvSpPr>
          <p:nvPr>
            <p:ph idx="1"/>
          </p:nvPr>
        </p:nvSpPr>
        <p:spPr>
          <a:xfrm>
            <a:off x="0" y="1825624"/>
            <a:ext cx="12082072" cy="5032375"/>
          </a:xfrm>
        </p:spPr>
        <p:txBody>
          <a:bodyPr/>
          <a:lstStyle/>
          <a:p>
            <a:endParaRPr lang="tr-TR" b="1" dirty="0" smtClean="0"/>
          </a:p>
          <a:p>
            <a:r>
              <a:rPr lang="tr-TR" b="1" dirty="0" smtClean="0"/>
              <a:t>AEROBE /FACULTATİVE ANAEROBE</a:t>
            </a:r>
            <a:endParaRPr lang="tr-TR" b="1" dirty="0"/>
          </a:p>
          <a:p>
            <a:r>
              <a:rPr lang="tr-TR" dirty="0" smtClean="0"/>
              <a:t>NUTRİENT AGAR</a:t>
            </a:r>
          </a:p>
          <a:p>
            <a:r>
              <a:rPr lang="tr-TR" dirty="0" smtClean="0"/>
              <a:t>BLOOD AGAR</a:t>
            </a:r>
            <a:endParaRPr lang="tr-TR" dirty="0"/>
          </a:p>
          <a:p>
            <a:r>
              <a:rPr lang="tr-TR" dirty="0" smtClean="0"/>
              <a:t>SELECTİVE MEDİA -PLET </a:t>
            </a:r>
            <a:r>
              <a:rPr lang="tr-TR" dirty="0"/>
              <a:t>MEDIUM </a:t>
            </a:r>
            <a:r>
              <a:rPr lang="tr-TR" dirty="0" smtClean="0"/>
              <a:t>– </a:t>
            </a:r>
          </a:p>
          <a:p>
            <a:pPr marL="0" indent="0">
              <a:buNone/>
            </a:pPr>
            <a:r>
              <a:rPr lang="tr-TR" dirty="0" smtClean="0"/>
              <a:t>(POLYMYXIN</a:t>
            </a:r>
            <a:r>
              <a:rPr lang="tr-TR" dirty="0"/>
              <a:t>, LYSOZYME, </a:t>
            </a:r>
            <a:endParaRPr lang="tr-TR" dirty="0" smtClean="0"/>
          </a:p>
          <a:p>
            <a:pPr marL="0" indent="0">
              <a:buNone/>
            </a:pPr>
            <a:r>
              <a:rPr lang="tr-TR" dirty="0"/>
              <a:t> </a:t>
            </a:r>
            <a:r>
              <a:rPr lang="tr-TR" dirty="0" smtClean="0"/>
              <a:t> EDTA </a:t>
            </a:r>
            <a:r>
              <a:rPr lang="tr-TR" dirty="0"/>
              <a:t>&amp; </a:t>
            </a:r>
            <a:r>
              <a:rPr lang="tr-TR" dirty="0" smtClean="0"/>
              <a:t>THALLOUS ACETATE</a:t>
            </a:r>
            <a:r>
              <a:rPr lang="tr-TR" b="1" dirty="0" smtClean="0"/>
              <a:t>)</a:t>
            </a:r>
          </a:p>
          <a:p>
            <a:r>
              <a:rPr lang="tr-TR" dirty="0" smtClean="0"/>
              <a:t>TEMP RANGE  12-45</a:t>
            </a:r>
            <a:r>
              <a:rPr lang="tr-TR" baseline="30000" dirty="0" smtClean="0"/>
              <a:t>0</a:t>
            </a:r>
            <a:r>
              <a:rPr lang="tr-TR" dirty="0" smtClean="0"/>
              <a:t>C</a:t>
            </a:r>
            <a:endParaRPr lang="tr-TR" b="1" dirty="0"/>
          </a:p>
        </p:txBody>
      </p:sp>
      <p:pic>
        <p:nvPicPr>
          <p:cNvPr id="4" name="Resim 3"/>
          <p:cNvPicPr>
            <a:picLocks noChangeAspect="1"/>
          </p:cNvPicPr>
          <p:nvPr/>
        </p:nvPicPr>
        <p:blipFill>
          <a:blip r:embed="rId2"/>
          <a:stretch>
            <a:fillRect/>
          </a:stretch>
        </p:blipFill>
        <p:spPr>
          <a:xfrm>
            <a:off x="5736236" y="689549"/>
            <a:ext cx="6345836" cy="5141626"/>
          </a:xfrm>
          <a:prstGeom prst="rect">
            <a:avLst/>
          </a:prstGeom>
        </p:spPr>
      </p:pic>
    </p:spTree>
    <p:extLst>
      <p:ext uri="{BB962C8B-B14F-4D97-AF65-F5344CB8AC3E}">
        <p14:creationId xmlns:p14="http://schemas.microsoft.com/office/powerpoint/2010/main" val="3281129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err="1"/>
              <a:t>Other</a:t>
            </a:r>
            <a:r>
              <a:rPr lang="tr-TR" b="1" dirty="0"/>
              <a:t> </a:t>
            </a:r>
            <a:r>
              <a:rPr lang="tr-TR" b="1" dirty="0" err="1" smtClean="0"/>
              <a:t>non-selective</a:t>
            </a:r>
            <a:r>
              <a:rPr lang="tr-TR" b="1" dirty="0" smtClean="0"/>
              <a:t> </a:t>
            </a:r>
            <a:r>
              <a:rPr lang="tr-TR" b="1" dirty="0" err="1" smtClean="0"/>
              <a:t>media</a:t>
            </a:r>
            <a:endParaRPr lang="tr-TR" b="1" dirty="0"/>
          </a:p>
          <a:p>
            <a:pPr marL="0" indent="0">
              <a:buNone/>
            </a:pPr>
            <a:r>
              <a:rPr lang="tr-TR" dirty="0"/>
              <a:t>• </a:t>
            </a:r>
            <a:r>
              <a:rPr lang="tr-TR" dirty="0" err="1"/>
              <a:t>Nutrient</a:t>
            </a:r>
            <a:r>
              <a:rPr lang="tr-TR" dirty="0"/>
              <a:t> </a:t>
            </a:r>
            <a:r>
              <a:rPr lang="tr-TR" dirty="0" err="1"/>
              <a:t>agar</a:t>
            </a:r>
            <a:r>
              <a:rPr lang="tr-TR" dirty="0"/>
              <a:t> </a:t>
            </a:r>
            <a:r>
              <a:rPr lang="tr-TR" dirty="0" smtClean="0"/>
              <a:t>–</a:t>
            </a:r>
            <a:r>
              <a:rPr lang="tr-TR" dirty="0" err="1" smtClean="0"/>
              <a:t>colonies</a:t>
            </a:r>
            <a:r>
              <a:rPr lang="tr-TR" dirty="0" smtClean="0"/>
              <a:t> </a:t>
            </a:r>
            <a:r>
              <a:rPr lang="tr-TR" dirty="0"/>
              <a:t>– </a:t>
            </a:r>
            <a:endParaRPr lang="tr-TR" dirty="0" smtClean="0"/>
          </a:p>
          <a:p>
            <a:pPr marL="0" indent="0">
              <a:buNone/>
            </a:pPr>
            <a:r>
              <a:rPr lang="tr-TR" dirty="0" err="1" smtClean="0"/>
              <a:t>Medusa</a:t>
            </a:r>
            <a:r>
              <a:rPr lang="tr-TR" dirty="0" smtClean="0"/>
              <a:t> </a:t>
            </a:r>
            <a:r>
              <a:rPr lang="tr-TR" dirty="0" err="1" smtClean="0"/>
              <a:t>head</a:t>
            </a:r>
            <a:r>
              <a:rPr lang="tr-TR" dirty="0" smtClean="0"/>
              <a:t> </a:t>
            </a:r>
            <a:r>
              <a:rPr lang="tr-TR" dirty="0" err="1"/>
              <a:t>appearance</a:t>
            </a:r>
            <a:r>
              <a:rPr lang="tr-TR" dirty="0"/>
              <a:t> </a:t>
            </a:r>
            <a:endParaRPr lang="tr-TR" dirty="0" smtClean="0"/>
          </a:p>
          <a:p>
            <a:pPr marL="0" indent="0">
              <a:buNone/>
            </a:pPr>
            <a:endParaRPr lang="tr-TR" dirty="0"/>
          </a:p>
          <a:p>
            <a:pPr marL="0" indent="0">
              <a:buNone/>
            </a:pPr>
            <a:r>
              <a:rPr lang="tr-TR" dirty="0" smtClean="0"/>
              <a:t>• </a:t>
            </a:r>
            <a:r>
              <a:rPr lang="tr-TR" dirty="0"/>
              <a:t>Blood </a:t>
            </a:r>
            <a:r>
              <a:rPr lang="tr-TR" dirty="0" err="1"/>
              <a:t>agar</a:t>
            </a:r>
            <a:r>
              <a:rPr lang="tr-TR" dirty="0"/>
              <a:t> – </a:t>
            </a:r>
            <a:r>
              <a:rPr lang="tr-TR" dirty="0" err="1" smtClean="0"/>
              <a:t>usually</a:t>
            </a:r>
            <a:r>
              <a:rPr lang="tr-TR" dirty="0" smtClean="0"/>
              <a:t> </a:t>
            </a:r>
            <a:r>
              <a:rPr lang="tr-TR" dirty="0" err="1" smtClean="0"/>
              <a:t>non-haemolytic</a:t>
            </a:r>
            <a:endParaRPr lang="tr-TR" dirty="0"/>
          </a:p>
        </p:txBody>
      </p:sp>
      <p:pic>
        <p:nvPicPr>
          <p:cNvPr id="4" name="Resim 3"/>
          <p:cNvPicPr>
            <a:picLocks noChangeAspect="1"/>
          </p:cNvPicPr>
          <p:nvPr/>
        </p:nvPicPr>
        <p:blipFill>
          <a:blip r:embed="rId2"/>
          <a:stretch>
            <a:fillRect/>
          </a:stretch>
        </p:blipFill>
        <p:spPr>
          <a:xfrm>
            <a:off x="6640643" y="884420"/>
            <a:ext cx="5551357" cy="5831173"/>
          </a:xfrm>
          <a:prstGeom prst="rect">
            <a:avLst/>
          </a:prstGeom>
        </p:spPr>
      </p:pic>
    </p:spTree>
    <p:extLst>
      <p:ext uri="{BB962C8B-B14F-4D97-AF65-F5344CB8AC3E}">
        <p14:creationId xmlns:p14="http://schemas.microsoft.com/office/powerpoint/2010/main" val="2884528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Growth</a:t>
            </a:r>
            <a:endParaRPr lang="tr-TR" dirty="0" smtClean="0"/>
          </a:p>
          <a:p>
            <a:pPr marL="0" indent="0">
              <a:buNone/>
            </a:pPr>
            <a:r>
              <a:rPr lang="tr-TR" dirty="0" err="1" smtClean="0"/>
              <a:t>In</a:t>
            </a:r>
            <a:r>
              <a:rPr lang="tr-TR" dirty="0" smtClean="0"/>
              <a:t> </a:t>
            </a:r>
            <a:r>
              <a:rPr lang="tr-TR" dirty="0" err="1" smtClean="0"/>
              <a:t>broth</a:t>
            </a:r>
            <a:r>
              <a:rPr lang="tr-TR" dirty="0" smtClean="0"/>
              <a:t> </a:t>
            </a:r>
            <a:r>
              <a:rPr lang="tr-TR" dirty="0" err="1" smtClean="0"/>
              <a:t>silky</a:t>
            </a:r>
            <a:r>
              <a:rPr lang="tr-TR" dirty="0" smtClean="0"/>
              <a:t> </a:t>
            </a:r>
            <a:r>
              <a:rPr lang="tr-TR" dirty="0" err="1" smtClean="0"/>
              <a:t>strands</a:t>
            </a:r>
            <a:r>
              <a:rPr lang="tr-TR" dirty="0" smtClean="0"/>
              <a:t>, </a:t>
            </a:r>
            <a:r>
              <a:rPr lang="tr-TR" dirty="0" err="1" smtClean="0"/>
              <a:t>surface</a:t>
            </a:r>
            <a:r>
              <a:rPr lang="tr-TR" dirty="0" smtClean="0"/>
              <a:t> </a:t>
            </a:r>
            <a:r>
              <a:rPr lang="tr-TR" dirty="0" err="1" smtClean="0"/>
              <a:t>pellicle</a:t>
            </a:r>
            <a:r>
              <a:rPr lang="tr-TR" dirty="0" smtClean="0"/>
              <a:t> </a:t>
            </a:r>
            <a:r>
              <a:rPr lang="tr-TR" dirty="0" err="1" smtClean="0"/>
              <a:t>and</a:t>
            </a:r>
            <a:r>
              <a:rPr lang="tr-TR" dirty="0" smtClean="0"/>
              <a:t> </a:t>
            </a:r>
            <a:r>
              <a:rPr lang="tr-TR" dirty="0" err="1" smtClean="0"/>
              <a:t>floccular</a:t>
            </a:r>
            <a:r>
              <a:rPr lang="tr-TR" dirty="0" smtClean="0"/>
              <a:t> </a:t>
            </a:r>
            <a:r>
              <a:rPr lang="tr-TR" dirty="0" err="1" smtClean="0"/>
              <a:t>particules</a:t>
            </a:r>
            <a:r>
              <a:rPr lang="tr-TR" dirty="0" smtClean="0"/>
              <a:t> </a:t>
            </a:r>
          </a:p>
          <a:p>
            <a:r>
              <a:rPr lang="tr-TR" dirty="0" err="1" smtClean="0"/>
              <a:t>Biochemical</a:t>
            </a:r>
            <a:endParaRPr lang="tr-TR" dirty="0" smtClean="0"/>
          </a:p>
          <a:p>
            <a:pPr marL="0" indent="0">
              <a:buNone/>
            </a:pPr>
            <a:r>
              <a:rPr lang="tr-TR" dirty="0"/>
              <a:t> </a:t>
            </a:r>
            <a:r>
              <a:rPr lang="tr-TR" dirty="0" smtClean="0"/>
              <a:t>asit </a:t>
            </a:r>
            <a:r>
              <a:rPr lang="tr-TR" dirty="0" err="1" smtClean="0"/>
              <a:t>from</a:t>
            </a:r>
            <a:r>
              <a:rPr lang="tr-TR" dirty="0" smtClean="0"/>
              <a:t> </a:t>
            </a:r>
            <a:r>
              <a:rPr lang="tr-TR" dirty="0" err="1" smtClean="0"/>
              <a:t>glucose</a:t>
            </a:r>
            <a:r>
              <a:rPr lang="tr-TR" dirty="0" smtClean="0"/>
              <a:t>, </a:t>
            </a:r>
            <a:r>
              <a:rPr lang="tr-TR" dirty="0" err="1" smtClean="0"/>
              <a:t>maltose,sucrose</a:t>
            </a:r>
            <a:r>
              <a:rPr lang="tr-TR" dirty="0" smtClean="0"/>
              <a:t>, </a:t>
            </a:r>
            <a:r>
              <a:rPr lang="tr-TR" dirty="0" err="1" smtClean="0"/>
              <a:t>no</a:t>
            </a:r>
            <a:r>
              <a:rPr lang="tr-TR" dirty="0" smtClean="0"/>
              <a:t> </a:t>
            </a:r>
            <a:r>
              <a:rPr lang="tr-TR" dirty="0" err="1" smtClean="0"/>
              <a:t>gas</a:t>
            </a:r>
            <a:endParaRPr lang="tr-TR" dirty="0" smtClean="0"/>
          </a:p>
          <a:p>
            <a:r>
              <a:rPr lang="tr-TR" dirty="0" err="1" smtClean="0"/>
              <a:t>Nitrate</a:t>
            </a:r>
            <a:r>
              <a:rPr lang="tr-TR" dirty="0" smtClean="0"/>
              <a:t> </a:t>
            </a:r>
            <a:r>
              <a:rPr lang="tr-TR" dirty="0" err="1" smtClean="0"/>
              <a:t>to</a:t>
            </a:r>
            <a:r>
              <a:rPr lang="tr-TR" dirty="0" smtClean="0"/>
              <a:t> </a:t>
            </a:r>
            <a:r>
              <a:rPr lang="tr-TR" dirty="0" err="1" smtClean="0"/>
              <a:t>nitrite</a:t>
            </a:r>
            <a:endParaRPr lang="tr-TR" dirty="0" smtClean="0"/>
          </a:p>
          <a:p>
            <a:r>
              <a:rPr lang="tr-TR" dirty="0" err="1" smtClean="0"/>
              <a:t>Catalase</a:t>
            </a:r>
            <a:r>
              <a:rPr lang="tr-TR" dirty="0" smtClean="0"/>
              <a:t> pozitif</a:t>
            </a:r>
          </a:p>
          <a:p>
            <a:r>
              <a:rPr lang="tr-TR" dirty="0" err="1" smtClean="0"/>
              <a:t>Egg</a:t>
            </a:r>
            <a:r>
              <a:rPr lang="tr-TR" dirty="0" smtClean="0"/>
              <a:t> </a:t>
            </a:r>
            <a:r>
              <a:rPr lang="tr-TR" dirty="0" err="1" smtClean="0"/>
              <a:t>yolk</a:t>
            </a:r>
            <a:r>
              <a:rPr lang="tr-TR" dirty="0" smtClean="0"/>
              <a:t> </a:t>
            </a:r>
            <a:r>
              <a:rPr lang="tr-TR" dirty="0" err="1" smtClean="0"/>
              <a:t>agar</a:t>
            </a:r>
            <a:endParaRPr lang="tr-TR" dirty="0" smtClean="0"/>
          </a:p>
          <a:p>
            <a:pPr marL="0" indent="0">
              <a:buNone/>
            </a:pPr>
            <a:r>
              <a:rPr lang="tr-TR" dirty="0"/>
              <a:t> </a:t>
            </a:r>
            <a:r>
              <a:rPr lang="tr-TR" dirty="0" err="1" smtClean="0"/>
              <a:t>weak</a:t>
            </a:r>
            <a:r>
              <a:rPr lang="tr-TR" dirty="0" smtClean="0"/>
              <a:t> </a:t>
            </a:r>
            <a:r>
              <a:rPr lang="tr-TR" dirty="0" err="1" smtClean="0"/>
              <a:t>lecithinase</a:t>
            </a:r>
            <a:endParaRPr lang="tr-TR" dirty="0"/>
          </a:p>
        </p:txBody>
      </p:sp>
    </p:spTree>
    <p:extLst>
      <p:ext uri="{BB962C8B-B14F-4D97-AF65-F5344CB8AC3E}">
        <p14:creationId xmlns:p14="http://schemas.microsoft.com/office/powerpoint/2010/main" val="1736816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825625"/>
            <a:ext cx="11353800" cy="4710086"/>
          </a:xfrm>
        </p:spPr>
        <p:txBody>
          <a:bodyPr>
            <a:norm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r>
              <a:rPr lang="tr-TR" dirty="0" err="1" smtClean="0"/>
              <a:t>Nitrate</a:t>
            </a:r>
            <a:r>
              <a:rPr lang="tr-TR" dirty="0" smtClean="0"/>
              <a:t> </a:t>
            </a:r>
            <a:r>
              <a:rPr lang="tr-TR" dirty="0" err="1" smtClean="0"/>
              <a:t>positive</a:t>
            </a:r>
            <a:r>
              <a:rPr lang="tr-TR" dirty="0" smtClean="0"/>
              <a:t>                  </a:t>
            </a:r>
            <a:r>
              <a:rPr lang="tr-TR" dirty="0" err="1" smtClean="0"/>
              <a:t>Nitrate</a:t>
            </a:r>
            <a:r>
              <a:rPr lang="tr-TR" dirty="0" smtClean="0"/>
              <a:t> </a:t>
            </a:r>
            <a:r>
              <a:rPr lang="tr-TR" dirty="0" err="1" smtClean="0"/>
              <a:t>negative</a:t>
            </a:r>
            <a:endParaRPr lang="tr-TR" dirty="0" smtClean="0"/>
          </a:p>
          <a:p>
            <a:pPr marL="0" indent="0">
              <a:buNone/>
            </a:pPr>
            <a:endParaRPr lang="tr-TR" dirty="0"/>
          </a:p>
        </p:txBody>
      </p:sp>
      <p:pic>
        <p:nvPicPr>
          <p:cNvPr id="4" name="Resim 3"/>
          <p:cNvPicPr>
            <a:picLocks noChangeAspect="1"/>
          </p:cNvPicPr>
          <p:nvPr/>
        </p:nvPicPr>
        <p:blipFill>
          <a:blip r:embed="rId2"/>
          <a:stretch>
            <a:fillRect/>
          </a:stretch>
        </p:blipFill>
        <p:spPr>
          <a:xfrm>
            <a:off x="4316801" y="761323"/>
            <a:ext cx="2923082" cy="4476698"/>
          </a:xfrm>
          <a:prstGeom prst="rect">
            <a:avLst/>
          </a:prstGeom>
        </p:spPr>
      </p:pic>
      <p:pic>
        <p:nvPicPr>
          <p:cNvPr id="5" name="Resim 4"/>
          <p:cNvPicPr>
            <a:picLocks noChangeAspect="1"/>
          </p:cNvPicPr>
          <p:nvPr/>
        </p:nvPicPr>
        <p:blipFill>
          <a:blip r:embed="rId3"/>
          <a:stretch>
            <a:fillRect/>
          </a:stretch>
        </p:blipFill>
        <p:spPr>
          <a:xfrm>
            <a:off x="607681" y="761323"/>
            <a:ext cx="2683239" cy="4476698"/>
          </a:xfrm>
          <a:prstGeom prst="rect">
            <a:avLst/>
          </a:prstGeom>
        </p:spPr>
      </p:pic>
    </p:spTree>
    <p:extLst>
      <p:ext uri="{BB962C8B-B14F-4D97-AF65-F5344CB8AC3E}">
        <p14:creationId xmlns:p14="http://schemas.microsoft.com/office/powerpoint/2010/main" val="2783264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ANIMAL INOCULATION</a:t>
            </a:r>
            <a:br>
              <a:rPr lang="tr-TR" b="1" dirty="0" smtClean="0"/>
            </a:br>
            <a:endParaRPr lang="tr-TR" dirty="0"/>
          </a:p>
        </p:txBody>
      </p:sp>
      <p:sp>
        <p:nvSpPr>
          <p:cNvPr id="3" name="İçerik Yer Tutucusu 2"/>
          <p:cNvSpPr>
            <a:spLocks noGrp="1"/>
          </p:cNvSpPr>
          <p:nvPr>
            <p:ph idx="1"/>
          </p:nvPr>
        </p:nvSpPr>
        <p:spPr/>
        <p:txBody>
          <a:bodyPr/>
          <a:lstStyle/>
          <a:p>
            <a:pPr marL="0" indent="0">
              <a:buNone/>
            </a:pPr>
            <a:r>
              <a:rPr lang="en-US" dirty="0" smtClean="0"/>
              <a:t>• </a:t>
            </a:r>
            <a:r>
              <a:rPr lang="en-US" dirty="0"/>
              <a:t>Mouse/ guinea pigs are injected </a:t>
            </a:r>
            <a:r>
              <a:rPr lang="en-US" dirty="0" smtClean="0"/>
              <a:t>with</a:t>
            </a:r>
            <a:r>
              <a:rPr lang="tr-TR" dirty="0" smtClean="0"/>
              <a:t> </a:t>
            </a:r>
            <a:r>
              <a:rPr lang="tr-TR" dirty="0" err="1" smtClean="0"/>
              <a:t>specimens</a:t>
            </a:r>
            <a:r>
              <a:rPr lang="tr-TR" dirty="0" smtClean="0"/>
              <a:t>.</a:t>
            </a:r>
          </a:p>
          <a:p>
            <a:pPr marL="0" indent="0">
              <a:buNone/>
            </a:pPr>
            <a:endParaRPr lang="tr-TR" dirty="0"/>
          </a:p>
          <a:p>
            <a:pPr marL="0" indent="0">
              <a:buNone/>
            </a:pPr>
            <a:r>
              <a:rPr lang="de-DE" dirty="0" smtClean="0"/>
              <a:t>• </a:t>
            </a:r>
            <a:r>
              <a:rPr lang="de-DE" dirty="0" err="1"/>
              <a:t>Animal</a:t>
            </a:r>
            <a:r>
              <a:rPr lang="de-DE" dirty="0"/>
              <a:t> dies in 48 </a:t>
            </a:r>
            <a:r>
              <a:rPr lang="de-DE" dirty="0" err="1"/>
              <a:t>hrs</a:t>
            </a:r>
            <a:endParaRPr lang="de-DE" dirty="0"/>
          </a:p>
          <a:p>
            <a:pPr marL="0" indent="0">
              <a:buNone/>
            </a:pPr>
            <a:endParaRPr lang="tr-TR" dirty="0" smtClean="0"/>
          </a:p>
          <a:p>
            <a:pPr marL="0" indent="0">
              <a:buNone/>
            </a:pPr>
            <a:r>
              <a:rPr lang="en-US" dirty="0" smtClean="0"/>
              <a:t>• </a:t>
            </a:r>
            <a:r>
              <a:rPr lang="en-US" dirty="0"/>
              <a:t>Examine bacilli in blood of dead </a:t>
            </a:r>
            <a:r>
              <a:rPr lang="en-US" dirty="0" err="1" smtClean="0"/>
              <a:t>anim</a:t>
            </a:r>
            <a:r>
              <a:rPr lang="tr-TR" dirty="0" smtClean="0"/>
              <a:t>al</a:t>
            </a:r>
            <a:endParaRPr lang="tr-TR" dirty="0"/>
          </a:p>
        </p:txBody>
      </p:sp>
    </p:spTree>
    <p:extLst>
      <p:ext uri="{BB962C8B-B14F-4D97-AF65-F5344CB8AC3E}">
        <p14:creationId xmlns:p14="http://schemas.microsoft.com/office/powerpoint/2010/main" val="3447096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tr-TR" b="1" dirty="0" smtClean="0"/>
              <a:t>Spore-forming Bacilli</a:t>
            </a:r>
            <a:endParaRPr lang="tr-TR" b="1" dirty="0"/>
          </a:p>
        </p:txBody>
      </p:sp>
      <p:sp>
        <p:nvSpPr>
          <p:cNvPr id="3" name="İçerik Yer Tutucusu 2"/>
          <p:cNvSpPr>
            <a:spLocks noGrp="1"/>
          </p:cNvSpPr>
          <p:nvPr>
            <p:ph idx="1"/>
          </p:nvPr>
        </p:nvSpPr>
        <p:spPr/>
        <p:txBody>
          <a:bodyPr>
            <a:normAutofit/>
          </a:bodyPr>
          <a:lstStyle/>
          <a:p>
            <a:pPr>
              <a:buFontTx/>
              <a:buNone/>
            </a:pPr>
            <a:endParaRPr lang="tr-TR" altLang="tr-TR" sz="3200" dirty="0" smtClean="0"/>
          </a:p>
          <a:p>
            <a:pPr>
              <a:buFontTx/>
              <a:buNone/>
            </a:pPr>
            <a:endParaRPr lang="tr-TR" altLang="tr-TR" sz="3200" dirty="0"/>
          </a:p>
          <a:p>
            <a:pPr>
              <a:buFontTx/>
              <a:buNone/>
            </a:pPr>
            <a:r>
              <a:rPr lang="en-US" altLang="tr-TR" sz="3200" dirty="0" smtClean="0"/>
              <a:t>Genus </a:t>
            </a:r>
            <a:r>
              <a:rPr lang="en-US" altLang="tr-TR" sz="3200" i="1" dirty="0" smtClean="0"/>
              <a:t>Bacillus</a:t>
            </a:r>
          </a:p>
          <a:p>
            <a:pPr>
              <a:buFontTx/>
              <a:buNone/>
            </a:pPr>
            <a:endParaRPr lang="tr-TR" altLang="tr-TR" sz="3200" dirty="0" smtClean="0"/>
          </a:p>
          <a:p>
            <a:pPr>
              <a:buFontTx/>
              <a:buNone/>
            </a:pPr>
            <a:r>
              <a:rPr lang="en-US" altLang="tr-TR" sz="3200" dirty="0" smtClean="0"/>
              <a:t>Genus </a:t>
            </a:r>
            <a:r>
              <a:rPr lang="en-US" altLang="tr-TR" sz="3200" i="1" dirty="0" smtClean="0"/>
              <a:t>Clostridium</a:t>
            </a:r>
            <a:endParaRPr lang="en-US" altLang="tr-TR" sz="3200" dirty="0" smtClean="0"/>
          </a:p>
          <a:p>
            <a:endParaRPr lang="tr-TR" sz="3200" dirty="0"/>
          </a:p>
        </p:txBody>
      </p:sp>
    </p:spTree>
    <p:extLst>
      <p:ext uri="{BB962C8B-B14F-4D97-AF65-F5344CB8AC3E}">
        <p14:creationId xmlns:p14="http://schemas.microsoft.com/office/powerpoint/2010/main" val="1164520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4557" y="365125"/>
            <a:ext cx="10679243" cy="729157"/>
          </a:xfrm>
        </p:spPr>
        <p:txBody>
          <a:bodyPr/>
          <a:lstStyle/>
          <a:p>
            <a:r>
              <a:rPr lang="tr-TR" b="1" dirty="0" smtClean="0"/>
              <a:t>          TREATMENT </a:t>
            </a:r>
            <a:r>
              <a:rPr lang="tr-TR" b="1" dirty="0" err="1" smtClean="0"/>
              <a:t>and</a:t>
            </a:r>
            <a:r>
              <a:rPr lang="tr-TR" b="1" dirty="0" smtClean="0"/>
              <a:t> PREVENTİON</a:t>
            </a:r>
            <a:endParaRPr lang="tr-TR" dirty="0"/>
          </a:p>
        </p:txBody>
      </p:sp>
      <p:sp>
        <p:nvSpPr>
          <p:cNvPr id="3" name="İçerik Yer Tutucusu 2"/>
          <p:cNvSpPr>
            <a:spLocks noGrp="1"/>
          </p:cNvSpPr>
          <p:nvPr>
            <p:ph idx="1"/>
          </p:nvPr>
        </p:nvSpPr>
        <p:spPr>
          <a:xfrm>
            <a:off x="434715" y="1379094"/>
            <a:ext cx="10919085" cy="5216577"/>
          </a:xfrm>
        </p:spPr>
        <p:txBody>
          <a:bodyPr>
            <a:normAutofit lnSpcReduction="10000"/>
          </a:bodyPr>
          <a:lstStyle/>
          <a:p>
            <a:r>
              <a:rPr lang="tr-TR" dirty="0" err="1"/>
              <a:t>Pencillin</a:t>
            </a:r>
            <a:endParaRPr lang="tr-TR" dirty="0"/>
          </a:p>
          <a:p>
            <a:pPr marL="0" indent="0">
              <a:buNone/>
            </a:pPr>
            <a:r>
              <a:rPr lang="tr-TR" dirty="0"/>
              <a:t>• </a:t>
            </a:r>
            <a:r>
              <a:rPr lang="tr-TR" dirty="0" err="1" smtClean="0"/>
              <a:t>Erythromycin</a:t>
            </a:r>
            <a:endParaRPr lang="tr-TR" dirty="0" smtClean="0"/>
          </a:p>
          <a:p>
            <a:r>
              <a:rPr lang="tr-TR" altLang="tr-TR" dirty="0" smtClean="0"/>
              <a:t>T</a:t>
            </a:r>
            <a:r>
              <a:rPr lang="en-US" altLang="tr-TR" dirty="0" err="1" smtClean="0"/>
              <a:t>etracycline</a:t>
            </a:r>
            <a:r>
              <a:rPr lang="en-US" altLang="tr-TR" dirty="0"/>
              <a:t>, or ciprofloxacin</a:t>
            </a:r>
          </a:p>
          <a:p>
            <a:r>
              <a:rPr lang="tr-TR" dirty="0" err="1" smtClean="0"/>
              <a:t>Antitoxins</a:t>
            </a:r>
            <a:r>
              <a:rPr lang="tr-TR" dirty="0" smtClean="0"/>
              <a:t> </a:t>
            </a:r>
            <a:r>
              <a:rPr lang="tr-TR" dirty="0"/>
              <a:t>– in </a:t>
            </a:r>
            <a:r>
              <a:rPr lang="tr-TR" dirty="0" err="1"/>
              <a:t>emergency</a:t>
            </a:r>
            <a:r>
              <a:rPr lang="tr-TR" dirty="0"/>
              <a:t> </a:t>
            </a:r>
            <a:r>
              <a:rPr lang="tr-TR" dirty="0" err="1" smtClean="0"/>
              <a:t>cases</a:t>
            </a:r>
            <a:endParaRPr lang="tr-TR" dirty="0" smtClean="0"/>
          </a:p>
          <a:p>
            <a:pPr marL="457200" lvl="1" indent="0">
              <a:buNone/>
            </a:pPr>
            <a:endParaRPr lang="tr-TR" dirty="0"/>
          </a:p>
          <a:p>
            <a:pPr lvl="1"/>
            <a:r>
              <a:rPr lang="tr-TR" b="1" dirty="0" smtClean="0"/>
              <a:t> ANIMAL </a:t>
            </a:r>
            <a:r>
              <a:rPr lang="tr-TR" b="1" dirty="0"/>
              <a:t>VACCINE </a:t>
            </a:r>
          </a:p>
          <a:p>
            <a:pPr marL="457200" lvl="1" indent="0">
              <a:buNone/>
            </a:pPr>
            <a:r>
              <a:rPr lang="en-US" altLang="tr-TR" dirty="0" smtClean="0"/>
              <a:t>live </a:t>
            </a:r>
            <a:r>
              <a:rPr lang="en-US" altLang="tr-TR" dirty="0"/>
              <a:t>spores and toxoid to protect </a:t>
            </a:r>
            <a:r>
              <a:rPr lang="en-US" altLang="tr-TR" dirty="0" smtClean="0"/>
              <a:t>livestock</a:t>
            </a:r>
            <a:endParaRPr lang="tr-TR" altLang="tr-TR" dirty="0" smtClean="0"/>
          </a:p>
          <a:p>
            <a:pPr marL="457200" lvl="1" indent="0">
              <a:buNone/>
            </a:pPr>
            <a:endParaRPr lang="tr-TR" b="1" dirty="0"/>
          </a:p>
          <a:p>
            <a:r>
              <a:rPr lang="tr-TR" b="1" dirty="0" smtClean="0"/>
              <a:t>HUMAN </a:t>
            </a:r>
            <a:r>
              <a:rPr lang="tr-TR" b="1" dirty="0"/>
              <a:t>VACCINE </a:t>
            </a:r>
            <a:r>
              <a:rPr lang="tr-TR" b="1" dirty="0" smtClean="0"/>
              <a:t>–</a:t>
            </a:r>
            <a:r>
              <a:rPr lang="en-US" altLang="tr-TR" dirty="0"/>
              <a:t>Vaccines </a:t>
            </a:r>
            <a:endParaRPr lang="tr-TR" b="1" dirty="0"/>
          </a:p>
          <a:p>
            <a:pPr marL="0" indent="0">
              <a:buNone/>
            </a:pPr>
            <a:r>
              <a:rPr lang="tr-TR" dirty="0" smtClean="0"/>
              <a:t> </a:t>
            </a:r>
            <a:r>
              <a:rPr lang="tr-TR" dirty="0" err="1" smtClean="0"/>
              <a:t>Alum</a:t>
            </a:r>
            <a:r>
              <a:rPr lang="tr-TR" dirty="0" smtClean="0"/>
              <a:t> </a:t>
            </a:r>
            <a:r>
              <a:rPr lang="tr-TR" dirty="0" err="1"/>
              <a:t>Precipitated</a:t>
            </a:r>
            <a:r>
              <a:rPr lang="tr-TR" dirty="0"/>
              <a:t> </a:t>
            </a:r>
            <a:r>
              <a:rPr lang="tr-TR" dirty="0" err="1"/>
              <a:t>Toxoid</a:t>
            </a:r>
            <a:r>
              <a:rPr lang="tr-TR" dirty="0"/>
              <a:t> </a:t>
            </a:r>
            <a:r>
              <a:rPr lang="tr-TR" dirty="0" smtClean="0"/>
              <a:t>–</a:t>
            </a:r>
            <a:r>
              <a:rPr lang="en-US" altLang="tr-TR" dirty="0"/>
              <a:t>high risk occupations and military personnel</a:t>
            </a:r>
            <a:endParaRPr lang="tr-TR" dirty="0"/>
          </a:p>
          <a:p>
            <a:pPr marL="0" indent="0">
              <a:buNone/>
            </a:pPr>
            <a:r>
              <a:rPr lang="tr-TR" dirty="0" smtClean="0"/>
              <a:t> </a:t>
            </a:r>
            <a:r>
              <a:rPr lang="en-US" dirty="0" smtClean="0"/>
              <a:t>3 </a:t>
            </a:r>
            <a:r>
              <a:rPr lang="en-US" dirty="0"/>
              <a:t>doses intramuscularly at intervals of 6 weeks and 6 months</a:t>
            </a:r>
          </a:p>
          <a:p>
            <a:pPr marL="0" indent="0">
              <a:buNone/>
            </a:pPr>
            <a:r>
              <a:rPr lang="tr-TR" dirty="0" smtClean="0"/>
              <a:t> </a:t>
            </a:r>
            <a:r>
              <a:rPr lang="en-US" dirty="0" smtClean="0"/>
              <a:t>Booster </a:t>
            </a:r>
            <a:r>
              <a:rPr lang="en-US" dirty="0"/>
              <a:t>dose after one year.</a:t>
            </a:r>
            <a:endParaRPr lang="tr-TR" dirty="0"/>
          </a:p>
        </p:txBody>
      </p:sp>
    </p:spTree>
    <p:extLst>
      <p:ext uri="{BB962C8B-B14F-4D97-AF65-F5344CB8AC3E}">
        <p14:creationId xmlns:p14="http://schemas.microsoft.com/office/powerpoint/2010/main" val="4240893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Bioterrorism</a:t>
            </a:r>
            <a:r>
              <a:rPr lang="tr-TR" dirty="0"/>
              <a:t/>
            </a:r>
            <a:br>
              <a:rPr lang="tr-TR" dirty="0"/>
            </a:br>
            <a:endParaRPr lang="tr-TR" dirty="0"/>
          </a:p>
        </p:txBody>
      </p:sp>
      <p:sp>
        <p:nvSpPr>
          <p:cNvPr id="3" name="İçerik Yer Tutucusu 2"/>
          <p:cNvSpPr>
            <a:spLocks noGrp="1"/>
          </p:cNvSpPr>
          <p:nvPr>
            <p:ph idx="1"/>
          </p:nvPr>
        </p:nvSpPr>
        <p:spPr>
          <a:xfrm>
            <a:off x="490654" y="1405054"/>
            <a:ext cx="10863146" cy="4771909"/>
          </a:xfrm>
        </p:spPr>
        <p:txBody>
          <a:bodyPr>
            <a:normAutofit fontScale="92500" lnSpcReduction="20000"/>
          </a:bodyPr>
          <a:lstStyle/>
          <a:p>
            <a:endParaRPr lang="tr-TR" dirty="0" smtClean="0"/>
          </a:p>
          <a:p>
            <a:endParaRPr lang="tr-TR" dirty="0"/>
          </a:p>
          <a:p>
            <a:endParaRPr lang="tr-TR" dirty="0" smtClean="0"/>
          </a:p>
          <a:p>
            <a:r>
              <a:rPr lang="en-US" dirty="0" smtClean="0"/>
              <a:t>A </a:t>
            </a:r>
            <a:r>
              <a:rPr lang="en-US" dirty="0"/>
              <a:t>biological attack, or bioterrorism, is the intentional release of viruses, bacteria, or other germs that </a:t>
            </a:r>
            <a:r>
              <a:rPr lang="en-US" dirty="0" smtClean="0"/>
              <a:t>can</a:t>
            </a:r>
            <a:r>
              <a:rPr lang="tr-TR" dirty="0" smtClean="0"/>
              <a:t> </a:t>
            </a:r>
            <a:r>
              <a:rPr lang="tr-TR" dirty="0" err="1" smtClean="0"/>
              <a:t>ill</a:t>
            </a:r>
            <a:r>
              <a:rPr lang="tr-TR" dirty="0" smtClean="0"/>
              <a:t> </a:t>
            </a:r>
            <a:r>
              <a:rPr lang="en-US" dirty="0" smtClean="0"/>
              <a:t>or </a:t>
            </a:r>
            <a:r>
              <a:rPr lang="en-US" dirty="0"/>
              <a:t>kill people, livestock, or crops. </a:t>
            </a:r>
            <a:endParaRPr lang="tr-TR" dirty="0" smtClean="0"/>
          </a:p>
          <a:p>
            <a:r>
              <a:rPr lang="en-US" i="1" dirty="0" smtClean="0"/>
              <a:t>Bacillus </a:t>
            </a:r>
            <a:r>
              <a:rPr lang="en-US" i="1" dirty="0" err="1"/>
              <a:t>anthracis</a:t>
            </a:r>
            <a:r>
              <a:rPr lang="en-US" dirty="0"/>
              <a:t>, the bacteria that causes anthrax, is one of the most likely agents to be used in a biological attack</a:t>
            </a:r>
            <a:r>
              <a:rPr lang="en-US" dirty="0" smtClean="0"/>
              <a:t>.</a:t>
            </a:r>
            <a:endParaRPr lang="tr-TR" dirty="0" smtClean="0"/>
          </a:p>
          <a:p>
            <a:r>
              <a:rPr lang="en-US" dirty="0"/>
              <a:t>Anthrax makes a good weapon because it can be released quietly and without anyone knowing. </a:t>
            </a:r>
            <a:endParaRPr lang="tr-TR" dirty="0" smtClean="0"/>
          </a:p>
          <a:p>
            <a:r>
              <a:rPr lang="en-US" dirty="0" smtClean="0"/>
              <a:t>The </a:t>
            </a:r>
            <a:r>
              <a:rPr lang="en-US" dirty="0"/>
              <a:t>microscopic spores could be put into powders, sprays, food, and water. Because they are so small, you may not be able to see, smell, or taste them</a:t>
            </a:r>
            <a:r>
              <a:rPr lang="en-US" dirty="0" smtClean="0"/>
              <a:t>.</a:t>
            </a:r>
            <a:endParaRPr lang="tr-TR" dirty="0" smtClean="0"/>
          </a:p>
          <a:p>
            <a:r>
              <a:rPr lang="en-US"/>
              <a:t>Anthrax also could be released into the air from a truck, building, or plane. </a:t>
            </a:r>
            <a:endParaRPr lang="en-US" dirty="0"/>
          </a:p>
          <a:p>
            <a:endParaRPr lang="tr-TR" dirty="0"/>
          </a:p>
        </p:txBody>
      </p:sp>
      <p:pic>
        <p:nvPicPr>
          <p:cNvPr id="4" name="Resim 3"/>
          <p:cNvPicPr>
            <a:picLocks noChangeAspect="1"/>
          </p:cNvPicPr>
          <p:nvPr/>
        </p:nvPicPr>
        <p:blipFill>
          <a:blip r:embed="rId2"/>
          <a:stretch>
            <a:fillRect/>
          </a:stretch>
        </p:blipFill>
        <p:spPr>
          <a:xfrm>
            <a:off x="7857891" y="138229"/>
            <a:ext cx="4151971" cy="2533650"/>
          </a:xfrm>
          <a:prstGeom prst="rect">
            <a:avLst/>
          </a:prstGeom>
        </p:spPr>
      </p:pic>
    </p:spTree>
    <p:extLst>
      <p:ext uri="{BB962C8B-B14F-4D97-AF65-F5344CB8AC3E}">
        <p14:creationId xmlns:p14="http://schemas.microsoft.com/office/powerpoint/2010/main" val="2918429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r>
              <a:rPr lang="en-US" dirty="0"/>
              <a:t>Anthrax has been used as a weapon before</a:t>
            </a:r>
            <a:r>
              <a:rPr lang="en-US" dirty="0" smtClean="0"/>
              <a:t>.</a:t>
            </a:r>
            <a:endParaRPr lang="tr-TR" dirty="0" smtClean="0"/>
          </a:p>
          <a:p>
            <a:endParaRPr lang="tr-TR" dirty="0"/>
          </a:p>
          <a:p>
            <a:endParaRPr lang="en-US" dirty="0"/>
          </a:p>
          <a:p>
            <a:r>
              <a:rPr lang="en-US" dirty="0"/>
              <a:t>Anthrax has been used as a weapon around the world for nearly a century. </a:t>
            </a:r>
            <a:endParaRPr lang="tr-TR" dirty="0" smtClean="0"/>
          </a:p>
          <a:p>
            <a:r>
              <a:rPr lang="en-US" dirty="0" smtClean="0"/>
              <a:t>In </a:t>
            </a:r>
            <a:r>
              <a:rPr lang="en-US" dirty="0"/>
              <a:t>2001, powdered anthrax spores were deliberately put into letters that were mailed through the U.S. postal system. Twenty-two people, including 12 mail handlers, got anthrax, and five of these 22 people died.</a:t>
            </a:r>
          </a:p>
        </p:txBody>
      </p:sp>
      <p:pic>
        <p:nvPicPr>
          <p:cNvPr id="5" name="Resim 4"/>
          <p:cNvPicPr>
            <a:picLocks noChangeAspect="1"/>
          </p:cNvPicPr>
          <p:nvPr/>
        </p:nvPicPr>
        <p:blipFill>
          <a:blip r:embed="rId2"/>
          <a:stretch>
            <a:fillRect/>
          </a:stretch>
        </p:blipFill>
        <p:spPr>
          <a:xfrm>
            <a:off x="7543799" y="568712"/>
            <a:ext cx="4020015" cy="2753810"/>
          </a:xfrm>
          <a:prstGeom prst="rect">
            <a:avLst/>
          </a:prstGeom>
        </p:spPr>
      </p:pic>
    </p:spTree>
    <p:extLst>
      <p:ext uri="{BB962C8B-B14F-4D97-AF65-F5344CB8AC3E}">
        <p14:creationId xmlns:p14="http://schemas.microsoft.com/office/powerpoint/2010/main" val="1896533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The workers that could be at risk include mail handlers (if spores are sent through the mail), </a:t>
            </a:r>
            <a:endParaRPr lang="tr-TR" dirty="0"/>
          </a:p>
          <a:p>
            <a:r>
              <a:rPr lang="tr-TR" dirty="0"/>
              <a:t>  </a:t>
            </a:r>
            <a:r>
              <a:rPr lang="en-US" dirty="0"/>
              <a:t>law enforcement personnel, </a:t>
            </a:r>
            <a:endParaRPr lang="tr-TR" dirty="0"/>
          </a:p>
          <a:p>
            <a:r>
              <a:rPr lang="tr-TR" dirty="0"/>
              <a:t>  </a:t>
            </a:r>
            <a:r>
              <a:rPr lang="en-US" dirty="0"/>
              <a:t>healthcare workers, </a:t>
            </a:r>
            <a:endParaRPr lang="tr-TR" dirty="0"/>
          </a:p>
          <a:p>
            <a:r>
              <a:rPr lang="en-US" dirty="0"/>
              <a:t>decontamination workers, and</a:t>
            </a:r>
            <a:endParaRPr lang="tr-TR" dirty="0"/>
          </a:p>
          <a:p>
            <a:r>
              <a:rPr lang="en-US" dirty="0"/>
              <a:t> critical infrastructure workers who could be exposed to airborne (aerosolized) spores, depending on how the spores were disseminated.</a:t>
            </a:r>
            <a:endParaRPr lang="tr-TR" dirty="0"/>
          </a:p>
        </p:txBody>
      </p:sp>
    </p:spTree>
    <p:extLst>
      <p:ext uri="{BB962C8B-B14F-4D97-AF65-F5344CB8AC3E}">
        <p14:creationId xmlns:p14="http://schemas.microsoft.com/office/powerpoint/2010/main" val="2374800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abs at CDC work to:</a:t>
            </a:r>
          </a:p>
          <a:p>
            <a:r>
              <a:rPr lang="en-US" dirty="0"/>
              <a:t>Study and describe </a:t>
            </a:r>
            <a:r>
              <a:rPr lang="en-US" i="1" dirty="0"/>
              <a:t>Bacillus </a:t>
            </a:r>
            <a:r>
              <a:rPr lang="en-US" i="1" dirty="0" err="1"/>
              <a:t>anthracis</a:t>
            </a:r>
            <a:endParaRPr lang="en-US" dirty="0"/>
          </a:p>
          <a:p>
            <a:r>
              <a:rPr lang="en-US" dirty="0"/>
              <a:t>Provide anthrax reference diagnostics</a:t>
            </a:r>
          </a:p>
          <a:p>
            <a:r>
              <a:rPr lang="en-US" dirty="0"/>
              <a:t>Create new tests (including assays and diagnostics) to quickly identify anthrax</a:t>
            </a:r>
          </a:p>
          <a:p>
            <a:r>
              <a:rPr lang="en-US" dirty="0"/>
              <a:t>Test prevention and treatment options for anthrax</a:t>
            </a:r>
          </a:p>
          <a:p>
            <a:r>
              <a:rPr lang="en-US" dirty="0"/>
              <a:t>Provide epidemiological support and training to other labs and partners</a:t>
            </a:r>
          </a:p>
          <a:p>
            <a:endParaRPr lang="tr-TR" dirty="0"/>
          </a:p>
        </p:txBody>
      </p:sp>
    </p:spTree>
    <p:extLst>
      <p:ext uri="{BB962C8B-B14F-4D97-AF65-F5344CB8AC3E}">
        <p14:creationId xmlns:p14="http://schemas.microsoft.com/office/powerpoint/2010/main" val="230259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smtClean="0"/>
          </a:p>
          <a:p>
            <a:r>
              <a:rPr lang="en-US" dirty="0" smtClean="0"/>
              <a:t>If </a:t>
            </a:r>
            <a:r>
              <a:rPr lang="en-US" dirty="0"/>
              <a:t>anthrax spores were released into the air, people could breathe them in and get sick with anthrax. Inhalation anthrax is the most serious form and can kill quickly if not treated immediately</a:t>
            </a:r>
            <a:r>
              <a:rPr lang="en-US" dirty="0" smtClean="0"/>
              <a:t>.</a:t>
            </a:r>
            <a:endParaRPr lang="tr-TR" dirty="0" smtClean="0"/>
          </a:p>
          <a:p>
            <a:r>
              <a:rPr lang="tr-TR" dirty="0" err="1" smtClean="0"/>
              <a:t>Risked</a:t>
            </a:r>
            <a:r>
              <a:rPr lang="tr-TR" dirty="0" smtClean="0"/>
              <a:t> </a:t>
            </a:r>
            <a:r>
              <a:rPr lang="tr-TR" dirty="0" err="1" smtClean="0"/>
              <a:t>people</a:t>
            </a:r>
            <a:r>
              <a:rPr lang="tr-TR" dirty="0" smtClean="0"/>
              <a:t> ;C</a:t>
            </a:r>
            <a:r>
              <a:rPr lang="en-US" dirty="0" err="1" smtClean="0"/>
              <a:t>ertain</a:t>
            </a:r>
            <a:r>
              <a:rPr lang="en-US" dirty="0" smtClean="0"/>
              <a:t> </a:t>
            </a:r>
            <a:r>
              <a:rPr lang="en-US" dirty="0"/>
              <a:t>workers could be exposed to </a:t>
            </a:r>
            <a:r>
              <a:rPr lang="en-US" i="1" dirty="0"/>
              <a:t>B. </a:t>
            </a:r>
            <a:r>
              <a:rPr lang="en-US" i="1" dirty="0" err="1"/>
              <a:t>anthracis</a:t>
            </a:r>
            <a:r>
              <a:rPr lang="en-US" dirty="0"/>
              <a:t> either during the initial attack or when responding to the </a:t>
            </a:r>
            <a:r>
              <a:rPr lang="en-US" dirty="0" smtClean="0"/>
              <a:t>emergency</a:t>
            </a:r>
            <a:endParaRPr lang="tr-TR" dirty="0"/>
          </a:p>
        </p:txBody>
      </p:sp>
    </p:spTree>
    <p:extLst>
      <p:ext uri="{BB962C8B-B14F-4D97-AF65-F5344CB8AC3E}">
        <p14:creationId xmlns:p14="http://schemas.microsoft.com/office/powerpoint/2010/main" val="3375366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tr-TR" i="1" dirty="0" smtClean="0"/>
              <a:t>Bacillus cereus</a:t>
            </a:r>
            <a:endParaRPr lang="tr-TR" dirty="0"/>
          </a:p>
        </p:txBody>
      </p:sp>
      <p:sp>
        <p:nvSpPr>
          <p:cNvPr id="3" name="İçerik Yer Tutucusu 2"/>
          <p:cNvSpPr>
            <a:spLocks noGrp="1"/>
          </p:cNvSpPr>
          <p:nvPr>
            <p:ph idx="1"/>
          </p:nvPr>
        </p:nvSpPr>
        <p:spPr/>
        <p:txBody>
          <a:bodyPr/>
          <a:lstStyle/>
          <a:p>
            <a:r>
              <a:rPr lang="en-US" altLang="tr-TR" dirty="0" smtClean="0"/>
              <a:t>Common airborne and dust</a:t>
            </a:r>
            <a:r>
              <a:rPr lang="tr-TR" altLang="tr-TR" dirty="0" smtClean="0"/>
              <a:t> </a:t>
            </a:r>
            <a:r>
              <a:rPr lang="en-US" altLang="tr-TR" dirty="0" smtClean="0"/>
              <a:t>borne; usual methods of disinfection and antisepsis are ineffective</a:t>
            </a:r>
          </a:p>
          <a:p>
            <a:r>
              <a:rPr lang="en-US" altLang="tr-TR" dirty="0" smtClean="0"/>
              <a:t>Grows in foods, spores survive cooking and reheating</a:t>
            </a:r>
          </a:p>
          <a:p>
            <a:r>
              <a:rPr lang="en-US" altLang="tr-TR" dirty="0" smtClean="0"/>
              <a:t>Ingestion of toxin-containing food causes nausea, vomiting, abdominal cramps and diarrhea; 24 hour duration</a:t>
            </a:r>
          </a:p>
          <a:p>
            <a:r>
              <a:rPr lang="en-US" altLang="tr-TR" dirty="0" smtClean="0"/>
              <a:t>No treatment</a:t>
            </a:r>
          </a:p>
          <a:p>
            <a:r>
              <a:rPr lang="en-US" altLang="tr-TR" dirty="0" smtClean="0"/>
              <a:t>Increasingly reported in immunosuppressed</a:t>
            </a:r>
          </a:p>
          <a:p>
            <a:endParaRPr lang="tr-TR" dirty="0"/>
          </a:p>
        </p:txBody>
      </p:sp>
    </p:spTree>
    <p:extLst>
      <p:ext uri="{BB962C8B-B14F-4D97-AF65-F5344CB8AC3E}">
        <p14:creationId xmlns:p14="http://schemas.microsoft.com/office/powerpoint/2010/main" val="2256753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7507"/>
            <a:ext cx="11353800" cy="783106"/>
          </a:xfrm>
        </p:spPr>
        <p:txBody>
          <a:bodyPr/>
          <a:lstStyle/>
          <a:p>
            <a:r>
              <a:rPr lang="tr-TR" dirty="0" err="1" smtClean="0"/>
              <a:t>References</a:t>
            </a:r>
            <a:endParaRPr lang="tr-TR" dirty="0"/>
          </a:p>
        </p:txBody>
      </p:sp>
      <p:sp>
        <p:nvSpPr>
          <p:cNvPr id="3" name="İçerik Yer Tutucusu 2"/>
          <p:cNvSpPr>
            <a:spLocks noGrp="1"/>
          </p:cNvSpPr>
          <p:nvPr>
            <p:ph idx="1"/>
          </p:nvPr>
        </p:nvSpPr>
        <p:spPr>
          <a:xfrm>
            <a:off x="201706" y="860614"/>
            <a:ext cx="11152094" cy="6061446"/>
          </a:xfrm>
        </p:spPr>
        <p:txBody>
          <a:bodyPr>
            <a:normAutofit/>
          </a:bodyPr>
          <a:lstStyle/>
          <a:p>
            <a:r>
              <a:rPr lang="tr-TR" sz="1600" dirty="0" err="1" smtClean="0">
                <a:latin typeface="Arial" panose="020B0604020202020204" pitchFamily="34" charset="0"/>
                <a:cs typeface="Arial" panose="020B0604020202020204" pitchFamily="34" charset="0"/>
              </a:rPr>
              <a:t>Procop</a:t>
            </a:r>
            <a:r>
              <a:rPr lang="tr-TR" sz="1600" dirty="0" smtClean="0">
                <a:latin typeface="Arial" panose="020B0604020202020204" pitchFamily="34" charset="0"/>
                <a:cs typeface="Arial" panose="020B0604020202020204" pitchFamily="34" charset="0"/>
              </a:rPr>
              <a:t> G. W, </a:t>
            </a:r>
            <a:r>
              <a:rPr lang="tr-TR" sz="1600" dirty="0" err="1" smtClean="0">
                <a:latin typeface="Arial" panose="020B0604020202020204" pitchFamily="34" charset="0"/>
                <a:cs typeface="Arial" panose="020B0604020202020204" pitchFamily="34" charset="0"/>
              </a:rPr>
              <a:t>Church</a:t>
            </a:r>
            <a:r>
              <a:rPr lang="tr-TR" sz="1600" dirty="0" smtClean="0">
                <a:latin typeface="Arial" panose="020B0604020202020204" pitchFamily="34" charset="0"/>
                <a:cs typeface="Arial" panose="020B0604020202020204" pitchFamily="34" charset="0"/>
              </a:rPr>
              <a:t> D.L, </a:t>
            </a:r>
            <a:r>
              <a:rPr lang="tr-TR" sz="1600" dirty="0" err="1" smtClean="0">
                <a:latin typeface="Arial" panose="020B0604020202020204" pitchFamily="34" charset="0"/>
                <a:cs typeface="Arial" panose="020B0604020202020204" pitchFamily="34" charset="0"/>
              </a:rPr>
              <a:t>Hall</a:t>
            </a:r>
            <a:r>
              <a:rPr lang="tr-TR" sz="1600" dirty="0" smtClean="0">
                <a:latin typeface="Arial" panose="020B0604020202020204" pitchFamily="34" charset="0"/>
                <a:cs typeface="Arial" panose="020B0604020202020204" pitchFamily="34" charset="0"/>
              </a:rPr>
              <a:t> G.S, </a:t>
            </a:r>
            <a:r>
              <a:rPr lang="tr-TR" sz="1600" dirty="0" err="1" smtClean="0">
                <a:latin typeface="Arial" panose="020B0604020202020204" pitchFamily="34" charset="0"/>
                <a:cs typeface="Arial" panose="020B0604020202020204" pitchFamily="34" charset="0"/>
              </a:rPr>
              <a:t>Janda</a:t>
            </a:r>
            <a:r>
              <a:rPr lang="tr-TR" sz="1600" dirty="0" smtClean="0">
                <a:latin typeface="Arial" panose="020B0604020202020204" pitchFamily="34" charset="0"/>
                <a:cs typeface="Arial" panose="020B0604020202020204" pitchFamily="34" charset="0"/>
              </a:rPr>
              <a:t> W. M, </a:t>
            </a:r>
            <a:r>
              <a:rPr lang="tr-TR" sz="1600" dirty="0" err="1" smtClean="0">
                <a:latin typeface="Arial" panose="020B0604020202020204" pitchFamily="34" charset="0"/>
                <a:cs typeface="Arial" panose="020B0604020202020204" pitchFamily="34" charset="0"/>
              </a:rPr>
              <a:t>Koneman</a:t>
            </a:r>
            <a:r>
              <a:rPr lang="tr-TR" sz="1600" dirty="0" smtClean="0">
                <a:latin typeface="Arial" panose="020B0604020202020204" pitchFamily="34" charset="0"/>
                <a:cs typeface="Arial" panose="020B0604020202020204" pitchFamily="34" charset="0"/>
              </a:rPr>
              <a:t> E.W, </a:t>
            </a:r>
            <a:r>
              <a:rPr lang="tr-TR" sz="1600" dirty="0" err="1" smtClean="0">
                <a:latin typeface="Arial" panose="020B0604020202020204" pitchFamily="34" charset="0"/>
                <a:cs typeface="Arial" panose="020B0604020202020204" pitchFamily="34" charset="0"/>
              </a:rPr>
              <a:t>Schreckenberger</a:t>
            </a:r>
            <a:r>
              <a:rPr lang="tr-TR" sz="1600" dirty="0" smtClean="0">
                <a:latin typeface="Arial" panose="020B0604020202020204" pitchFamily="34" charset="0"/>
                <a:cs typeface="Arial" panose="020B0604020202020204" pitchFamily="34" charset="0"/>
              </a:rPr>
              <a:t> P.C, </a:t>
            </a:r>
            <a:r>
              <a:rPr lang="tr-TR" sz="1600" dirty="0" err="1" smtClean="0">
                <a:latin typeface="Arial" panose="020B0604020202020204" pitchFamily="34" charset="0"/>
                <a:cs typeface="Arial" panose="020B0604020202020204" pitchFamily="34" charset="0"/>
              </a:rPr>
              <a:t>Woods</a:t>
            </a:r>
            <a:r>
              <a:rPr lang="tr-TR" sz="1600" dirty="0" smtClean="0">
                <a:latin typeface="Arial" panose="020B0604020202020204" pitchFamily="34" charset="0"/>
                <a:cs typeface="Arial" panose="020B0604020202020204" pitchFamily="34" charset="0"/>
              </a:rPr>
              <a:t> G.L. </a:t>
            </a:r>
            <a:r>
              <a:rPr lang="tr-TR" sz="1600" dirty="0" err="1" smtClean="0">
                <a:latin typeface="Arial" panose="020B0604020202020204" pitchFamily="34" charset="0"/>
                <a:cs typeface="Arial" panose="020B0604020202020204" pitchFamily="34" charset="0"/>
              </a:rPr>
              <a:t>Koneman’s</a:t>
            </a:r>
            <a:r>
              <a:rPr lang="tr-TR" sz="1600" dirty="0" smtClean="0">
                <a:latin typeface="Arial" panose="020B0604020202020204" pitchFamily="34" charset="0"/>
                <a:cs typeface="Arial" panose="020B0604020202020204" pitchFamily="34" charset="0"/>
              </a:rPr>
              <a:t> </a:t>
            </a:r>
            <a:r>
              <a:rPr lang="tr-TR" sz="1600" dirty="0" err="1" smtClean="0">
                <a:latin typeface="Arial" panose="020B0604020202020204" pitchFamily="34" charset="0"/>
                <a:cs typeface="Arial" panose="020B0604020202020204" pitchFamily="34" charset="0"/>
              </a:rPr>
              <a:t>Color</a:t>
            </a:r>
            <a:r>
              <a:rPr lang="tr-TR" sz="1600" dirty="0" smtClean="0">
                <a:latin typeface="Arial" panose="020B0604020202020204" pitchFamily="34" charset="0"/>
                <a:cs typeface="Arial" panose="020B0604020202020204" pitchFamily="34" charset="0"/>
              </a:rPr>
              <a:t> </a:t>
            </a:r>
            <a:r>
              <a:rPr lang="tr-TR" sz="1600" dirty="0" err="1" smtClean="0">
                <a:latin typeface="Arial" panose="020B0604020202020204" pitchFamily="34" charset="0"/>
                <a:cs typeface="Arial" panose="020B0604020202020204" pitchFamily="34" charset="0"/>
              </a:rPr>
              <a:t>Atlasand</a:t>
            </a:r>
            <a:r>
              <a:rPr lang="tr-TR" sz="1600" dirty="0" smtClean="0">
                <a:latin typeface="Arial" panose="020B0604020202020204" pitchFamily="34" charset="0"/>
                <a:cs typeface="Arial" panose="020B0604020202020204" pitchFamily="34" charset="0"/>
              </a:rPr>
              <a:t> </a:t>
            </a:r>
            <a:r>
              <a:rPr lang="tr-TR" sz="1600" dirty="0" err="1" smtClean="0">
                <a:latin typeface="Arial" panose="020B0604020202020204" pitchFamily="34" charset="0"/>
                <a:cs typeface="Arial" panose="020B0604020202020204" pitchFamily="34" charset="0"/>
              </a:rPr>
              <a:t>Textbook</a:t>
            </a:r>
            <a:r>
              <a:rPr lang="tr-TR" sz="1600" dirty="0" smtClean="0">
                <a:latin typeface="Arial" panose="020B0604020202020204" pitchFamily="34" charset="0"/>
                <a:cs typeface="Arial" panose="020B0604020202020204" pitchFamily="34" charset="0"/>
              </a:rPr>
              <a:t> of </a:t>
            </a:r>
            <a:r>
              <a:rPr lang="tr-TR" sz="1600" dirty="0" err="1" smtClean="0">
                <a:latin typeface="Arial" panose="020B0604020202020204" pitchFamily="34" charset="0"/>
                <a:cs typeface="Arial" panose="020B0604020202020204" pitchFamily="34" charset="0"/>
              </a:rPr>
              <a:t>Diagnostic</a:t>
            </a:r>
            <a:r>
              <a:rPr lang="tr-TR" sz="1600" dirty="0" smtClean="0">
                <a:latin typeface="Arial" panose="020B0604020202020204" pitchFamily="34" charset="0"/>
                <a:cs typeface="Arial" panose="020B0604020202020204" pitchFamily="34" charset="0"/>
              </a:rPr>
              <a:t> </a:t>
            </a:r>
            <a:r>
              <a:rPr lang="tr-TR" sz="1600" dirty="0" err="1" smtClean="0">
                <a:latin typeface="Arial" panose="020B0604020202020204" pitchFamily="34" charset="0"/>
                <a:cs typeface="Arial" panose="020B0604020202020204" pitchFamily="34" charset="0"/>
              </a:rPr>
              <a:t>Microbiology</a:t>
            </a:r>
            <a:r>
              <a:rPr lang="tr-TR" sz="1600" dirty="0" smtClean="0">
                <a:latin typeface="Arial" panose="020B0604020202020204" pitchFamily="34" charset="0"/>
                <a:cs typeface="Arial" panose="020B0604020202020204" pitchFamily="34" charset="0"/>
              </a:rPr>
              <a:t>. 7th </a:t>
            </a:r>
            <a:r>
              <a:rPr lang="tr-TR" sz="1600" dirty="0" err="1" smtClean="0">
                <a:latin typeface="Arial" panose="020B0604020202020204" pitchFamily="34" charset="0"/>
                <a:cs typeface="Arial" panose="020B0604020202020204" pitchFamily="34" charset="0"/>
              </a:rPr>
              <a:t>edition</a:t>
            </a:r>
            <a:r>
              <a:rPr lang="tr-TR" sz="1600" dirty="0" smtClean="0">
                <a:latin typeface="Arial" panose="020B0604020202020204" pitchFamily="34" charset="0"/>
                <a:cs typeface="Arial" panose="020B0604020202020204" pitchFamily="34" charset="0"/>
              </a:rPr>
              <a:t>, </a:t>
            </a:r>
            <a:r>
              <a:rPr lang="tr-TR" sz="1600" dirty="0" err="1" smtClean="0">
                <a:latin typeface="Arial" panose="020B0604020202020204" pitchFamily="34" charset="0"/>
                <a:cs typeface="Arial" panose="020B0604020202020204" pitchFamily="34" charset="0"/>
              </a:rPr>
              <a:t>Lippincott</a:t>
            </a:r>
            <a:r>
              <a:rPr lang="tr-TR" sz="1600" dirty="0" smtClean="0">
                <a:latin typeface="Arial" panose="020B0604020202020204" pitchFamily="34" charset="0"/>
                <a:cs typeface="Arial" panose="020B0604020202020204" pitchFamily="34" charset="0"/>
              </a:rPr>
              <a:t> Williams </a:t>
            </a:r>
            <a:r>
              <a:rPr lang="tr-TR" sz="1600" dirty="0" err="1" smtClean="0">
                <a:latin typeface="Arial" panose="020B0604020202020204" pitchFamily="34" charset="0"/>
                <a:cs typeface="Arial" panose="020B0604020202020204" pitchFamily="34" charset="0"/>
              </a:rPr>
              <a:t>and</a:t>
            </a:r>
            <a:r>
              <a:rPr lang="tr-TR" sz="1600" dirty="0" smtClean="0">
                <a:latin typeface="Arial" panose="020B0604020202020204" pitchFamily="34" charset="0"/>
                <a:cs typeface="Arial" panose="020B0604020202020204" pitchFamily="34" charset="0"/>
              </a:rPr>
              <a:t> </a:t>
            </a:r>
            <a:r>
              <a:rPr lang="tr-TR" sz="1600" dirty="0" err="1" smtClean="0">
                <a:latin typeface="Arial" panose="020B0604020202020204" pitchFamily="34" charset="0"/>
                <a:cs typeface="Arial" panose="020B0604020202020204" pitchFamily="34" charset="0"/>
              </a:rPr>
              <a:t>Wilkins</a:t>
            </a:r>
            <a:r>
              <a:rPr lang="tr-TR" sz="1600" dirty="0" smtClean="0">
                <a:latin typeface="Arial" panose="020B0604020202020204" pitchFamily="34" charset="0"/>
                <a:cs typeface="Arial" panose="020B0604020202020204" pitchFamily="34" charset="0"/>
              </a:rPr>
              <a:t>, China,2017 </a:t>
            </a:r>
          </a:p>
          <a:p>
            <a:r>
              <a:rPr lang="tr-TR" sz="1600" dirty="0" err="1" smtClean="0">
                <a:latin typeface="Arial" panose="020B0604020202020204" pitchFamily="34" charset="0"/>
                <a:cs typeface="Arial" panose="020B0604020202020204" pitchFamily="34" charset="0"/>
              </a:rPr>
              <a:t>Brooks</a:t>
            </a:r>
            <a:r>
              <a:rPr lang="tr-TR" sz="1600" dirty="0" smtClean="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Geo.F</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Carroll</a:t>
            </a:r>
            <a:r>
              <a:rPr lang="tr-TR" sz="1600" dirty="0">
                <a:latin typeface="Arial" panose="020B0604020202020204" pitchFamily="34" charset="0"/>
                <a:cs typeface="Arial" panose="020B0604020202020204" pitchFamily="34" charset="0"/>
              </a:rPr>
              <a:t> Karen C, </a:t>
            </a:r>
            <a:r>
              <a:rPr lang="tr-TR" sz="1600" dirty="0" err="1">
                <a:latin typeface="Arial" panose="020B0604020202020204" pitchFamily="34" charset="0"/>
                <a:cs typeface="Arial" panose="020B0604020202020204" pitchFamily="34" charset="0"/>
              </a:rPr>
              <a:t>Butel</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Janet</a:t>
            </a:r>
            <a:r>
              <a:rPr lang="tr-TR" sz="1600" dirty="0">
                <a:latin typeface="Arial" panose="020B0604020202020204" pitchFamily="34" charset="0"/>
                <a:cs typeface="Arial" panose="020B0604020202020204" pitchFamily="34" charset="0"/>
              </a:rPr>
              <a:t> S, </a:t>
            </a:r>
            <a:r>
              <a:rPr lang="tr-TR" sz="1600" dirty="0" err="1">
                <a:latin typeface="Arial" panose="020B0604020202020204" pitchFamily="34" charset="0"/>
                <a:cs typeface="Arial" panose="020B0604020202020204" pitchFamily="34" charset="0"/>
              </a:rPr>
              <a:t>Morse</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Stephen</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A,Mietzner</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Timothy</a:t>
            </a:r>
            <a:r>
              <a:rPr lang="tr-TR" sz="1600" dirty="0">
                <a:latin typeface="Arial" panose="020B0604020202020204" pitchFamily="34" charset="0"/>
                <a:cs typeface="Arial" panose="020B0604020202020204" pitchFamily="34" charset="0"/>
              </a:rPr>
              <a:t> A. :  </a:t>
            </a:r>
            <a:r>
              <a:rPr lang="tr-TR" sz="1600" dirty="0" err="1">
                <a:latin typeface="Arial" panose="020B0604020202020204" pitchFamily="34" charset="0"/>
                <a:cs typeface="Arial" panose="020B0604020202020204" pitchFamily="34" charset="0"/>
              </a:rPr>
              <a:t>Medical</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Microbiology</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Jawetz,Melnick</a:t>
            </a:r>
            <a:r>
              <a:rPr lang="tr-TR" sz="1600" dirty="0">
                <a:latin typeface="Arial" panose="020B0604020202020204" pitchFamily="34" charset="0"/>
                <a:cs typeface="Arial" panose="020B0604020202020204" pitchFamily="34" charset="0"/>
              </a:rPr>
              <a:t> &amp; </a:t>
            </a:r>
            <a:r>
              <a:rPr lang="tr-TR" sz="1600" dirty="0" err="1">
                <a:latin typeface="Arial" panose="020B0604020202020204" pitchFamily="34" charset="0"/>
                <a:cs typeface="Arial" panose="020B0604020202020204" pitchFamily="34" charset="0"/>
              </a:rPr>
              <a:t>Adelberg’s</a:t>
            </a:r>
            <a:r>
              <a:rPr lang="tr-TR" sz="1600" dirty="0">
                <a:latin typeface="Arial" panose="020B0604020202020204" pitchFamily="34" charset="0"/>
                <a:cs typeface="Arial" panose="020B0604020202020204" pitchFamily="34" charset="0"/>
              </a:rPr>
              <a:t>)</a:t>
            </a:r>
          </a:p>
          <a:p>
            <a:r>
              <a:rPr lang="tr-TR" sz="1600" dirty="0" err="1">
                <a:latin typeface="Arial" panose="020B0604020202020204" pitchFamily="34" charset="0"/>
                <a:cs typeface="Arial" panose="020B0604020202020204" pitchFamily="34" charset="0"/>
              </a:rPr>
              <a:t>Twenty-sixth</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edition</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Mc</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Graw</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Hill</a:t>
            </a:r>
            <a:r>
              <a:rPr lang="tr-TR" sz="1600" dirty="0">
                <a:latin typeface="Arial" panose="020B0604020202020204" pitchFamily="34" charset="0"/>
                <a:cs typeface="Arial" panose="020B0604020202020204" pitchFamily="34" charset="0"/>
              </a:rPr>
              <a:t> </a:t>
            </a:r>
            <a:r>
              <a:rPr lang="tr-TR" sz="1600" dirty="0" err="1">
                <a:latin typeface="Arial" panose="020B0604020202020204" pitchFamily="34" charset="0"/>
                <a:cs typeface="Arial" panose="020B0604020202020204" pitchFamily="34" charset="0"/>
              </a:rPr>
              <a:t>Companies</a:t>
            </a:r>
            <a:r>
              <a:rPr lang="tr-TR" sz="1600" dirty="0">
                <a:latin typeface="Arial" panose="020B0604020202020204" pitchFamily="34" charset="0"/>
                <a:cs typeface="Arial" panose="020B0604020202020204" pitchFamily="34" charset="0"/>
              </a:rPr>
              <a:t>, New </a:t>
            </a:r>
            <a:r>
              <a:rPr lang="tr-TR" sz="1600" dirty="0" err="1">
                <a:latin typeface="Arial" panose="020B0604020202020204" pitchFamily="34" charset="0"/>
                <a:cs typeface="Arial" panose="020B0604020202020204" pitchFamily="34" charset="0"/>
              </a:rPr>
              <a:t>york</a:t>
            </a:r>
            <a:r>
              <a:rPr lang="tr-TR" sz="1600" dirty="0">
                <a:latin typeface="Arial" panose="020B0604020202020204" pitchFamily="34" charset="0"/>
                <a:cs typeface="Arial" panose="020B0604020202020204" pitchFamily="34" charset="0"/>
              </a:rPr>
              <a:t>, </a:t>
            </a:r>
            <a:r>
              <a:rPr lang="tr-TR" sz="1600" dirty="0" smtClean="0">
                <a:latin typeface="Arial" panose="020B0604020202020204" pitchFamily="34" charset="0"/>
                <a:cs typeface="Arial" panose="020B0604020202020204" pitchFamily="34" charset="0"/>
              </a:rPr>
              <a:t>2013</a:t>
            </a:r>
          </a:p>
          <a:p>
            <a:r>
              <a:rPr lang="tr-TR" sz="1600" u="sng" dirty="0" smtClean="0">
                <a:solidFill>
                  <a:schemeClr val="accent1">
                    <a:lumMod val="75000"/>
                  </a:schemeClr>
                </a:solidFill>
                <a:latin typeface="Arial" panose="020B0604020202020204" pitchFamily="34" charset="0"/>
                <a:cs typeface="Arial" panose="020B0604020202020204" pitchFamily="34" charset="0"/>
              </a:rPr>
              <a:t>https</a:t>
            </a:r>
            <a:r>
              <a:rPr lang="tr-TR" sz="1600" u="sng" dirty="0">
                <a:solidFill>
                  <a:schemeClr val="accent1">
                    <a:lumMod val="75000"/>
                  </a:schemeClr>
                </a:solidFill>
                <a:latin typeface="Arial" panose="020B0604020202020204" pitchFamily="34" charset="0"/>
                <a:cs typeface="Arial" panose="020B0604020202020204" pitchFamily="34" charset="0"/>
              </a:rPr>
              <a:t>://www.asm.org/Articles/2019/February</a:t>
            </a:r>
            <a:r>
              <a:rPr lang="tr-TR" sz="1600" u="sng" dirty="0" smtClean="0">
                <a:solidFill>
                  <a:schemeClr val="accent1">
                    <a:lumMod val="75000"/>
                  </a:schemeClr>
                </a:solidFill>
                <a:latin typeface="Arial" panose="020B0604020202020204" pitchFamily="34" charset="0"/>
                <a:cs typeface="Arial" panose="020B0604020202020204" pitchFamily="34" charset="0"/>
              </a:rPr>
              <a:t>/</a:t>
            </a:r>
            <a:r>
              <a:rPr lang="en-US" sz="1600" dirty="0">
                <a:solidFill>
                  <a:srgbClr val="474740"/>
                </a:solidFill>
                <a:latin typeface="Arial" panose="020B0604020202020204" pitchFamily="34" charset="0"/>
                <a:cs typeface="Arial" panose="020B0604020202020204" pitchFamily="34" charset="0"/>
              </a:rPr>
              <a:t> </a:t>
            </a:r>
            <a:endParaRPr lang="tr-TR" sz="1600" dirty="0">
              <a:solidFill>
                <a:srgbClr val="474740"/>
              </a:solidFill>
              <a:latin typeface="Arial" panose="020B0604020202020204" pitchFamily="34" charset="0"/>
              <a:cs typeface="Arial" panose="020B0604020202020204" pitchFamily="34" charset="0"/>
            </a:endParaRPr>
          </a:p>
          <a:p>
            <a:r>
              <a:rPr lang="en-US" sz="1600" i="1" u="sng" dirty="0">
                <a:solidFill>
                  <a:srgbClr val="20364C"/>
                </a:solidFill>
                <a:latin typeface="Arial" panose="020B0604020202020204" pitchFamily="34" charset="0"/>
                <a:cs typeface="Arial" panose="020B0604020202020204" pitchFamily="34" charset="0"/>
                <a:hlinkClick r:id="rId2"/>
              </a:rPr>
              <a:t>http://en.wikipedia.org/wiki/Infective_endocarditis</a:t>
            </a:r>
            <a:endParaRPr lang="tr-TR" sz="1600" i="1" u="sng" dirty="0">
              <a:solidFill>
                <a:srgbClr val="20364C"/>
              </a:solidFill>
              <a:latin typeface="Arial" panose="020B0604020202020204" pitchFamily="34" charset="0"/>
              <a:cs typeface="Arial" panose="020B0604020202020204" pitchFamily="34" charset="0"/>
            </a:endParaRPr>
          </a:p>
          <a:p>
            <a:r>
              <a:rPr lang="tr-TR" sz="1600" dirty="0" smtClean="0">
                <a:hlinkClick r:id="rId3"/>
              </a:rPr>
              <a:t>https</a:t>
            </a:r>
            <a:r>
              <a:rPr lang="tr-TR" sz="1600" dirty="0">
                <a:hlinkClick r:id="rId3"/>
              </a:rPr>
              <a:t>://www.idsociety.org/practice-guideline/laboratory-diagnosis-of-infectious-diseases</a:t>
            </a:r>
            <a:r>
              <a:rPr lang="tr-TR" sz="1600" dirty="0" smtClean="0">
                <a:hlinkClick r:id="rId3"/>
              </a:rPr>
              <a:t>/</a:t>
            </a:r>
            <a:endParaRPr lang="tr-TR" sz="1600" dirty="0" smtClean="0"/>
          </a:p>
          <a:p>
            <a:r>
              <a:rPr lang="tr-TR" sz="1800" dirty="0" smtClean="0">
                <a:hlinkClick r:id="rId4"/>
              </a:rPr>
              <a:t>https</a:t>
            </a:r>
            <a:r>
              <a:rPr lang="tr-TR" sz="1800" dirty="0">
                <a:hlinkClick r:id="rId4"/>
              </a:rPr>
              <a:t>://</a:t>
            </a:r>
            <a:r>
              <a:rPr lang="tr-TR" sz="1800" dirty="0" smtClean="0">
                <a:hlinkClick r:id="rId4"/>
              </a:rPr>
              <a:t>upload.wikimedia.org/wikipedia/commons/thumb/d/d8</a:t>
            </a:r>
            <a:endParaRPr lang="tr-TR" sz="1800" dirty="0" smtClean="0"/>
          </a:p>
          <a:p>
            <a:r>
              <a:rPr lang="tr-TR" sz="1800" dirty="0">
                <a:hlinkClick r:id="rId5"/>
              </a:rPr>
              <a:t>https://</a:t>
            </a:r>
            <a:r>
              <a:rPr lang="tr-TR" sz="1800" dirty="0" smtClean="0">
                <a:hlinkClick r:id="rId5"/>
              </a:rPr>
              <a:t>www.slideshare.net/kamran66/bacillus-anthracis-11310066</a:t>
            </a:r>
            <a:endParaRPr lang="tr-TR" sz="1800" dirty="0" smtClean="0"/>
          </a:p>
          <a:p>
            <a:r>
              <a:rPr lang="tr-TR" sz="1800" dirty="0">
                <a:hlinkClick r:id="rId6"/>
              </a:rPr>
              <a:t>https://</a:t>
            </a:r>
            <a:r>
              <a:rPr lang="tr-TR" sz="1800" dirty="0" smtClean="0">
                <a:hlinkClick r:id="rId6"/>
              </a:rPr>
              <a:t>www.cdc.gov/anthrax/index.html</a:t>
            </a:r>
            <a:endParaRPr lang="tr-TR" sz="1800" dirty="0" smtClean="0"/>
          </a:p>
          <a:p>
            <a:r>
              <a:rPr lang="tr-TR" sz="1800" dirty="0">
                <a:hlinkClick r:id="rId7"/>
              </a:rPr>
              <a:t>https://www.sciencedirect.com/topics/neuroscience/bacillus-anthracis</a:t>
            </a:r>
            <a:endParaRPr lang="en-US" sz="1800" dirty="0">
              <a:solidFill>
                <a:srgbClr val="474740"/>
              </a:solidFill>
              <a:latin typeface="Arial" panose="020B0604020202020204" pitchFamily="34" charset="0"/>
              <a:cs typeface="Arial" panose="020B0604020202020204" pitchFamily="34" charset="0"/>
            </a:endParaRPr>
          </a:p>
          <a:p>
            <a:endParaRPr lang="tr-TR" sz="1800" dirty="0"/>
          </a:p>
          <a:p>
            <a:endParaRPr lang="tr-TR" sz="1600" dirty="0"/>
          </a:p>
          <a:p>
            <a:endParaRPr lang="tr-TR" sz="1600" dirty="0"/>
          </a:p>
          <a:p>
            <a:endParaRPr lang="tr-TR" sz="1600" dirty="0">
              <a:latin typeface="Arial" panose="020B0604020202020204" pitchFamily="34" charset="0"/>
              <a:cs typeface="Arial" panose="020B0604020202020204" pitchFamily="34" charset="0"/>
            </a:endParaRPr>
          </a:p>
          <a:p>
            <a:endParaRPr lang="en-US" dirty="0">
              <a:solidFill>
                <a:srgbClr val="474740"/>
              </a:solidFill>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endParaRPr lang="tr-TR" altLang="tr-TR" dirty="0"/>
          </a:p>
          <a:p>
            <a:endParaRPr lang="tr-TR" dirty="0"/>
          </a:p>
        </p:txBody>
      </p:sp>
    </p:spTree>
    <p:extLst>
      <p:ext uri="{BB962C8B-B14F-4D97-AF65-F5344CB8AC3E}">
        <p14:creationId xmlns:p14="http://schemas.microsoft.com/office/powerpoint/2010/main" val="32223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altLang="tr-TR" b="1" dirty="0" smtClean="0"/>
              <a:t>General Characteristics of the Genus</a:t>
            </a:r>
            <a:r>
              <a:rPr lang="en-US" altLang="tr-TR" b="1" i="1" dirty="0" smtClean="0"/>
              <a:t> Bacillus</a:t>
            </a:r>
            <a:r>
              <a:rPr lang="en-US" altLang="tr-TR" b="1" dirty="0" smtClean="0"/>
              <a:t> </a:t>
            </a:r>
            <a:endParaRPr lang="tr-TR" b="1" dirty="0"/>
          </a:p>
        </p:txBody>
      </p:sp>
      <p:sp>
        <p:nvSpPr>
          <p:cNvPr id="3" name="İçerik Yer Tutucusu 2"/>
          <p:cNvSpPr>
            <a:spLocks noGrp="1"/>
          </p:cNvSpPr>
          <p:nvPr>
            <p:ph idx="1"/>
          </p:nvPr>
        </p:nvSpPr>
        <p:spPr/>
        <p:txBody>
          <a:bodyPr/>
          <a:lstStyle/>
          <a:p>
            <a:r>
              <a:rPr lang="en-US" altLang="tr-TR" dirty="0"/>
              <a:t>Gram-positive, endospore-forming, motile rods</a:t>
            </a:r>
          </a:p>
          <a:p>
            <a:r>
              <a:rPr lang="en-US" altLang="tr-TR" dirty="0"/>
              <a:t>Mostly saprophyte</a:t>
            </a:r>
            <a:endParaRPr lang="tr-TR" altLang="tr-TR" dirty="0" smtClean="0"/>
          </a:p>
          <a:p>
            <a:r>
              <a:rPr lang="en-US" altLang="tr-TR" dirty="0" smtClean="0"/>
              <a:t>Aerobic </a:t>
            </a:r>
            <a:r>
              <a:rPr lang="en-US" altLang="tr-TR" dirty="0"/>
              <a:t>and catalase positive</a:t>
            </a:r>
          </a:p>
          <a:p>
            <a:r>
              <a:rPr lang="en-US" altLang="tr-TR" dirty="0"/>
              <a:t>Versatile in degrading complex macromolecules</a:t>
            </a:r>
          </a:p>
          <a:p>
            <a:r>
              <a:rPr lang="en-US" altLang="tr-TR" dirty="0"/>
              <a:t>Source of antibiotics</a:t>
            </a:r>
          </a:p>
          <a:p>
            <a:r>
              <a:rPr lang="en-US" altLang="tr-TR" dirty="0"/>
              <a:t>Primary habitat is soil</a:t>
            </a:r>
          </a:p>
          <a:p>
            <a:r>
              <a:rPr lang="en-US" altLang="tr-TR" dirty="0"/>
              <a:t>2 species of medical importance:</a:t>
            </a:r>
          </a:p>
          <a:p>
            <a:pPr lvl="1"/>
            <a:r>
              <a:rPr lang="en-US" altLang="tr-TR" i="1" dirty="0" smtClean="0"/>
              <a:t>Bacillus </a:t>
            </a:r>
            <a:r>
              <a:rPr lang="en-US" altLang="tr-TR" i="1" dirty="0" err="1" smtClean="0"/>
              <a:t>anthracis</a:t>
            </a:r>
            <a:endParaRPr lang="en-US" altLang="tr-TR" i="1" dirty="0" smtClean="0"/>
          </a:p>
          <a:p>
            <a:pPr lvl="1"/>
            <a:r>
              <a:rPr lang="en-US" altLang="tr-TR" i="1" dirty="0" smtClean="0"/>
              <a:t>Bacillus cereus</a:t>
            </a:r>
          </a:p>
          <a:p>
            <a:endParaRPr lang="tr-TR" dirty="0"/>
          </a:p>
        </p:txBody>
      </p:sp>
    </p:spTree>
    <p:extLst>
      <p:ext uri="{BB962C8B-B14F-4D97-AF65-F5344CB8AC3E}">
        <p14:creationId xmlns:p14="http://schemas.microsoft.com/office/powerpoint/2010/main" val="26213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t>
            </a:r>
            <a:endParaRPr lang="tr-TR" b="1" dirty="0"/>
          </a:p>
        </p:txBody>
      </p:sp>
      <p:sp>
        <p:nvSpPr>
          <p:cNvPr id="3" name="İçerik Yer Tutucusu 2"/>
          <p:cNvSpPr>
            <a:spLocks noGrp="1"/>
          </p:cNvSpPr>
          <p:nvPr>
            <p:ph idx="1"/>
          </p:nvPr>
        </p:nvSpPr>
        <p:spPr>
          <a:xfrm>
            <a:off x="719528" y="365125"/>
            <a:ext cx="10634272" cy="5811838"/>
          </a:xfrm>
        </p:spPr>
        <p:txBody>
          <a:bodyPr>
            <a:normAutofit/>
          </a:bodyPr>
          <a:lstStyle/>
          <a:p>
            <a:endParaRPr lang="tr-TR" sz="3600" dirty="0" smtClean="0"/>
          </a:p>
          <a:p>
            <a:pPr marL="0" indent="0">
              <a:buNone/>
            </a:pPr>
            <a:r>
              <a:rPr lang="tr-TR" sz="3600" i="1" dirty="0" smtClean="0"/>
              <a:t>                              </a:t>
            </a:r>
            <a:r>
              <a:rPr lang="tr-TR" sz="3600" i="1" dirty="0" err="1" smtClean="0"/>
              <a:t>Bacillus</a:t>
            </a:r>
            <a:r>
              <a:rPr lang="tr-TR" sz="3600" i="1" dirty="0" smtClean="0"/>
              <a:t> </a:t>
            </a:r>
            <a:r>
              <a:rPr lang="tr-TR" sz="3600" i="1" dirty="0" err="1"/>
              <a:t>anthracis</a:t>
            </a:r>
            <a:r>
              <a:rPr lang="tr-TR" sz="3600" i="1" dirty="0"/>
              <a:t> </a:t>
            </a:r>
          </a:p>
          <a:p>
            <a:pPr marL="0" indent="0">
              <a:buNone/>
            </a:pPr>
            <a:r>
              <a:rPr lang="tr-TR" sz="3600" dirty="0" smtClean="0"/>
              <a:t>                           </a:t>
            </a:r>
          </a:p>
          <a:p>
            <a:pPr marL="0" indent="0">
              <a:buNone/>
            </a:pPr>
            <a:r>
              <a:rPr lang="tr-TR" sz="3600" dirty="0"/>
              <a:t> </a:t>
            </a:r>
            <a:r>
              <a:rPr lang="tr-TR" sz="3600" dirty="0" smtClean="0"/>
              <a:t>                           </a:t>
            </a:r>
            <a:endParaRPr lang="tr-TR" sz="4000" dirty="0" smtClean="0"/>
          </a:p>
          <a:p>
            <a:endParaRPr lang="tr-TR" sz="3600" dirty="0"/>
          </a:p>
        </p:txBody>
      </p:sp>
      <p:pic>
        <p:nvPicPr>
          <p:cNvPr id="4" name="Resim 3"/>
          <p:cNvPicPr>
            <a:picLocks noChangeAspect="1"/>
          </p:cNvPicPr>
          <p:nvPr/>
        </p:nvPicPr>
        <p:blipFill>
          <a:blip r:embed="rId2"/>
          <a:stretch>
            <a:fillRect/>
          </a:stretch>
        </p:blipFill>
        <p:spPr>
          <a:xfrm>
            <a:off x="2018217" y="2352286"/>
            <a:ext cx="7062748" cy="3163079"/>
          </a:xfrm>
          <a:prstGeom prst="rect">
            <a:avLst/>
          </a:prstGeom>
        </p:spPr>
      </p:pic>
    </p:spTree>
    <p:extLst>
      <p:ext uri="{BB962C8B-B14F-4D97-AF65-F5344CB8AC3E}">
        <p14:creationId xmlns:p14="http://schemas.microsoft.com/office/powerpoint/2010/main" val="292110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4852" y="200234"/>
            <a:ext cx="11128948" cy="5976730"/>
          </a:xfrm>
        </p:spPr>
        <p:txBody>
          <a:bodyPr>
            <a:normAutofit/>
          </a:bodyPr>
          <a:lstStyle/>
          <a:p>
            <a:endParaRPr lang="tr-TR" sz="3200" dirty="0" smtClean="0"/>
          </a:p>
          <a:p>
            <a:r>
              <a:rPr lang="tr-TR" sz="3200" b="1" dirty="0" err="1" smtClean="0">
                <a:solidFill>
                  <a:srgbClr val="FF0000"/>
                </a:solidFill>
              </a:rPr>
              <a:t>Cause</a:t>
            </a:r>
            <a:r>
              <a:rPr lang="tr-TR" sz="3200" b="1" dirty="0" smtClean="0">
                <a:solidFill>
                  <a:srgbClr val="FF0000"/>
                </a:solidFill>
              </a:rPr>
              <a:t> of </a:t>
            </a:r>
            <a:r>
              <a:rPr lang="tr-TR" sz="3200" b="1" dirty="0" err="1" smtClean="0">
                <a:solidFill>
                  <a:srgbClr val="FF0000"/>
                </a:solidFill>
              </a:rPr>
              <a:t>anthrax</a:t>
            </a:r>
            <a:endParaRPr lang="tr-TR" sz="3200" dirty="0">
              <a:solidFill>
                <a:srgbClr val="FF0000"/>
              </a:solidFill>
            </a:endParaRPr>
          </a:p>
          <a:p>
            <a:r>
              <a:rPr lang="tr-TR" sz="3200" dirty="0" smtClean="0"/>
              <a:t>True </a:t>
            </a:r>
            <a:r>
              <a:rPr lang="tr-TR" sz="3200" dirty="0" err="1" smtClean="0"/>
              <a:t>pathogen</a:t>
            </a:r>
            <a:endParaRPr lang="tr-TR" sz="3200" dirty="0"/>
          </a:p>
          <a:p>
            <a:r>
              <a:rPr lang="tr-TR" sz="3200" dirty="0" err="1" smtClean="0"/>
              <a:t>Aerobic</a:t>
            </a:r>
            <a:r>
              <a:rPr lang="tr-TR" sz="3200" dirty="0" smtClean="0"/>
              <a:t>, </a:t>
            </a:r>
          </a:p>
          <a:p>
            <a:pPr marL="0" indent="0">
              <a:buNone/>
            </a:pPr>
            <a:r>
              <a:rPr lang="tr-TR" sz="3200" dirty="0" smtClean="0"/>
              <a:t>• Gram </a:t>
            </a:r>
            <a:r>
              <a:rPr lang="tr-TR" sz="3200" dirty="0" err="1" smtClean="0"/>
              <a:t>positive</a:t>
            </a:r>
            <a:r>
              <a:rPr lang="tr-TR" sz="3200" dirty="0" smtClean="0"/>
              <a:t>,  </a:t>
            </a:r>
            <a:r>
              <a:rPr lang="tr-TR" sz="3200" dirty="0"/>
              <a:t>l</a:t>
            </a:r>
            <a:r>
              <a:rPr lang="en-US" altLang="tr-TR" sz="3200" dirty="0" err="1" smtClean="0"/>
              <a:t>arge</a:t>
            </a:r>
            <a:r>
              <a:rPr lang="en-US" altLang="tr-TR" sz="3200" dirty="0" smtClean="0"/>
              <a:t>, block-shaped rods</a:t>
            </a:r>
          </a:p>
          <a:p>
            <a:pPr marL="0" indent="0">
              <a:buNone/>
            </a:pPr>
            <a:r>
              <a:rPr lang="tr-TR" sz="3200" dirty="0" smtClean="0"/>
              <a:t>•</a:t>
            </a:r>
            <a:r>
              <a:rPr lang="tr-TR" sz="3200" dirty="0" err="1"/>
              <a:t>S</a:t>
            </a:r>
            <a:r>
              <a:rPr lang="tr-TR" sz="3200" dirty="0" err="1" smtClean="0"/>
              <a:t>porulating</a:t>
            </a:r>
            <a:r>
              <a:rPr lang="tr-TR" sz="3200" dirty="0" smtClean="0"/>
              <a:t> </a:t>
            </a:r>
          </a:p>
          <a:p>
            <a:pPr marL="0" indent="0">
              <a:buNone/>
            </a:pPr>
            <a:r>
              <a:rPr lang="tr-TR" sz="3200" dirty="0" smtClean="0"/>
              <a:t>• </a:t>
            </a:r>
            <a:r>
              <a:rPr lang="tr-TR" sz="3200" dirty="0" err="1"/>
              <a:t>C</a:t>
            </a:r>
            <a:r>
              <a:rPr lang="tr-TR" sz="3200" dirty="0" err="1" smtClean="0"/>
              <a:t>apsulated</a:t>
            </a:r>
            <a:r>
              <a:rPr lang="tr-TR" sz="3200" dirty="0" smtClean="0"/>
              <a:t> (</a:t>
            </a:r>
            <a:r>
              <a:rPr lang="en-US" altLang="tr-TR" sz="3200" dirty="0" smtClean="0"/>
              <a:t>polypeptide</a:t>
            </a:r>
            <a:r>
              <a:rPr lang="tr-TR" altLang="tr-TR" sz="3200" dirty="0" smtClean="0"/>
              <a:t>)</a:t>
            </a:r>
            <a:r>
              <a:rPr lang="en-US" altLang="tr-TR" sz="3200" dirty="0" smtClean="0"/>
              <a:t> </a:t>
            </a:r>
            <a:endParaRPr lang="tr-TR" sz="3200" dirty="0" smtClean="0"/>
          </a:p>
          <a:p>
            <a:pPr marL="0" indent="0">
              <a:buNone/>
            </a:pPr>
            <a:r>
              <a:rPr lang="tr-TR" sz="3200" dirty="0" smtClean="0"/>
              <a:t>• </a:t>
            </a:r>
            <a:r>
              <a:rPr lang="tr-TR" sz="3200" dirty="0" err="1"/>
              <a:t>N</a:t>
            </a:r>
            <a:r>
              <a:rPr lang="tr-TR" sz="3200" dirty="0" err="1" smtClean="0"/>
              <a:t>on-motile</a:t>
            </a:r>
            <a:r>
              <a:rPr lang="tr-TR" sz="3200" dirty="0" smtClean="0"/>
              <a:t> </a:t>
            </a:r>
            <a:r>
              <a:rPr lang="tr-TR" sz="3200" dirty="0" err="1" smtClean="0"/>
              <a:t>bacilli</a:t>
            </a:r>
            <a:r>
              <a:rPr lang="tr-TR" sz="3200" dirty="0" smtClean="0"/>
              <a:t>.</a:t>
            </a:r>
          </a:p>
          <a:p>
            <a:pPr>
              <a:lnSpc>
                <a:spcPct val="80000"/>
              </a:lnSpc>
            </a:pPr>
            <a:r>
              <a:rPr lang="en-US" altLang="tr-TR" sz="3200" dirty="0" smtClean="0"/>
              <a:t>Central spores that develop under all </a:t>
            </a:r>
            <a:endParaRPr lang="tr-TR" altLang="tr-TR" sz="3200" dirty="0" smtClean="0"/>
          </a:p>
          <a:p>
            <a:pPr marL="0" indent="0">
              <a:lnSpc>
                <a:spcPct val="80000"/>
              </a:lnSpc>
              <a:buNone/>
            </a:pPr>
            <a:r>
              <a:rPr lang="tr-TR" altLang="tr-TR" sz="3200" dirty="0"/>
              <a:t> </a:t>
            </a:r>
            <a:r>
              <a:rPr lang="tr-TR" altLang="tr-TR" sz="3200" dirty="0" smtClean="0"/>
              <a:t> </a:t>
            </a:r>
            <a:r>
              <a:rPr lang="en-US" altLang="tr-TR" sz="3200" dirty="0" smtClean="0"/>
              <a:t>conditions except in the living body</a:t>
            </a:r>
          </a:p>
        </p:txBody>
      </p:sp>
      <p:pic>
        <p:nvPicPr>
          <p:cNvPr id="4" name="Resim 3"/>
          <p:cNvPicPr>
            <a:picLocks noChangeAspect="1"/>
          </p:cNvPicPr>
          <p:nvPr/>
        </p:nvPicPr>
        <p:blipFill>
          <a:blip r:embed="rId2"/>
          <a:stretch>
            <a:fillRect/>
          </a:stretch>
        </p:blipFill>
        <p:spPr>
          <a:xfrm>
            <a:off x="7309177" y="389742"/>
            <a:ext cx="4712934" cy="4287189"/>
          </a:xfrm>
          <a:prstGeom prst="rect">
            <a:avLst/>
          </a:prstGeom>
        </p:spPr>
      </p:pic>
    </p:spTree>
    <p:extLst>
      <p:ext uri="{BB962C8B-B14F-4D97-AF65-F5344CB8AC3E}">
        <p14:creationId xmlns:p14="http://schemas.microsoft.com/office/powerpoint/2010/main" val="332229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solidFill>
                  <a:srgbClr val="FF0000"/>
                </a:solidFill>
              </a:rPr>
              <a:t>Vegetative forms </a:t>
            </a:r>
            <a:r>
              <a:rPr lang="en-US" dirty="0"/>
              <a:t>are destroyed – </a:t>
            </a:r>
            <a:r>
              <a:rPr lang="en-US" dirty="0" smtClean="0"/>
              <a:t>60 in</a:t>
            </a:r>
            <a:r>
              <a:rPr lang="tr-TR" dirty="0" smtClean="0"/>
              <a:t>30min</a:t>
            </a:r>
            <a:r>
              <a:rPr lang="tr-TR" dirty="0"/>
              <a:t>.</a:t>
            </a:r>
          </a:p>
          <a:p>
            <a:r>
              <a:rPr lang="en-US" dirty="0" smtClean="0">
                <a:solidFill>
                  <a:srgbClr val="FF0000"/>
                </a:solidFill>
              </a:rPr>
              <a:t>Spore </a:t>
            </a:r>
            <a:r>
              <a:rPr lang="en-US" dirty="0">
                <a:solidFill>
                  <a:srgbClr val="FF0000"/>
                </a:solidFill>
              </a:rPr>
              <a:t>form </a:t>
            </a:r>
            <a:r>
              <a:rPr lang="en-US" dirty="0"/>
              <a:t>– viable for years in soil</a:t>
            </a:r>
          </a:p>
          <a:p>
            <a:r>
              <a:rPr lang="tr-TR" dirty="0" err="1" smtClean="0"/>
              <a:t>Autoclaving</a:t>
            </a:r>
            <a:r>
              <a:rPr lang="tr-TR" dirty="0" smtClean="0"/>
              <a:t> </a:t>
            </a:r>
            <a:r>
              <a:rPr lang="tr-TR" dirty="0"/>
              <a:t>– </a:t>
            </a:r>
            <a:r>
              <a:rPr lang="tr-TR" dirty="0" smtClean="0"/>
              <a:t>121 </a:t>
            </a:r>
            <a:r>
              <a:rPr lang="en-US" baseline="30000" dirty="0" smtClean="0"/>
              <a:t>0</a:t>
            </a:r>
            <a:r>
              <a:rPr lang="en-US" dirty="0" smtClean="0"/>
              <a:t>C</a:t>
            </a:r>
            <a:r>
              <a:rPr lang="tr-TR" dirty="0" smtClean="0"/>
              <a:t>, 1.5 </a:t>
            </a:r>
            <a:r>
              <a:rPr lang="tr-TR" dirty="0" err="1" smtClean="0"/>
              <a:t>atm.pressure</a:t>
            </a:r>
            <a:r>
              <a:rPr lang="tr-TR" dirty="0" smtClean="0"/>
              <a:t>, 15 min.</a:t>
            </a:r>
          </a:p>
          <a:p>
            <a:pPr marL="0" indent="0">
              <a:buNone/>
            </a:pPr>
            <a:r>
              <a:rPr lang="tr-TR" dirty="0"/>
              <a:t> </a:t>
            </a:r>
            <a:r>
              <a:rPr lang="tr-TR" dirty="0" err="1" smtClean="0"/>
              <a:t>kills</a:t>
            </a:r>
            <a:r>
              <a:rPr lang="tr-TR" dirty="0" smtClean="0"/>
              <a:t> </a:t>
            </a:r>
            <a:r>
              <a:rPr lang="tr-TR" dirty="0" err="1"/>
              <a:t>anthrax</a:t>
            </a:r>
            <a:r>
              <a:rPr lang="tr-TR" dirty="0"/>
              <a:t> </a:t>
            </a:r>
            <a:r>
              <a:rPr lang="tr-TR" dirty="0" err="1"/>
              <a:t>spores</a:t>
            </a:r>
            <a:endParaRPr lang="tr-TR" dirty="0"/>
          </a:p>
          <a:p>
            <a:r>
              <a:rPr lang="en-US" dirty="0" smtClean="0"/>
              <a:t>4</a:t>
            </a:r>
            <a:r>
              <a:rPr lang="en-US" dirty="0"/>
              <a:t>% </a:t>
            </a:r>
            <a:r>
              <a:rPr lang="tr-TR" dirty="0" smtClean="0"/>
              <a:t>(KMnO4) </a:t>
            </a:r>
            <a:r>
              <a:rPr lang="en-US" dirty="0" smtClean="0"/>
              <a:t>in </a:t>
            </a:r>
            <a:r>
              <a:rPr lang="en-US" dirty="0"/>
              <a:t>15 </a:t>
            </a:r>
            <a:r>
              <a:rPr lang="en-US" dirty="0" smtClean="0"/>
              <a:t>m</a:t>
            </a:r>
            <a:r>
              <a:rPr lang="tr-TR" dirty="0" smtClean="0"/>
              <a:t>in</a:t>
            </a:r>
            <a:r>
              <a:rPr lang="en-US" dirty="0" smtClean="0"/>
              <a:t> </a:t>
            </a:r>
            <a:r>
              <a:rPr lang="en-US" dirty="0"/>
              <a:t>- kills </a:t>
            </a:r>
            <a:r>
              <a:rPr lang="en-US" dirty="0" smtClean="0"/>
              <a:t>anthrax</a:t>
            </a:r>
            <a:r>
              <a:rPr lang="tr-TR" dirty="0" smtClean="0"/>
              <a:t> </a:t>
            </a:r>
            <a:r>
              <a:rPr lang="tr-TR" dirty="0" err="1" smtClean="0"/>
              <a:t>spores</a:t>
            </a:r>
            <a:endParaRPr lang="tr-TR" dirty="0"/>
          </a:p>
          <a:p>
            <a:r>
              <a:rPr lang="en-US" dirty="0" smtClean="0"/>
              <a:t>Susceptible </a:t>
            </a:r>
            <a:r>
              <a:rPr lang="en-US" dirty="0"/>
              <a:t>to many antibiotics </a:t>
            </a:r>
            <a:r>
              <a:rPr lang="en-US" dirty="0" smtClean="0"/>
              <a:t>like</a:t>
            </a:r>
            <a:r>
              <a:rPr lang="tr-TR" dirty="0" smtClean="0"/>
              <a:t>  </a:t>
            </a:r>
            <a:r>
              <a:rPr lang="tr-TR" dirty="0" err="1" smtClean="0"/>
              <a:t>pencillin</a:t>
            </a:r>
            <a:r>
              <a:rPr lang="tr-TR" dirty="0" smtClean="0"/>
              <a:t> </a:t>
            </a:r>
            <a:r>
              <a:rPr lang="tr-TR" dirty="0" err="1"/>
              <a:t>etc</a:t>
            </a:r>
            <a:r>
              <a:rPr lang="tr-TR" dirty="0"/>
              <a:t>.,</a:t>
            </a:r>
          </a:p>
        </p:txBody>
      </p:sp>
    </p:spTree>
    <p:extLst>
      <p:ext uri="{BB962C8B-B14F-4D97-AF65-F5344CB8AC3E}">
        <p14:creationId xmlns:p14="http://schemas.microsoft.com/office/powerpoint/2010/main" val="232186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ANTIGENS</a:t>
            </a:r>
            <a:br>
              <a:rPr lang="tr-TR" b="1" dirty="0" smtClean="0"/>
            </a:br>
            <a:endParaRPr lang="tr-TR" dirty="0"/>
          </a:p>
        </p:txBody>
      </p:sp>
      <p:sp>
        <p:nvSpPr>
          <p:cNvPr id="3" name="İçerik Yer Tutucusu 2"/>
          <p:cNvSpPr>
            <a:spLocks noGrp="1"/>
          </p:cNvSpPr>
          <p:nvPr>
            <p:ph idx="1"/>
          </p:nvPr>
        </p:nvSpPr>
        <p:spPr/>
        <p:txBody>
          <a:bodyPr/>
          <a:lstStyle/>
          <a:p>
            <a:r>
              <a:rPr lang="tr-TR" b="1" dirty="0" err="1" smtClean="0"/>
              <a:t>Important</a:t>
            </a:r>
            <a:r>
              <a:rPr lang="tr-TR" b="1" dirty="0" smtClean="0"/>
              <a:t> </a:t>
            </a:r>
            <a:r>
              <a:rPr lang="tr-TR" b="1" dirty="0" err="1" smtClean="0"/>
              <a:t>antigen</a:t>
            </a:r>
            <a:r>
              <a:rPr lang="tr-TR" b="1" dirty="0" smtClean="0"/>
              <a:t> is  </a:t>
            </a:r>
            <a:r>
              <a:rPr lang="tr-TR" b="1" dirty="0" err="1" smtClean="0"/>
              <a:t>Capsular</a:t>
            </a:r>
            <a:r>
              <a:rPr lang="tr-TR" b="1" dirty="0" smtClean="0"/>
              <a:t> </a:t>
            </a:r>
            <a:r>
              <a:rPr lang="tr-TR" b="1" dirty="0" err="1"/>
              <a:t>antigen</a:t>
            </a:r>
            <a:endParaRPr lang="tr-TR" b="1" dirty="0"/>
          </a:p>
          <a:p>
            <a:pPr marL="0" indent="0">
              <a:buNone/>
            </a:pPr>
            <a:r>
              <a:rPr lang="tr-TR" dirty="0" smtClean="0"/>
              <a:t> </a:t>
            </a:r>
          </a:p>
          <a:p>
            <a:r>
              <a:rPr lang="tr-TR" b="1" dirty="0" err="1" smtClean="0"/>
              <a:t>Other</a:t>
            </a:r>
            <a:r>
              <a:rPr lang="tr-TR" b="1" dirty="0" smtClean="0"/>
              <a:t> </a:t>
            </a:r>
            <a:r>
              <a:rPr lang="tr-TR" b="1" dirty="0" err="1"/>
              <a:t>antigens</a:t>
            </a:r>
            <a:r>
              <a:rPr lang="tr-TR" b="1" dirty="0"/>
              <a:t>:</a:t>
            </a:r>
          </a:p>
          <a:p>
            <a:r>
              <a:rPr lang="tr-TR" dirty="0"/>
              <a:t>Cell </a:t>
            </a:r>
            <a:r>
              <a:rPr lang="tr-TR" dirty="0" err="1"/>
              <a:t>wall</a:t>
            </a:r>
            <a:r>
              <a:rPr lang="tr-TR" dirty="0"/>
              <a:t> </a:t>
            </a:r>
            <a:r>
              <a:rPr lang="tr-TR" dirty="0" err="1"/>
              <a:t>polysaccharide</a:t>
            </a:r>
            <a:r>
              <a:rPr lang="tr-TR" dirty="0"/>
              <a:t> </a:t>
            </a:r>
            <a:r>
              <a:rPr lang="tr-TR" dirty="0" err="1"/>
              <a:t>antigens</a:t>
            </a:r>
            <a:endParaRPr lang="tr-TR" dirty="0"/>
          </a:p>
          <a:p>
            <a:r>
              <a:rPr lang="tr-TR" dirty="0" err="1"/>
              <a:t>Somatic</a:t>
            </a:r>
            <a:r>
              <a:rPr lang="tr-TR" dirty="0"/>
              <a:t> protein </a:t>
            </a:r>
            <a:r>
              <a:rPr lang="tr-TR" dirty="0" err="1"/>
              <a:t>antigens</a:t>
            </a:r>
            <a:endParaRPr lang="tr-TR" dirty="0"/>
          </a:p>
        </p:txBody>
      </p:sp>
      <p:pic>
        <p:nvPicPr>
          <p:cNvPr id="4" name="Resim 3"/>
          <p:cNvPicPr>
            <a:picLocks noChangeAspect="1"/>
          </p:cNvPicPr>
          <p:nvPr/>
        </p:nvPicPr>
        <p:blipFill>
          <a:blip r:embed="rId2"/>
          <a:stretch>
            <a:fillRect/>
          </a:stretch>
        </p:blipFill>
        <p:spPr>
          <a:xfrm>
            <a:off x="6910466" y="-1"/>
            <a:ext cx="5666282" cy="5396459"/>
          </a:xfrm>
          <a:prstGeom prst="rect">
            <a:avLst/>
          </a:prstGeom>
        </p:spPr>
      </p:pic>
    </p:spTree>
    <p:extLst>
      <p:ext uri="{BB962C8B-B14F-4D97-AF65-F5344CB8AC3E}">
        <p14:creationId xmlns:p14="http://schemas.microsoft.com/office/powerpoint/2010/main" val="76335930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TotalTime>
  <Words>1506</Words>
  <Application>Microsoft Office PowerPoint</Application>
  <PresentationFormat>Özel</PresentationFormat>
  <Paragraphs>312</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Office Teması</vt:lpstr>
      <vt:lpstr>    Bacillus spp </vt:lpstr>
      <vt:lpstr>Medically Important Gram-Positive Bacilli</vt:lpstr>
      <vt:lpstr>PowerPoint Sunusu</vt:lpstr>
      <vt:lpstr>Spore-forming Bacilli</vt:lpstr>
      <vt:lpstr>General Characteristics of the Genus Bacillus </vt:lpstr>
      <vt:lpstr>                  </vt:lpstr>
      <vt:lpstr>PowerPoint Sunusu</vt:lpstr>
      <vt:lpstr>PowerPoint Sunusu</vt:lpstr>
      <vt:lpstr>                 ANTIGENS </vt:lpstr>
      <vt:lpstr>PowerPoint Sunusu</vt:lpstr>
      <vt:lpstr>PowerPoint Sunusu</vt:lpstr>
      <vt:lpstr>Pathogenesis </vt:lpstr>
      <vt:lpstr>HUMAN ANTHRAX</vt:lpstr>
      <vt:lpstr>History</vt:lpstr>
      <vt:lpstr>PowerPoint Sunusu</vt:lpstr>
      <vt:lpstr>PowerPoint Sunusu</vt:lpstr>
      <vt:lpstr>PowerPoint Sunusu</vt:lpstr>
      <vt:lpstr>PowerPoint Sunusu</vt:lpstr>
      <vt:lpstr>PowerPoint Sunusu</vt:lpstr>
      <vt:lpstr>PowerPoint Sunusu</vt:lpstr>
      <vt:lpstr>PowerPoint Sunusu</vt:lpstr>
      <vt:lpstr>CUTANEOUS ANTHRAX </vt:lpstr>
      <vt:lpstr>PowerPoint Sunusu</vt:lpstr>
      <vt:lpstr>PowerPoint Sunusu</vt:lpstr>
      <vt:lpstr>PowerPoint Sunusu</vt:lpstr>
      <vt:lpstr>PULMONARY ANTHRAX</vt:lpstr>
      <vt:lpstr>PULMONARY ANTHRAX</vt:lpstr>
      <vt:lpstr>INTESTINAL ANTHRAX </vt:lpstr>
      <vt:lpstr>PowerPoint Sunusu</vt:lpstr>
      <vt:lpstr>Injection anthrax</vt:lpstr>
      <vt:lpstr>PowerPoint Sunusu</vt:lpstr>
      <vt:lpstr>Laboratory diagnosis </vt:lpstr>
      <vt:lpstr>Microscopy </vt:lpstr>
      <vt:lpstr> Spore staining  – for spore demonstration  </vt:lpstr>
      <vt:lpstr>Culture</vt:lpstr>
      <vt:lpstr>PowerPoint Sunusu</vt:lpstr>
      <vt:lpstr>PowerPoint Sunusu</vt:lpstr>
      <vt:lpstr>PowerPoint Sunusu</vt:lpstr>
      <vt:lpstr>ANIMAL INOCULATION </vt:lpstr>
      <vt:lpstr>          TREATMENT and PREVENTİON</vt:lpstr>
      <vt:lpstr>Bioterrorism </vt:lpstr>
      <vt:lpstr>PowerPoint Sunusu</vt:lpstr>
      <vt:lpstr>PowerPoint Sunusu</vt:lpstr>
      <vt:lpstr>PowerPoint Sunusu</vt:lpstr>
      <vt:lpstr>PowerPoint Sunusu</vt:lpstr>
      <vt:lpstr>Bacillus cereus</vt:lpstr>
      <vt:lpstr>References</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HP</dc:creator>
  <cp:lastModifiedBy>user</cp:lastModifiedBy>
  <cp:revision>86</cp:revision>
  <dcterms:created xsi:type="dcterms:W3CDTF">2019-12-09T23:36:09Z</dcterms:created>
  <dcterms:modified xsi:type="dcterms:W3CDTF">2020-06-25T12:41:26Z</dcterms:modified>
</cp:coreProperties>
</file>