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7" r:id="rId11"/>
    <p:sldId id="268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51596C-2075-497B-BEE8-6F13CFCF7916}" type="datetimeFigureOut">
              <a:rPr lang="tr-TR" smtClean="0"/>
              <a:t>1.4.2018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5B4AB5-8144-4FBB-88D3-6ABB6D613532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1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83972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2F6974-F144-4C94-BC93-0157916EBF48}" type="slidenum">
              <a:rPr lang="tr-TR" altLang="en-US" smtClean="0"/>
              <a:pPr/>
              <a:t>2</a:t>
            </a:fld>
            <a:endParaRPr lang="tr-TR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7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93188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8BA5A3F-78CA-4293-8664-EEBE05307656}" type="slidenum">
              <a:rPr lang="tr-TR" altLang="en-US" smtClean="0"/>
              <a:pPr/>
              <a:t>11</a:t>
            </a:fld>
            <a:endParaRPr lang="tr-TR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84996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7649C48-3743-4F20-A700-07C4975CF9BC}" type="slidenum">
              <a:rPr lang="tr-TR" altLang="en-US" smtClean="0"/>
              <a:pPr/>
              <a:t>3</a:t>
            </a:fld>
            <a:endParaRPr lang="tr-TR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86020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D7E51F-5F29-40F4-80BB-07F60922EC13}" type="slidenum">
              <a:rPr lang="tr-TR" altLang="en-US" smtClean="0"/>
              <a:pPr/>
              <a:t>4</a:t>
            </a:fld>
            <a:endParaRPr lang="tr-TR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3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87044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C0199A3-FFA0-4D21-A30E-0BD5CFA1DBF4}" type="slidenum">
              <a:rPr lang="tr-TR" altLang="en-US" smtClean="0"/>
              <a:pPr/>
              <a:t>5</a:t>
            </a:fld>
            <a:endParaRPr lang="tr-TR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7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88068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DD6E5E2-1E45-471E-8D2E-E78D99A12030}" type="slidenum">
              <a:rPr lang="tr-TR" altLang="en-US" smtClean="0"/>
              <a:pPr/>
              <a:t>6</a:t>
            </a:fld>
            <a:endParaRPr lang="tr-TR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89092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3051B5E-9DDD-47A9-9400-9D76401698D8}" type="slidenum">
              <a:rPr lang="tr-TR" altLang="en-US" smtClean="0"/>
              <a:pPr/>
              <a:t>7</a:t>
            </a:fld>
            <a:endParaRPr lang="tr-TR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90116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BEA9124-7023-4B70-B606-64A2B070F80C}" type="slidenum">
              <a:rPr lang="tr-TR" altLang="en-US" smtClean="0"/>
              <a:pPr/>
              <a:t>8</a:t>
            </a:fld>
            <a:endParaRPr lang="tr-TR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9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91140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1D2915E-2220-4904-B600-74D199086560}" type="slidenum">
              <a:rPr lang="tr-TR" altLang="en-US" smtClean="0"/>
              <a:pPr/>
              <a:t>9</a:t>
            </a:fld>
            <a:endParaRPr lang="tr-TR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3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92164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03490BC-F2D4-435D-89B9-2524F197EE62}" type="slidenum">
              <a:rPr lang="tr-TR" altLang="en-US" smtClean="0"/>
              <a:pPr/>
              <a:t>10</a:t>
            </a:fld>
            <a:endParaRPr lang="tr-TR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1.4.2018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9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Oval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Oval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1.4.2018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1.4.2018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Oval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Oval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1.4.2018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1.4.2018</a:t>
            </a:fld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1.4.2018</a:t>
            </a:fld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1.4.2018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267744" y="1484784"/>
            <a:ext cx="6172200" cy="1894362"/>
          </a:xfrm>
        </p:spPr>
        <p:txBody>
          <a:bodyPr/>
          <a:lstStyle/>
          <a:p>
            <a:r>
              <a:rPr lang="tr-TR" dirty="0" smtClean="0"/>
              <a:t>Akrabalık ve Yakın İlişkiler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altLang="tr-TR" sz="2800" dirty="0" smtClean="0"/>
              <a:t>“Standart sosyolojik teori”ye ilgi, özellikle </a:t>
            </a:r>
            <a:r>
              <a:rPr lang="tr-TR" altLang="tr-TR" sz="2800" dirty="0" err="1" smtClean="0"/>
              <a:t>Parsonscı</a:t>
            </a:r>
            <a:r>
              <a:rPr lang="tr-TR" altLang="tr-TR" sz="2800" dirty="0" smtClean="0"/>
              <a:t> formuna, 60’lar ve 70’lerde ciddi bir düşme göstermiştir. 1980’lerde gerek ulusal gerekse uluslar arası düzlemlerde sahip olduğu prestiji yitirmiştir.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altLang="tr-TR" sz="2800" dirty="0" smtClean="0"/>
              <a:t>Bu düşüş kısmen, çekirdek ailenin birincil ilişkilerin odağı olarak daha az önemli hale geldiğini ileri süren çağdaş demografik değişmelerin belgelenmesine bağlıdır.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altLang="tr-TR" sz="2800" dirty="0" err="1" smtClean="0"/>
              <a:t>Parsons</a:t>
            </a:r>
            <a:r>
              <a:rPr lang="tr-TR" altLang="tr-TR" sz="2800" dirty="0" smtClean="0"/>
              <a:t>, Amerikan akrabalık sistemini, birbirine bağlı çekirdek ailelerden oluşan bir sistem olarak tanımlamıştır. </a:t>
            </a:r>
            <a:endParaRPr lang="tr-TR" altLang="tr-TR" sz="2800" dirty="0" smtClean="0"/>
          </a:p>
          <a:p>
            <a:pPr eaLnBrk="1" hangingPunct="1"/>
            <a:endParaRPr lang="tr-TR" altLang="tr-TR" sz="2800" dirty="0" smtClean="0"/>
          </a:p>
          <a:p>
            <a:pPr eaLnBrk="1" hangingPunct="1"/>
            <a:r>
              <a:rPr lang="tr-TR" altLang="tr-TR" sz="2800" dirty="0" smtClean="0"/>
              <a:t>Evlilik ailesinde, karı-koca arasındaki bağ aile etkileşiminin merkezindedir. Bu ilişkinin her şeyin üzerinde tutulan öneminden dolayı, kuşak bağları (ebeveynlerle çocuklar arasındaki bağ), görece daha az vurgulanmaktadır.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altLang="tr-TR" sz="2800" dirty="0" err="1" smtClean="0"/>
              <a:t>Parsons’a</a:t>
            </a:r>
            <a:r>
              <a:rPr lang="tr-TR" altLang="tr-TR" sz="2800" dirty="0" smtClean="0"/>
              <a:t> göre bu durum, dayanışan (</a:t>
            </a:r>
            <a:r>
              <a:rPr lang="tr-TR" altLang="tr-TR" sz="2800" dirty="0" err="1" smtClean="0"/>
              <a:t>solidary</a:t>
            </a:r>
            <a:r>
              <a:rPr lang="tr-TR" altLang="tr-TR" sz="2800" dirty="0" smtClean="0"/>
              <a:t>) akrabalık gruplarının oluşmasını zorlaştırmaktadır. </a:t>
            </a:r>
            <a:endParaRPr lang="tr-TR" altLang="tr-TR" sz="2800" dirty="0" smtClean="0"/>
          </a:p>
          <a:p>
            <a:pPr eaLnBrk="1" hangingPunct="1"/>
            <a:endParaRPr lang="tr-TR" altLang="tr-TR" sz="2800" dirty="0" smtClean="0"/>
          </a:p>
          <a:p>
            <a:pPr eaLnBrk="1" hangingPunct="1"/>
            <a:r>
              <a:rPr lang="tr-TR" altLang="tr-TR" sz="2800" dirty="0" smtClean="0"/>
              <a:t>Her bir evlilik ailesi, </a:t>
            </a:r>
            <a:r>
              <a:rPr lang="tr-TR" altLang="tr-TR" sz="2800" dirty="0" err="1" smtClean="0"/>
              <a:t>Parsons’ın</a:t>
            </a:r>
            <a:r>
              <a:rPr lang="tr-TR" altLang="tr-TR" sz="2800" dirty="0" smtClean="0"/>
              <a:t> iddiasına göre, genellikle bağımsız bir çekirdek aile </a:t>
            </a:r>
            <a:r>
              <a:rPr lang="tr-TR" altLang="tr-TR" sz="2800" dirty="0" err="1" smtClean="0"/>
              <a:t>hanehalkı</a:t>
            </a:r>
            <a:r>
              <a:rPr lang="tr-TR" altLang="tr-TR" sz="2800" dirty="0" smtClean="0"/>
              <a:t> olarak yaşamaktadır.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altLang="tr-TR" sz="2800" dirty="0" err="1" smtClean="0"/>
              <a:t>Parsons</a:t>
            </a:r>
            <a:r>
              <a:rPr lang="tr-TR" altLang="tr-TR" sz="2800" dirty="0" smtClean="0"/>
              <a:t>, çekirdek aile </a:t>
            </a:r>
            <a:r>
              <a:rPr lang="tr-TR" altLang="tr-TR" sz="2800" dirty="0" err="1" smtClean="0"/>
              <a:t>hanehalkının</a:t>
            </a:r>
            <a:r>
              <a:rPr lang="tr-TR" altLang="tr-TR" sz="2800" dirty="0" smtClean="0"/>
              <a:t> modern endüstriyel toplumda iki ana fonksiyona sahip olduğunu ileri sürmüştür</a:t>
            </a:r>
            <a:r>
              <a:rPr lang="tr-TR" altLang="tr-TR" sz="2800" dirty="0" smtClean="0"/>
              <a:t>:</a:t>
            </a:r>
          </a:p>
          <a:p>
            <a:pPr eaLnBrk="1" hangingPunct="1"/>
            <a:endParaRPr lang="tr-TR" altLang="tr-TR" sz="2800" dirty="0" smtClean="0"/>
          </a:p>
          <a:p>
            <a:pPr eaLnBrk="1" hangingPunct="1"/>
            <a:r>
              <a:rPr lang="tr-TR" altLang="tr-TR" sz="2800" dirty="0" smtClean="0"/>
              <a:t>Çocukların sosyalizasyonu ve yetişkinlerin ‘kişilik stabilizasyonu’ (ya da ‘gerilim idaresi’).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altLang="tr-TR" sz="2800" dirty="0" err="1" smtClean="0"/>
              <a:t>Parsons’a</a:t>
            </a:r>
            <a:r>
              <a:rPr lang="tr-TR" altLang="tr-TR" sz="2800" dirty="0" smtClean="0"/>
              <a:t> göre, ailenin diğer tüm işlevsel önemi düşüştedir. Çünkü, geleneksel işlevlerinin çoğunu diğer sosyal yapılar üstlenmiştir. Bu aile artık, çoğu ekonomik üretimin içinde yer almamaktadır.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altLang="tr-TR" sz="2800" dirty="0" err="1" smtClean="0"/>
              <a:t>Parsons’a</a:t>
            </a:r>
            <a:r>
              <a:rPr lang="tr-TR" altLang="tr-TR" sz="2800" dirty="0" smtClean="0"/>
              <a:t> göre, orta-sınıf ailelerde kaynaklar koca/babanın çalışmasıyla sağlanmakta, eş/anne ise aile üyelerinin duygusal gereksinimlerini karşılayabilmek üzere evde kalmaktadır.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altLang="tr-TR" sz="2800" dirty="0" err="1" smtClean="0"/>
              <a:t>Parsons</a:t>
            </a:r>
            <a:r>
              <a:rPr lang="tr-TR" altLang="tr-TR" sz="2800" dirty="0" smtClean="0"/>
              <a:t>, cinsiyet rollerindeki bu farklılaşmanın gereğine inanmaktadır çünkü, ona göre, aksi takdirde eşler arasında mesleki statü yarışı evlilik ilişkisindeki </a:t>
            </a:r>
            <a:r>
              <a:rPr lang="tr-TR" altLang="tr-TR" sz="2800" dirty="0" err="1" smtClean="0"/>
              <a:t>solidariteyi</a:t>
            </a:r>
            <a:r>
              <a:rPr lang="tr-TR" altLang="tr-TR" sz="2800" dirty="0" smtClean="0"/>
              <a:t> yıkacaktır.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tr-TR" altLang="tr-TR" sz="2800" dirty="0" smtClean="0"/>
              <a:t>Bu nedenle </a:t>
            </a:r>
            <a:r>
              <a:rPr lang="tr-TR" altLang="tr-TR" sz="2800" dirty="0" err="1" smtClean="0"/>
              <a:t>Parsons</a:t>
            </a:r>
            <a:r>
              <a:rPr lang="tr-TR" altLang="tr-TR" sz="2800" dirty="0" smtClean="0"/>
              <a:t>, koca/babayı ailenin “</a:t>
            </a:r>
            <a:r>
              <a:rPr lang="tr-TR" altLang="tr-TR" sz="2800" u="sng" dirty="0" smtClean="0"/>
              <a:t>araçsal lider”i</a:t>
            </a:r>
            <a:r>
              <a:rPr lang="tr-TR" altLang="tr-TR" sz="2800" dirty="0" smtClean="0"/>
              <a:t> olarak; eş/anneyi ise, “</a:t>
            </a:r>
            <a:r>
              <a:rPr lang="tr-TR" altLang="tr-TR" sz="2800" u="sng" dirty="0" smtClean="0"/>
              <a:t>anlamlı (</a:t>
            </a:r>
            <a:r>
              <a:rPr lang="tr-TR" altLang="tr-TR" sz="2800" u="sng" dirty="0" err="1" smtClean="0"/>
              <a:t>expressive</a:t>
            </a:r>
            <a:r>
              <a:rPr lang="tr-TR" altLang="tr-TR" sz="2800" u="sng" dirty="0" smtClean="0"/>
              <a:t>) lider</a:t>
            </a:r>
            <a:r>
              <a:rPr lang="tr-TR" altLang="tr-TR" sz="2800" dirty="0" smtClean="0"/>
              <a:t>” olarak tanımlamıştır. </a:t>
            </a:r>
            <a:endParaRPr lang="tr-TR" altLang="tr-TR" sz="2800" dirty="0" smtClean="0"/>
          </a:p>
          <a:p>
            <a:pPr eaLnBrk="1" hangingPunct="1">
              <a:lnSpc>
                <a:spcPct val="90000"/>
              </a:lnSpc>
            </a:pPr>
            <a:endParaRPr lang="tr-TR" altLang="tr-TR" sz="2800" dirty="0" smtClean="0"/>
          </a:p>
          <a:p>
            <a:pPr eaLnBrk="1" hangingPunct="1">
              <a:lnSpc>
                <a:spcPct val="90000"/>
              </a:lnSpc>
            </a:pPr>
            <a:r>
              <a:rPr lang="tr-TR" altLang="tr-TR" sz="2800" dirty="0" err="1" smtClean="0"/>
              <a:t>Parsons’a</a:t>
            </a:r>
            <a:r>
              <a:rPr lang="tr-TR" altLang="tr-TR" sz="2800" dirty="0" smtClean="0"/>
              <a:t> göre, anne-çocuk arasındaki ilişkinin özel doğası, kadının çocuk bakımı ve yetiştirmedeki benzersiz sorumluluğunun bir sonucudur.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altLang="tr-TR" sz="2800" dirty="0" err="1" smtClean="0"/>
              <a:t>Parsons’a</a:t>
            </a:r>
            <a:r>
              <a:rPr lang="tr-TR" altLang="tr-TR" sz="2800" dirty="0" smtClean="0"/>
              <a:t> yöneltilen eleştirilerde, sunmuş olduğu evli aile yaşamı imajlarının katı, abartılı ve basitleştirilmiş bir etkileşim görünümü olduğu belirtilmiştir.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0</TotalTime>
  <Words>319</Words>
  <Application>Microsoft Office PowerPoint</Application>
  <PresentationFormat>Ekran Gösterisi (4:3)</PresentationFormat>
  <Paragraphs>29</Paragraphs>
  <Slides>11</Slides>
  <Notes>10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Cumba</vt:lpstr>
      <vt:lpstr>Akrabalık ve Yakın İlişkiler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Akrabalık ve Yakın İlişkiler</dc:title>
  <dc:creator>irem yilmaz</dc:creator>
  <cp:lastModifiedBy>iremyilmaz</cp:lastModifiedBy>
  <cp:revision>1</cp:revision>
  <dcterms:created xsi:type="dcterms:W3CDTF">2018-04-01T19:18:06Z</dcterms:created>
  <dcterms:modified xsi:type="dcterms:W3CDTF">2018-04-01T19:22:57Z</dcterms:modified>
</cp:coreProperties>
</file>