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00388358-97F0-4B7C-A4D8-4239970A2CA6}"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EAEECD78-253D-4298-8B26-D671AF1C31BE}" type="slidenum">
              <a:rPr lang="tr-TR" smtClean="0"/>
              <a:t>‹#›</a:t>
            </a:fld>
            <a:endParaRPr lang="tr-TR"/>
          </a:p>
        </p:txBody>
      </p:sp>
    </p:spTree>
    <p:extLst>
      <p:ext uri="{BB962C8B-B14F-4D97-AF65-F5344CB8AC3E}">
        <p14:creationId xmlns:p14="http://schemas.microsoft.com/office/powerpoint/2010/main" val="1102123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0388358-97F0-4B7C-A4D8-4239970A2CA6}"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AEECD78-253D-4298-8B26-D671AF1C31BE}" type="slidenum">
              <a:rPr lang="tr-TR" smtClean="0"/>
              <a:t>‹#›</a:t>
            </a:fld>
            <a:endParaRPr lang="tr-TR"/>
          </a:p>
        </p:txBody>
      </p:sp>
    </p:spTree>
    <p:extLst>
      <p:ext uri="{BB962C8B-B14F-4D97-AF65-F5344CB8AC3E}">
        <p14:creationId xmlns:p14="http://schemas.microsoft.com/office/powerpoint/2010/main" val="3040799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0388358-97F0-4B7C-A4D8-4239970A2CA6}"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AEECD78-253D-4298-8B26-D671AF1C31BE}" type="slidenum">
              <a:rPr lang="tr-TR" smtClean="0"/>
              <a:t>‹#›</a:t>
            </a:fld>
            <a:endParaRPr lang="tr-TR"/>
          </a:p>
        </p:txBody>
      </p:sp>
    </p:spTree>
    <p:extLst>
      <p:ext uri="{BB962C8B-B14F-4D97-AF65-F5344CB8AC3E}">
        <p14:creationId xmlns:p14="http://schemas.microsoft.com/office/powerpoint/2010/main" val="3780791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0388358-97F0-4B7C-A4D8-4239970A2CA6}"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AEECD78-253D-4298-8B26-D671AF1C31BE}" type="slidenum">
              <a:rPr lang="tr-TR" smtClean="0"/>
              <a:t>‹#›</a:t>
            </a:fld>
            <a:endParaRPr lang="tr-TR"/>
          </a:p>
        </p:txBody>
      </p:sp>
    </p:spTree>
    <p:extLst>
      <p:ext uri="{BB962C8B-B14F-4D97-AF65-F5344CB8AC3E}">
        <p14:creationId xmlns:p14="http://schemas.microsoft.com/office/powerpoint/2010/main" val="1742832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00388358-97F0-4B7C-A4D8-4239970A2CA6}" type="datetimeFigureOut">
              <a:rPr lang="tr-TR" smtClean="0"/>
              <a:t>14.09.2020</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EAEECD78-253D-4298-8B26-D671AF1C31BE}" type="slidenum">
              <a:rPr lang="tr-TR" smtClean="0"/>
              <a:t>‹#›</a:t>
            </a:fld>
            <a:endParaRPr lang="tr-TR"/>
          </a:p>
        </p:txBody>
      </p:sp>
    </p:spTree>
    <p:extLst>
      <p:ext uri="{BB962C8B-B14F-4D97-AF65-F5344CB8AC3E}">
        <p14:creationId xmlns:p14="http://schemas.microsoft.com/office/powerpoint/2010/main" val="3874831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0388358-97F0-4B7C-A4D8-4239970A2CA6}" type="datetimeFigureOut">
              <a:rPr lang="tr-TR" smtClean="0"/>
              <a:t>14.09.2020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AEECD78-253D-4298-8B26-D671AF1C31BE}" type="slidenum">
              <a:rPr lang="tr-TR" smtClean="0"/>
              <a:t>‹#›</a:t>
            </a:fld>
            <a:endParaRPr lang="tr-TR"/>
          </a:p>
        </p:txBody>
      </p:sp>
    </p:spTree>
    <p:extLst>
      <p:ext uri="{BB962C8B-B14F-4D97-AF65-F5344CB8AC3E}">
        <p14:creationId xmlns:p14="http://schemas.microsoft.com/office/powerpoint/2010/main" val="2126086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0388358-97F0-4B7C-A4D8-4239970A2CA6}" type="datetimeFigureOut">
              <a:rPr lang="tr-TR" smtClean="0"/>
              <a:t>14.09.2020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AEECD78-253D-4298-8B26-D671AF1C31BE}" type="slidenum">
              <a:rPr lang="tr-TR" smtClean="0"/>
              <a:t>‹#›</a:t>
            </a:fld>
            <a:endParaRPr lang="tr-TR"/>
          </a:p>
        </p:txBody>
      </p:sp>
    </p:spTree>
    <p:extLst>
      <p:ext uri="{BB962C8B-B14F-4D97-AF65-F5344CB8AC3E}">
        <p14:creationId xmlns:p14="http://schemas.microsoft.com/office/powerpoint/2010/main" val="2497840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0388358-97F0-4B7C-A4D8-4239970A2CA6}" type="datetimeFigureOut">
              <a:rPr lang="tr-TR" smtClean="0"/>
              <a:t>14.09.2020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AEECD78-253D-4298-8B26-D671AF1C31BE}" type="slidenum">
              <a:rPr lang="tr-TR" smtClean="0"/>
              <a:t>‹#›</a:t>
            </a:fld>
            <a:endParaRPr lang="tr-TR"/>
          </a:p>
        </p:txBody>
      </p:sp>
    </p:spTree>
    <p:extLst>
      <p:ext uri="{BB962C8B-B14F-4D97-AF65-F5344CB8AC3E}">
        <p14:creationId xmlns:p14="http://schemas.microsoft.com/office/powerpoint/2010/main" val="1146539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388358-97F0-4B7C-A4D8-4239970A2CA6}" type="datetimeFigureOut">
              <a:rPr lang="tr-TR" smtClean="0"/>
              <a:t>14.09.2020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AEECD78-253D-4298-8B26-D671AF1C31BE}" type="slidenum">
              <a:rPr lang="tr-TR" smtClean="0"/>
              <a:t>‹#›</a:t>
            </a:fld>
            <a:endParaRPr lang="tr-TR"/>
          </a:p>
        </p:txBody>
      </p:sp>
    </p:spTree>
    <p:extLst>
      <p:ext uri="{BB962C8B-B14F-4D97-AF65-F5344CB8AC3E}">
        <p14:creationId xmlns:p14="http://schemas.microsoft.com/office/powerpoint/2010/main" val="3128992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00388358-97F0-4B7C-A4D8-4239970A2CA6}" type="datetimeFigureOut">
              <a:rPr lang="tr-TR" smtClean="0"/>
              <a:t>14.09.2020</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EAEECD78-253D-4298-8B26-D671AF1C31BE}" type="slidenum">
              <a:rPr lang="tr-TR" smtClean="0"/>
              <a:t>‹#›</a:t>
            </a:fld>
            <a:endParaRPr lang="tr-TR"/>
          </a:p>
        </p:txBody>
      </p:sp>
    </p:spTree>
    <p:extLst>
      <p:ext uri="{BB962C8B-B14F-4D97-AF65-F5344CB8AC3E}">
        <p14:creationId xmlns:p14="http://schemas.microsoft.com/office/powerpoint/2010/main" val="324452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00388358-97F0-4B7C-A4D8-4239970A2CA6}" type="datetimeFigureOut">
              <a:rPr lang="tr-TR" smtClean="0"/>
              <a:t>14.09.2020</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EAEECD78-253D-4298-8B26-D671AF1C31BE}" type="slidenum">
              <a:rPr lang="tr-TR" smtClean="0"/>
              <a:t>‹#›</a:t>
            </a:fld>
            <a:endParaRPr lang="tr-TR"/>
          </a:p>
        </p:txBody>
      </p:sp>
    </p:spTree>
    <p:extLst>
      <p:ext uri="{BB962C8B-B14F-4D97-AF65-F5344CB8AC3E}">
        <p14:creationId xmlns:p14="http://schemas.microsoft.com/office/powerpoint/2010/main" val="3882376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00388358-97F0-4B7C-A4D8-4239970A2CA6}" type="datetimeFigureOut">
              <a:rPr lang="tr-TR" smtClean="0"/>
              <a:t>14.09.2020</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EAEECD78-253D-4298-8B26-D671AF1C31BE}" type="slidenum">
              <a:rPr lang="tr-TR" smtClean="0"/>
              <a:t>‹#›</a:t>
            </a:fld>
            <a:endParaRPr lang="tr-TR"/>
          </a:p>
        </p:txBody>
      </p:sp>
    </p:spTree>
    <p:extLst>
      <p:ext uri="{BB962C8B-B14F-4D97-AF65-F5344CB8AC3E}">
        <p14:creationId xmlns:p14="http://schemas.microsoft.com/office/powerpoint/2010/main" val="39722849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DAVİD HUME </a:t>
            </a:r>
            <a:endParaRPr lang="tr-TR" dirty="0"/>
          </a:p>
        </p:txBody>
      </p:sp>
    </p:spTree>
    <p:extLst>
      <p:ext uri="{BB962C8B-B14F-4D97-AF65-F5344CB8AC3E}">
        <p14:creationId xmlns:p14="http://schemas.microsoft.com/office/powerpoint/2010/main" val="1868472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31520"/>
            <a:ext cx="10515600" cy="5445443"/>
          </a:xfrm>
        </p:spPr>
        <p:txBody>
          <a:bodyPr/>
          <a:lstStyle/>
          <a:p>
            <a:pPr marL="0" indent="0">
              <a:buNone/>
            </a:pPr>
            <a:endParaRPr lang="tr-TR" dirty="0" smtClean="0"/>
          </a:p>
          <a:p>
            <a:pPr marL="0" indent="0">
              <a:buNone/>
            </a:pPr>
            <a:endParaRPr lang="tr-TR" dirty="0"/>
          </a:p>
          <a:p>
            <a:pPr marL="0" indent="0">
              <a:buNone/>
            </a:pPr>
            <a:r>
              <a:rPr lang="tr-TR" dirty="0" smtClean="0"/>
              <a:t>Aydınlanma düşüncesinin en yetkin, en önemli temsilcisinin kim olduğu sorulsa, en önde gelen birkaç isimden biri, kesinlikle </a:t>
            </a:r>
            <a:r>
              <a:rPr lang="tr-TR" dirty="0" err="1" smtClean="0"/>
              <a:t>Hume</a:t>
            </a:r>
            <a:r>
              <a:rPr lang="tr-TR" dirty="0" smtClean="0"/>
              <a:t> olurdu. Geleneğe yönelik yıkıcı ve geleceğe dönük kurucu tavrıyla; yani özellikle dine ve metafiziğe yönelik septik ve eleştirel yaklaşımı, </a:t>
            </a:r>
            <a:r>
              <a:rPr lang="tr-TR" dirty="0" err="1" smtClean="0"/>
              <a:t>bilimciliği</a:t>
            </a:r>
            <a:r>
              <a:rPr lang="tr-TR" dirty="0" smtClean="0"/>
              <a:t>, liberalizmi ve ahlakı duygulara bağlayan anlayışıyla, gerçekten de Aydınlanmanın kesinlikle en kusursuz temsilcisidir. Fakat aslında </a:t>
            </a:r>
            <a:r>
              <a:rPr lang="tr-TR" dirty="0" err="1" smtClean="0"/>
              <a:t>Hume</a:t>
            </a:r>
            <a:r>
              <a:rPr lang="tr-TR" dirty="0" smtClean="0"/>
              <a:t>, modern felsefeye </a:t>
            </a:r>
            <a:r>
              <a:rPr lang="tr-TR" dirty="0" err="1" smtClean="0"/>
              <a:t>Descartes’tan</a:t>
            </a:r>
            <a:r>
              <a:rPr lang="tr-TR" dirty="0" smtClean="0"/>
              <a:t> beri içkin hale gelen öncül ve kabullerin mantıksal sonuçlarını çıkarsamaktan başka bir şey yapmamıştır. </a:t>
            </a:r>
            <a:r>
              <a:rPr lang="tr-TR" dirty="0" smtClean="0"/>
              <a:t>(Ahmet Cevizci, Felsefe Tarihi, Say Yayınları, 2009, s.361.)</a:t>
            </a:r>
          </a:p>
          <a:p>
            <a:pPr marL="0" indent="0">
              <a:buNone/>
            </a:pPr>
            <a:endParaRPr lang="tr-TR" dirty="0"/>
          </a:p>
        </p:txBody>
      </p:sp>
    </p:spTree>
    <p:extLst>
      <p:ext uri="{BB962C8B-B14F-4D97-AF65-F5344CB8AC3E}">
        <p14:creationId xmlns:p14="http://schemas.microsoft.com/office/powerpoint/2010/main" val="1380339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62149"/>
            <a:ext cx="10515600" cy="5314814"/>
          </a:xfrm>
        </p:spPr>
        <p:txBody>
          <a:bodyPr>
            <a:normAutofit/>
          </a:bodyPr>
          <a:lstStyle/>
          <a:p>
            <a:pPr marL="0" indent="0">
              <a:buNone/>
            </a:pPr>
            <a:endParaRPr lang="tr-TR" dirty="0" smtClean="0"/>
          </a:p>
          <a:p>
            <a:pPr marL="0" indent="0">
              <a:buNone/>
            </a:pPr>
            <a:r>
              <a:rPr lang="tr-TR" dirty="0" err="1" smtClean="0"/>
              <a:t>Hume</a:t>
            </a:r>
            <a:r>
              <a:rPr lang="tr-TR" dirty="0" smtClean="0"/>
              <a:t> her şeyden önce Kartezyen felsefenin başlangıç öncülünü veya </a:t>
            </a:r>
            <a:r>
              <a:rPr lang="tr-TR" dirty="0" err="1" smtClean="0"/>
              <a:t>cogitoyu</a:t>
            </a:r>
            <a:r>
              <a:rPr lang="tr-TR" dirty="0" smtClean="0"/>
              <a:t>, felsefenin dışarıdan değil fakat içeriden hareketle kurulması gerektiği düşüncesini temele alıp, buradan çıkan mantıksal sonuçları tam bir açıklık içinde gözler önüne sermiş, hatta hayata geçirmiştir. </a:t>
            </a:r>
            <a:r>
              <a:rPr lang="tr-TR" dirty="0" err="1" smtClean="0"/>
              <a:t>Kartezyenizmin</a:t>
            </a:r>
            <a:r>
              <a:rPr lang="tr-TR" dirty="0" smtClean="0"/>
              <a:t> Arşimet noktasını ya da modern felsefenin temelini meydana getiren bu öncüle göre, biz sadece zihin hallerimizin </a:t>
            </a:r>
            <a:r>
              <a:rPr lang="tr-TR" dirty="0" err="1" smtClean="0"/>
              <a:t>dolayımsız</a:t>
            </a:r>
            <a:r>
              <a:rPr lang="tr-TR" dirty="0" smtClean="0"/>
              <a:t> bilgisine erişirken, yalnızca zihinsel içeriklerimizle ilgili olarak bir kesinlik içinde olabiliriz; söz konusu temelci bakış açısına göre, felsefeye veya felsefe yapmaya işte bu temelden, yegâne kesinlik merkezinden başlamak gerekir. Nitekim başta Descartes olmak üzere bütün 17. yüzyıl filozofları, bu durumun bir sonucu olarak zihinden hareket etmiş ve sonra da zihin içeriklerinden, hepsi de bir şekilde nedensellik ilkesine dayanan birtakım argümanlar kullanarak, onların dışsal karşılıklarına yani bilinç akışından dış gerçekliğe geçmişlerdir. </a:t>
            </a:r>
            <a:r>
              <a:rPr lang="tr-TR" dirty="0" smtClean="0"/>
              <a:t>(Ahmet Cevizci, Felsefe Tarihi, Say Yayınları, 2009, s.361.)</a:t>
            </a:r>
          </a:p>
          <a:p>
            <a:endParaRPr lang="tr-TR" dirty="0"/>
          </a:p>
        </p:txBody>
      </p:sp>
    </p:spTree>
    <p:extLst>
      <p:ext uri="{BB962C8B-B14F-4D97-AF65-F5344CB8AC3E}">
        <p14:creationId xmlns:p14="http://schemas.microsoft.com/office/powerpoint/2010/main" val="1441802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54034"/>
            <a:ext cx="10515600" cy="4922929"/>
          </a:xfrm>
        </p:spPr>
        <p:txBody>
          <a:bodyPr>
            <a:normAutofit/>
          </a:bodyPr>
          <a:lstStyle/>
          <a:p>
            <a:r>
              <a:rPr lang="tr-TR" dirty="0" err="1" smtClean="0"/>
              <a:t>Hume</a:t>
            </a:r>
            <a:r>
              <a:rPr lang="tr-TR" dirty="0" smtClean="0"/>
              <a:t> işte söz konusu geçişi mümkün kılan ve bir şekilde apaçık olduğuna inanılan nedensellik ilkesini, “düşüncelerimiz de dahil olmak üzere, her şeyin bir nedeni olması gerektiğini” bildiren ilkeyi eleştirel incelemeye, felsefi sorgulamaya tabi tutan ilk kişidir. O bu incelemenin sonunda, nedenselliğin mantıksal bir zorunluluk olmayıp, insani bir alışkanlık olduğunu ortaya koyar. Bir dış dünyanın varoluşuna beslenen inanç, akıl yoluyla, insanın </a:t>
            </a:r>
            <a:r>
              <a:rPr lang="tr-TR" dirty="0" err="1" smtClean="0"/>
              <a:t>akılyürütme</a:t>
            </a:r>
            <a:r>
              <a:rPr lang="tr-TR" dirty="0" smtClean="0"/>
              <a:t> kapasitesine müracaat etmek suretiyle temellendirilebilir olan bir şey değildir. Biz dış dünyanın var oluşuna inanıyoruz, daha doğrusu inanmadan yapamıyoruz fakat bunu kanıtlamak </a:t>
            </a:r>
            <a:r>
              <a:rPr lang="tr-TR" dirty="0" err="1" smtClean="0"/>
              <a:t>Hume’a</a:t>
            </a:r>
            <a:r>
              <a:rPr lang="tr-TR" dirty="0" smtClean="0"/>
              <a:t> göre imkânsızdır; o, “iyi ki </a:t>
            </a:r>
            <a:r>
              <a:rPr lang="tr-TR" dirty="0" err="1" smtClean="0"/>
              <a:t>solipsist</a:t>
            </a:r>
            <a:r>
              <a:rPr lang="tr-TR" dirty="0" smtClean="0"/>
              <a:t> olan pek kimse yok çevremizde, olsaydı eğer, böylelerini çürütmek de kesinlikle imkânsız olacaktı” diyebilmiş biridir. </a:t>
            </a:r>
            <a:r>
              <a:rPr lang="tr-TR" dirty="0" smtClean="0"/>
              <a:t>(Ahmet Cevizci, Felsefe Tarihi, Say Yayınları, 2009, s.361.)</a:t>
            </a:r>
          </a:p>
          <a:p>
            <a:endParaRPr lang="tr-TR" dirty="0"/>
          </a:p>
        </p:txBody>
      </p:sp>
    </p:spTree>
    <p:extLst>
      <p:ext uri="{BB962C8B-B14F-4D97-AF65-F5344CB8AC3E}">
        <p14:creationId xmlns:p14="http://schemas.microsoft.com/office/powerpoint/2010/main" val="209757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44583"/>
            <a:ext cx="10515600" cy="5432380"/>
          </a:xfrm>
        </p:spPr>
        <p:txBody>
          <a:bodyPr>
            <a:normAutofit/>
          </a:bodyPr>
          <a:lstStyle/>
          <a:p>
            <a:r>
              <a:rPr lang="tr-TR" dirty="0" smtClean="0"/>
              <a:t>Buna göre, sırasıyla </a:t>
            </a:r>
          </a:p>
          <a:p>
            <a:pPr marL="571500" indent="-571500">
              <a:buAutoNum type="romanLcParenBoth"/>
            </a:pPr>
            <a:r>
              <a:rPr lang="tr-TR" dirty="0" smtClean="0"/>
              <a:t>bizim sadece algılarımızın var oluşunun bilgisine veya </a:t>
            </a:r>
            <a:r>
              <a:rPr lang="tr-TR" dirty="0" err="1" smtClean="0"/>
              <a:t>dolayımsız</a:t>
            </a:r>
            <a:r>
              <a:rPr lang="tr-TR" dirty="0" smtClean="0"/>
              <a:t> bilincine sahip olduğumuzu;</a:t>
            </a:r>
          </a:p>
          <a:p>
            <a:pPr marL="571500" indent="-571500">
              <a:buAutoNum type="romanLcParenBoth"/>
            </a:pPr>
            <a:r>
              <a:rPr lang="tr-TR" dirty="0" smtClean="0"/>
              <a:t>bir algının var oluşundan başka herhangi bir şeyin var oluşuna yapılacak bir çıkarımı rasyonel veya mantıksal olarak temellendirmenin imkânsız olduğunu; </a:t>
            </a:r>
          </a:p>
          <a:p>
            <a:pPr marL="571500" indent="-571500">
              <a:buAutoNum type="romanLcParenBoth"/>
            </a:pPr>
            <a:r>
              <a:rPr lang="tr-TR" dirty="0" smtClean="0"/>
              <a:t>algılarından birtakım çıkarımlar yapan biz insanların başka türlü davranamayan hayvanlar olduğumuzu söyleyen baştan sona olumsuz ve eleştirel birinci adım veya hareketinde; </a:t>
            </a:r>
          </a:p>
          <a:p>
            <a:pPr marL="0" indent="0">
              <a:buNone/>
            </a:pPr>
            <a:r>
              <a:rPr lang="tr-TR" dirty="0" err="1" smtClean="0"/>
              <a:t>Hume</a:t>
            </a:r>
            <a:r>
              <a:rPr lang="tr-TR" dirty="0" smtClean="0"/>
              <a:t>, bütün </a:t>
            </a:r>
            <a:r>
              <a:rPr lang="tr-TR" dirty="0" err="1" smtClean="0"/>
              <a:t>akılyürütmelerimizin</a:t>
            </a:r>
            <a:r>
              <a:rPr lang="tr-TR" dirty="0" smtClean="0"/>
              <a:t> temelinde yalnızca birtakım </a:t>
            </a:r>
            <a:r>
              <a:rPr lang="tr-TR" dirty="0" err="1" smtClean="0"/>
              <a:t>önkabuller</a:t>
            </a:r>
            <a:r>
              <a:rPr lang="tr-TR" dirty="0" smtClean="0"/>
              <a:t> bulunduğunu gösterirken, kendisine din ve metafiziği esas hedef yapmıştır. Ona göre, din ve metafizik, gerçek bir Aydınlanmadan söz edilebilmesi için aleve atılıp yakılmaları gereken çerçöp yığınına, aşılmaları gereken engeller bütününe tekabül etmektedir. </a:t>
            </a:r>
            <a:r>
              <a:rPr lang="tr-TR" dirty="0" smtClean="0"/>
              <a:t>(Ahmet Cevizci, Felsefe Tarihi, Say Yayınları, 2009, ss.361-362.)</a:t>
            </a:r>
            <a:endParaRPr lang="tr-TR" dirty="0"/>
          </a:p>
        </p:txBody>
      </p:sp>
    </p:spTree>
    <p:extLst>
      <p:ext uri="{BB962C8B-B14F-4D97-AF65-F5344CB8AC3E}">
        <p14:creationId xmlns:p14="http://schemas.microsoft.com/office/powerpoint/2010/main" val="1185418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Bilgi </a:t>
            </a:r>
          </a:p>
          <a:p>
            <a:pPr marL="0" indent="0">
              <a:buNone/>
            </a:pPr>
            <a:r>
              <a:rPr lang="tr-TR" dirty="0" err="1" smtClean="0"/>
              <a:t>Hume</a:t>
            </a:r>
            <a:r>
              <a:rPr lang="tr-TR" dirty="0" smtClean="0"/>
              <a:t> deneyciliğinin yarattığı tüm güçlüklere rağmen, bilgiden kesin olanın bilgisini anlar ve onu, gözden geçirilebilen, kesinlikten yoksun olgusal inançları ifade eden “olasılığın” karşısına geçirir. Gerçek anlamıyla bilgi, </a:t>
            </a:r>
            <a:r>
              <a:rPr lang="tr-TR" dirty="0" err="1" smtClean="0"/>
              <a:t>Hume’da</a:t>
            </a:r>
            <a:r>
              <a:rPr lang="tr-TR" dirty="0" smtClean="0"/>
              <a:t> sırasıyla</a:t>
            </a:r>
          </a:p>
          <a:p>
            <a:pPr marL="0" indent="0">
              <a:buNone/>
            </a:pPr>
            <a:r>
              <a:rPr lang="tr-TR" dirty="0" smtClean="0"/>
              <a:t> (i) mevcut duyu-izlenimleriyle,</a:t>
            </a:r>
          </a:p>
          <a:p>
            <a:pPr marL="0" indent="0">
              <a:buNone/>
            </a:pPr>
            <a:r>
              <a:rPr lang="tr-TR" dirty="0" smtClean="0"/>
              <a:t> (ii) duyu yoluyla algılanan nitelikler arasındaki ilişkilerle ilgili “sezgiler” </a:t>
            </a:r>
          </a:p>
          <a:p>
            <a:pPr marL="0" indent="0">
              <a:buNone/>
            </a:pPr>
            <a:r>
              <a:rPr lang="tr-TR" dirty="0" smtClean="0"/>
              <a:t>(iii) belirli “ide </a:t>
            </a:r>
            <a:r>
              <a:rPr lang="tr-TR" dirty="0" err="1" smtClean="0"/>
              <a:t>ilişkileri”yle</a:t>
            </a:r>
            <a:r>
              <a:rPr lang="tr-TR" dirty="0" smtClean="0"/>
              <a:t> sınırlanır. </a:t>
            </a:r>
          </a:p>
          <a:p>
            <a:pPr marL="0" indent="0">
              <a:buNone/>
            </a:pPr>
            <a:r>
              <a:rPr lang="tr-TR" dirty="0" err="1" smtClean="0"/>
              <a:t>Hume</a:t>
            </a:r>
            <a:r>
              <a:rPr lang="tr-TR" dirty="0" smtClean="0"/>
              <a:t> işte </a:t>
            </a:r>
            <a:r>
              <a:rPr lang="tr-TR" dirty="0" err="1" smtClean="0"/>
              <a:t>ampirisizmini</a:t>
            </a:r>
            <a:r>
              <a:rPr lang="tr-TR" dirty="0" smtClean="0"/>
              <a:t>, bu genel çerçeveye uygun olarak “zihnin bütün malzemesini izlenim veya algılardan kazandığını”, “izlenimi olmayan ide bulunmadığını” söyleyerek ifade eder. </a:t>
            </a:r>
            <a:r>
              <a:rPr lang="tr-TR" dirty="0" smtClean="0"/>
              <a:t>(Ahmet Cevizci, Felsefe Tarihi, Say Yayınları, 2009, s.362.)</a:t>
            </a:r>
          </a:p>
          <a:p>
            <a:pPr marL="0" indent="0">
              <a:buNone/>
            </a:pPr>
            <a:endParaRPr lang="tr-TR" dirty="0"/>
          </a:p>
        </p:txBody>
      </p:sp>
    </p:spTree>
    <p:extLst>
      <p:ext uri="{BB962C8B-B14F-4D97-AF65-F5344CB8AC3E}">
        <p14:creationId xmlns:p14="http://schemas.microsoft.com/office/powerpoint/2010/main" val="4242673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8457" y="809897"/>
            <a:ext cx="10635343" cy="5367066"/>
          </a:xfrm>
        </p:spPr>
        <p:txBody>
          <a:bodyPr/>
          <a:lstStyle/>
          <a:p>
            <a:r>
              <a:rPr lang="tr-TR" dirty="0" smtClean="0"/>
              <a:t>İdeler ve İzlenimler </a:t>
            </a:r>
            <a:r>
              <a:rPr lang="tr-TR" dirty="0" err="1" smtClean="0"/>
              <a:t>Hume</a:t>
            </a:r>
            <a:r>
              <a:rPr lang="tr-TR" dirty="0" smtClean="0"/>
              <a:t> söz konusu bilgi görüşünü ortaya koyabilmek için bir ideler teorisi oluşturur. İdeler teorisi, aslında onun terminolojisini kullanacak olursak, bir “algılar </a:t>
            </a:r>
            <a:r>
              <a:rPr lang="tr-TR" dirty="0" err="1" smtClean="0"/>
              <a:t>teorisi”ne</a:t>
            </a:r>
            <a:r>
              <a:rPr lang="tr-TR" dirty="0" smtClean="0"/>
              <a:t> karşılık gelir. Algılar duyumları, tutkuları ve duyguları ihtiva eder. Belli bir anda soğuk nedeniyle titreme, bir nesneyi </a:t>
            </a:r>
            <a:r>
              <a:rPr lang="tr-TR" dirty="0" err="1" smtClean="0"/>
              <a:t>duyumlama</a:t>
            </a:r>
            <a:r>
              <a:rPr lang="tr-TR" dirty="0" smtClean="0"/>
              <a:t>, veya kızgınlık hissetme, birer algı örneği olarak karşımıza çıkar. Canlı ve güçlü olan bu algılara </a:t>
            </a:r>
            <a:r>
              <a:rPr lang="tr-TR" dirty="0" err="1" smtClean="0"/>
              <a:t>Hume</a:t>
            </a:r>
            <a:r>
              <a:rPr lang="tr-TR" dirty="0" smtClean="0"/>
              <a:t>, “izlenim” adını verir. İkinci bir algı türünden daha söz eden </a:t>
            </a:r>
            <a:r>
              <a:rPr lang="tr-TR" dirty="0" err="1" smtClean="0"/>
              <a:t>Hume</a:t>
            </a:r>
            <a:r>
              <a:rPr lang="tr-TR" dirty="0" smtClean="0"/>
              <a:t>, bizim üşümek veya titremek dışında, üşümeyle ilgili düşünceler oluşturabileceğimizi, soğuk bir yerde yaşama üzerine plânlar yapabileceğimizi belirtir. O, bu ikinci türden algılara “ideler” adını verir. Ona göre, insan zihninin bütün algıları, ideler ve izlenimler olarak ikiye ayrılır. </a:t>
            </a:r>
            <a:r>
              <a:rPr lang="tr-TR" dirty="0" smtClean="0"/>
              <a:t>(Ahmet Cevizci, Felsefe Tarihi, Say Yayınları, 2009, s.362.)</a:t>
            </a:r>
          </a:p>
          <a:p>
            <a:endParaRPr lang="tr-TR" dirty="0"/>
          </a:p>
        </p:txBody>
      </p:sp>
    </p:spTree>
    <p:extLst>
      <p:ext uri="{BB962C8B-B14F-4D97-AF65-F5344CB8AC3E}">
        <p14:creationId xmlns:p14="http://schemas.microsoft.com/office/powerpoint/2010/main" val="1331400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smtClean="0"/>
              <a:t>Hume’un</a:t>
            </a:r>
            <a:r>
              <a:rPr lang="tr-TR" dirty="0" smtClean="0"/>
              <a:t> söz konusu ayırımına göre ideler, düşünceler veya zihin içerikleri, izlenimler de duyu-deneyleri veya algı içerikleridir. Buna göre, bir insan bir şeyler düşündüğü, hayal ettiği, anımsadığı vb. zaman, söz konusu zihinsel faaliyet ya da işlemlerin içerikleri “ideler” olarak tanımlanır. Yine bir insan bir şey gördüğü, işittiği vb. zaman, onun bu </a:t>
            </a:r>
            <a:r>
              <a:rPr lang="tr-TR" dirty="0" err="1" smtClean="0"/>
              <a:t>duyumlama</a:t>
            </a:r>
            <a:r>
              <a:rPr lang="tr-TR" dirty="0" smtClean="0"/>
              <a:t> veya algılama faaliyetinin </a:t>
            </a:r>
            <a:r>
              <a:rPr lang="tr-TR" dirty="0" err="1" smtClean="0"/>
              <a:t>dolayımsız</a:t>
            </a:r>
            <a:r>
              <a:rPr lang="tr-TR" dirty="0" smtClean="0"/>
              <a:t> nesneleri “izlenimler” olmak durumundadır. İkisi arasındaki tek ya da en önemli farklılık, bir güç ve canlılık farklılığıdır. İdeler soluk, daha az canlı ve daha az güçlü izlenimlerdir.</a:t>
            </a:r>
            <a:r>
              <a:rPr lang="tr-TR" dirty="0" smtClean="0"/>
              <a:t> (Ahmet Cevizci, Felsefe Tarihi, Say Yayınları, 2009, s.362.)</a:t>
            </a:r>
          </a:p>
          <a:p>
            <a:endParaRPr lang="tr-TR" dirty="0"/>
          </a:p>
        </p:txBody>
      </p:sp>
    </p:spTree>
    <p:extLst>
      <p:ext uri="{BB962C8B-B14F-4D97-AF65-F5344CB8AC3E}">
        <p14:creationId xmlns:p14="http://schemas.microsoft.com/office/powerpoint/2010/main" val="31731209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Tahta Yazı</Template>
  <TotalTime>34</TotalTime>
  <Words>881</Words>
  <Application>Microsoft Office PowerPoint</Application>
  <PresentationFormat>Geniş ekran</PresentationFormat>
  <Paragraphs>20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Rockwell</vt:lpstr>
      <vt:lpstr>Rockwell Condensed</vt:lpstr>
      <vt:lpstr>Wingdings</vt:lpstr>
      <vt:lpstr>Wood Type Yazı Tipi</vt:lpstr>
      <vt:lpstr>DAVİD HUME </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DAVİD HUME </dc:title>
  <dc:creator>ZEHRA</dc:creator>
  <cp:lastModifiedBy>ZEHRA</cp:lastModifiedBy>
  <cp:revision>3</cp:revision>
  <dcterms:created xsi:type="dcterms:W3CDTF">2020-09-14T11:22:13Z</dcterms:created>
  <dcterms:modified xsi:type="dcterms:W3CDTF">2020-09-14T11:57:09Z</dcterms:modified>
</cp:coreProperties>
</file>