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61" r:id="rId3"/>
    <p:sldId id="258" r:id="rId4"/>
    <p:sldId id="260" r:id="rId5"/>
    <p:sldId id="259" r:id="rId6"/>
    <p:sldId id="287" r:id="rId7"/>
    <p:sldId id="288" r:id="rId8"/>
    <p:sldId id="289" r:id="rId9"/>
    <p:sldId id="293" r:id="rId10"/>
    <p:sldId id="294" r:id="rId11"/>
    <p:sldId id="295" r:id="rId12"/>
    <p:sldId id="290" r:id="rId13"/>
    <p:sldId id="291" r:id="rId14"/>
    <p:sldId id="292" r:id="rId15"/>
    <p:sldId id="296" r:id="rId16"/>
    <p:sldId id="297" r:id="rId17"/>
    <p:sldId id="298" r:id="rId18"/>
    <p:sldId id="282" r:id="rId19"/>
    <p:sldId id="283" r:id="rId20"/>
    <p:sldId id="286" r:id="rId21"/>
    <p:sldId id="284" r:id="rId22"/>
    <p:sldId id="285" r:id="rId23"/>
    <p:sldId id="303" r:id="rId24"/>
    <p:sldId id="302" r:id="rId25"/>
    <p:sldId id="262" r:id="rId26"/>
    <p:sldId id="263" r:id="rId27"/>
    <p:sldId id="264" r:id="rId28"/>
    <p:sldId id="268" r:id="rId29"/>
    <p:sldId id="269" r:id="rId30"/>
    <p:sldId id="271" r:id="rId31"/>
    <p:sldId id="272" r:id="rId32"/>
    <p:sldId id="273" r:id="rId33"/>
    <p:sldId id="280" r:id="rId34"/>
    <p:sldId id="281" r:id="rId35"/>
    <p:sldId id="279" r:id="rId36"/>
    <p:sldId id="299" r:id="rId37"/>
    <p:sldId id="300" r:id="rId38"/>
    <p:sldId id="301" r:id="rId39"/>
    <p:sldId id="275" r:id="rId40"/>
    <p:sldId id="276" r:id="rId41"/>
    <p:sldId id="277" r:id="rId42"/>
    <p:sldId id="278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>
      <p:cViewPr varScale="1">
        <p:scale>
          <a:sx n="70" d="100"/>
          <a:sy n="70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A6B78-85D8-430E-9DB4-6A00679B55F1}" type="doc">
      <dgm:prSet loTypeId="urn:microsoft.com/office/officeart/2005/8/layout/cycle1" loCatId="cycle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B9603BF4-FE30-4974-B473-A6AEE78A98CE}">
      <dgm:prSet phldrT="[Metin]" custT="1"/>
      <dgm:spPr/>
      <dgm:t>
        <a:bodyPr/>
        <a:lstStyle/>
        <a:p>
          <a:r>
            <a:rPr lang="tr-TR" sz="1400" dirty="0" smtClean="0"/>
            <a:t>Yıkama Dezenfeksiyon</a:t>
          </a:r>
          <a:endParaRPr lang="tr-TR" sz="1400" dirty="0"/>
        </a:p>
      </dgm:t>
    </dgm:pt>
    <dgm:pt modelId="{730ADECA-ADB0-4810-8D79-8277C0A4F178}" type="parTrans" cxnId="{D4B75B40-48CC-4186-87E1-462DDEC3BDCA}">
      <dgm:prSet/>
      <dgm:spPr/>
      <dgm:t>
        <a:bodyPr/>
        <a:lstStyle/>
        <a:p>
          <a:endParaRPr lang="tr-TR" sz="1400"/>
        </a:p>
      </dgm:t>
    </dgm:pt>
    <dgm:pt modelId="{8D960BE4-68E5-4CA6-AD29-2360D5A86268}" type="sibTrans" cxnId="{D4B75B40-48CC-4186-87E1-462DDEC3BDCA}">
      <dgm:prSet/>
      <dgm:spPr/>
      <dgm:t>
        <a:bodyPr/>
        <a:lstStyle/>
        <a:p>
          <a:endParaRPr lang="tr-TR" sz="1400"/>
        </a:p>
      </dgm:t>
    </dgm:pt>
    <dgm:pt modelId="{D849DC55-E5FD-4610-B256-6F0FB4030D26}">
      <dgm:prSet phldrT="[Metin]" custT="1"/>
      <dgm:spPr/>
      <dgm:t>
        <a:bodyPr/>
        <a:lstStyle/>
        <a:p>
          <a:r>
            <a:rPr lang="tr-TR" sz="1400" dirty="0" smtClean="0"/>
            <a:t>Gözlem</a:t>
          </a:r>
          <a:endParaRPr lang="tr-TR" sz="1400" dirty="0"/>
        </a:p>
      </dgm:t>
    </dgm:pt>
    <dgm:pt modelId="{6F733248-435F-4F47-8D49-8D6EFFCD98AA}" type="parTrans" cxnId="{C20AD4AC-6049-492B-B132-6E5062596AA9}">
      <dgm:prSet/>
      <dgm:spPr/>
      <dgm:t>
        <a:bodyPr/>
        <a:lstStyle/>
        <a:p>
          <a:endParaRPr lang="tr-TR" sz="1400"/>
        </a:p>
      </dgm:t>
    </dgm:pt>
    <dgm:pt modelId="{5EA39249-EEB8-4C1F-BC7E-3D28B0CE40A1}" type="sibTrans" cxnId="{C20AD4AC-6049-492B-B132-6E5062596AA9}">
      <dgm:prSet/>
      <dgm:spPr/>
      <dgm:t>
        <a:bodyPr/>
        <a:lstStyle/>
        <a:p>
          <a:endParaRPr lang="tr-TR" sz="1400"/>
        </a:p>
      </dgm:t>
    </dgm:pt>
    <dgm:pt modelId="{E635E5DA-2BAB-462D-AB06-FFB1E62E21D6}">
      <dgm:prSet phldrT="[Metin]" custT="1"/>
      <dgm:spPr/>
      <dgm:t>
        <a:bodyPr/>
        <a:lstStyle/>
        <a:p>
          <a:r>
            <a:rPr lang="tr-TR" sz="1400" dirty="0" smtClean="0"/>
            <a:t>Paketleme</a:t>
          </a:r>
          <a:endParaRPr lang="tr-TR" sz="1400" dirty="0"/>
        </a:p>
      </dgm:t>
    </dgm:pt>
    <dgm:pt modelId="{ED10CFA1-43A1-45EA-81D9-1018F69ACC77}" type="parTrans" cxnId="{E22CA28A-BDBE-45BC-98CB-DEDB5CD40410}">
      <dgm:prSet/>
      <dgm:spPr/>
      <dgm:t>
        <a:bodyPr/>
        <a:lstStyle/>
        <a:p>
          <a:endParaRPr lang="tr-TR" sz="1400"/>
        </a:p>
      </dgm:t>
    </dgm:pt>
    <dgm:pt modelId="{5209E695-F11C-4CDD-8822-3B4723165895}" type="sibTrans" cxnId="{E22CA28A-BDBE-45BC-98CB-DEDB5CD40410}">
      <dgm:prSet/>
      <dgm:spPr/>
      <dgm:t>
        <a:bodyPr/>
        <a:lstStyle/>
        <a:p>
          <a:endParaRPr lang="tr-TR" sz="1400"/>
        </a:p>
      </dgm:t>
    </dgm:pt>
    <dgm:pt modelId="{758D4D04-2C62-4816-8801-CB825FE58B7E}">
      <dgm:prSet phldrT="[Metin]" custT="1"/>
      <dgm:spPr/>
      <dgm:t>
        <a:bodyPr/>
        <a:lstStyle/>
        <a:p>
          <a:r>
            <a:rPr lang="tr-TR" sz="1400" dirty="0" smtClean="0"/>
            <a:t>Sterilizasyon</a:t>
          </a:r>
          <a:endParaRPr lang="tr-TR" sz="1400" dirty="0"/>
        </a:p>
      </dgm:t>
    </dgm:pt>
    <dgm:pt modelId="{12CD3155-8A95-4622-8A27-1EB8DDF54C32}" type="parTrans" cxnId="{96860F88-280B-41FA-8876-20F7397CEB9A}">
      <dgm:prSet/>
      <dgm:spPr/>
      <dgm:t>
        <a:bodyPr/>
        <a:lstStyle/>
        <a:p>
          <a:endParaRPr lang="tr-TR" sz="1400"/>
        </a:p>
      </dgm:t>
    </dgm:pt>
    <dgm:pt modelId="{C8FD8A55-3777-4955-BCD0-E9DB1B1ACB1B}" type="sibTrans" cxnId="{96860F88-280B-41FA-8876-20F7397CEB9A}">
      <dgm:prSet/>
      <dgm:spPr/>
      <dgm:t>
        <a:bodyPr/>
        <a:lstStyle/>
        <a:p>
          <a:endParaRPr lang="tr-TR" sz="1400"/>
        </a:p>
      </dgm:t>
    </dgm:pt>
    <dgm:pt modelId="{621CB687-FF9A-48BD-A87B-DC432F0AC2D1}">
      <dgm:prSet phldrT="[Metin]" custT="1"/>
      <dgm:spPr/>
      <dgm:t>
        <a:bodyPr/>
        <a:lstStyle/>
        <a:p>
          <a:r>
            <a:rPr lang="tr-TR" sz="1400" dirty="0" smtClean="0"/>
            <a:t>Taşıma</a:t>
          </a:r>
          <a:endParaRPr lang="tr-TR" sz="1400" dirty="0"/>
        </a:p>
      </dgm:t>
    </dgm:pt>
    <dgm:pt modelId="{64CDE25C-1038-4477-B301-B406C5BB93B8}" type="parTrans" cxnId="{7709B7B1-B8DB-4758-9DE7-B4654A29E07F}">
      <dgm:prSet/>
      <dgm:spPr/>
      <dgm:t>
        <a:bodyPr/>
        <a:lstStyle/>
        <a:p>
          <a:endParaRPr lang="tr-TR" sz="1400"/>
        </a:p>
      </dgm:t>
    </dgm:pt>
    <dgm:pt modelId="{0E6EE2D2-885E-4FB0-8650-F89DA05F0DA4}" type="sibTrans" cxnId="{7709B7B1-B8DB-4758-9DE7-B4654A29E07F}">
      <dgm:prSet/>
      <dgm:spPr/>
      <dgm:t>
        <a:bodyPr/>
        <a:lstStyle/>
        <a:p>
          <a:endParaRPr lang="tr-TR" sz="1400"/>
        </a:p>
      </dgm:t>
    </dgm:pt>
    <dgm:pt modelId="{80EC9502-AA60-411C-B974-DCA912DE6890}">
      <dgm:prSet phldrT="[Metin]" custT="1"/>
      <dgm:spPr/>
      <dgm:t>
        <a:bodyPr/>
        <a:lstStyle/>
        <a:p>
          <a:r>
            <a:rPr lang="tr-TR" sz="1400" dirty="0" smtClean="0"/>
            <a:t>Depolama</a:t>
          </a:r>
          <a:endParaRPr lang="tr-TR" sz="1400" dirty="0"/>
        </a:p>
      </dgm:t>
    </dgm:pt>
    <dgm:pt modelId="{EC711FAC-68D4-4213-AB0F-384EA414D26F}" type="parTrans" cxnId="{D3BFCB1B-83A9-4732-9975-1EA3205DD148}">
      <dgm:prSet/>
      <dgm:spPr/>
      <dgm:t>
        <a:bodyPr/>
        <a:lstStyle/>
        <a:p>
          <a:endParaRPr lang="tr-TR" sz="1400"/>
        </a:p>
      </dgm:t>
    </dgm:pt>
    <dgm:pt modelId="{89031E52-0E38-486F-B65D-BB3A04C19A62}" type="sibTrans" cxnId="{D3BFCB1B-83A9-4732-9975-1EA3205DD148}">
      <dgm:prSet/>
      <dgm:spPr/>
      <dgm:t>
        <a:bodyPr/>
        <a:lstStyle/>
        <a:p>
          <a:endParaRPr lang="tr-TR" sz="1400"/>
        </a:p>
      </dgm:t>
    </dgm:pt>
    <dgm:pt modelId="{B88BAEF2-6D80-4859-BA34-53833B407503}">
      <dgm:prSet phldrT="[Metin]" custT="1"/>
      <dgm:spPr/>
      <dgm:t>
        <a:bodyPr/>
        <a:lstStyle/>
        <a:p>
          <a:r>
            <a:rPr lang="tr-TR" sz="1400" dirty="0" smtClean="0"/>
            <a:t>Kullanma</a:t>
          </a:r>
          <a:endParaRPr lang="tr-TR" sz="1400" dirty="0"/>
        </a:p>
      </dgm:t>
    </dgm:pt>
    <dgm:pt modelId="{DCE7262D-EA14-482A-B78A-E2EF210884FB}" type="parTrans" cxnId="{14BAA2F0-2B56-4E4D-99F3-C5614B37C446}">
      <dgm:prSet/>
      <dgm:spPr/>
      <dgm:t>
        <a:bodyPr/>
        <a:lstStyle/>
        <a:p>
          <a:endParaRPr lang="tr-TR" sz="1400"/>
        </a:p>
      </dgm:t>
    </dgm:pt>
    <dgm:pt modelId="{6E554FAA-FDAF-4AED-8C6F-FEFB6F7C7EB7}" type="sibTrans" cxnId="{14BAA2F0-2B56-4E4D-99F3-C5614B37C446}">
      <dgm:prSet/>
      <dgm:spPr/>
      <dgm:t>
        <a:bodyPr/>
        <a:lstStyle/>
        <a:p>
          <a:endParaRPr lang="tr-TR" sz="1400"/>
        </a:p>
      </dgm:t>
    </dgm:pt>
    <dgm:pt modelId="{C87FD704-DE11-4F8E-A5B6-7494BF468E35}">
      <dgm:prSet phldrT="[Metin]" custT="1"/>
      <dgm:spPr/>
      <dgm:t>
        <a:bodyPr/>
        <a:lstStyle/>
        <a:p>
          <a:r>
            <a:rPr lang="tr-TR" sz="1400" dirty="0" smtClean="0"/>
            <a:t>Ön Temizlik </a:t>
          </a:r>
          <a:r>
            <a:rPr lang="tr-TR" sz="1400" dirty="0" err="1" smtClean="0"/>
            <a:t>Dekontaminasyon</a:t>
          </a:r>
          <a:endParaRPr lang="tr-TR" sz="1400" dirty="0"/>
        </a:p>
      </dgm:t>
    </dgm:pt>
    <dgm:pt modelId="{71ACEC92-50DB-45E0-A0D4-A5369BB29DF1}" type="parTrans" cxnId="{9BCF1C95-2AE8-4D95-9B1F-02CE8C0AAE03}">
      <dgm:prSet/>
      <dgm:spPr/>
      <dgm:t>
        <a:bodyPr/>
        <a:lstStyle/>
        <a:p>
          <a:endParaRPr lang="tr-TR" sz="1400"/>
        </a:p>
      </dgm:t>
    </dgm:pt>
    <dgm:pt modelId="{BE0A71DC-E1E4-4DB8-BBBD-D554216B8EEE}" type="sibTrans" cxnId="{9BCF1C95-2AE8-4D95-9B1F-02CE8C0AAE03}">
      <dgm:prSet/>
      <dgm:spPr/>
      <dgm:t>
        <a:bodyPr/>
        <a:lstStyle/>
        <a:p>
          <a:endParaRPr lang="tr-TR" sz="1400"/>
        </a:p>
      </dgm:t>
    </dgm:pt>
    <dgm:pt modelId="{97698C8D-DF21-4686-856D-39023D7CCB3B}">
      <dgm:prSet phldrT="[Metin]" custT="1"/>
      <dgm:spPr/>
      <dgm:t>
        <a:bodyPr/>
        <a:lstStyle/>
        <a:p>
          <a:r>
            <a:rPr lang="tr-TR" sz="1400" dirty="0" smtClean="0"/>
            <a:t>Taşıma</a:t>
          </a:r>
          <a:endParaRPr lang="tr-TR" sz="1400" dirty="0"/>
        </a:p>
      </dgm:t>
    </dgm:pt>
    <dgm:pt modelId="{955CDB24-9123-4CB8-AB57-7942F21A325A}" type="parTrans" cxnId="{EC159E9D-8247-431F-BCF3-2A5AE20DA9C5}">
      <dgm:prSet/>
      <dgm:spPr/>
      <dgm:t>
        <a:bodyPr/>
        <a:lstStyle/>
        <a:p>
          <a:endParaRPr lang="tr-TR" sz="1400"/>
        </a:p>
      </dgm:t>
    </dgm:pt>
    <dgm:pt modelId="{BDD9B453-7613-4025-A793-3EA0F5D7C504}" type="sibTrans" cxnId="{EC159E9D-8247-431F-BCF3-2A5AE20DA9C5}">
      <dgm:prSet/>
      <dgm:spPr/>
      <dgm:t>
        <a:bodyPr/>
        <a:lstStyle/>
        <a:p>
          <a:endParaRPr lang="tr-TR" sz="1400"/>
        </a:p>
      </dgm:t>
    </dgm:pt>
    <dgm:pt modelId="{B26CBB51-B551-4DE5-AC59-2CAB1159BD48}" type="pres">
      <dgm:prSet presAssocID="{E3BA6B78-85D8-430E-9DB4-6A00679B55F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AD8BB13-DE6B-43EC-989E-1311755DAA7E}" type="pres">
      <dgm:prSet presAssocID="{B9603BF4-FE30-4974-B473-A6AEE78A98CE}" presName="dummy" presStyleCnt="0"/>
      <dgm:spPr/>
    </dgm:pt>
    <dgm:pt modelId="{BD711015-4EF3-48E6-AD48-07B5B4AB939F}" type="pres">
      <dgm:prSet presAssocID="{B9603BF4-FE30-4974-B473-A6AEE78A98CE}" presName="node" presStyleLbl="revTx" presStyleIdx="0" presStyleCnt="9" custScaleX="2222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54FD96D-E27A-4CDC-A58F-27784E148F17}" type="pres">
      <dgm:prSet presAssocID="{8D960BE4-68E5-4CA6-AD29-2360D5A86268}" presName="sibTrans" presStyleLbl="node1" presStyleIdx="0" presStyleCnt="9"/>
      <dgm:spPr/>
      <dgm:t>
        <a:bodyPr/>
        <a:lstStyle/>
        <a:p>
          <a:endParaRPr lang="tr-TR"/>
        </a:p>
      </dgm:t>
    </dgm:pt>
    <dgm:pt modelId="{1D7EB4C9-33E9-46B1-943D-719F2A588816}" type="pres">
      <dgm:prSet presAssocID="{D849DC55-E5FD-4610-B256-6F0FB4030D26}" presName="dummy" presStyleCnt="0"/>
      <dgm:spPr/>
    </dgm:pt>
    <dgm:pt modelId="{4B650766-678D-4DCD-B822-0FA74DC226E2}" type="pres">
      <dgm:prSet presAssocID="{D849DC55-E5FD-4610-B256-6F0FB4030D26}" presName="node" presStyleLbl="revTx" presStyleIdx="1" presStyleCnt="9" custScaleX="16705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5318F1-3FBD-4B60-99A3-047F02873284}" type="pres">
      <dgm:prSet presAssocID="{5EA39249-EEB8-4C1F-BC7E-3D28B0CE40A1}" presName="sibTrans" presStyleLbl="node1" presStyleIdx="1" presStyleCnt="9"/>
      <dgm:spPr/>
      <dgm:t>
        <a:bodyPr/>
        <a:lstStyle/>
        <a:p>
          <a:endParaRPr lang="tr-TR"/>
        </a:p>
      </dgm:t>
    </dgm:pt>
    <dgm:pt modelId="{826C8E96-F0FA-4B9A-944E-39B2DE936DB9}" type="pres">
      <dgm:prSet presAssocID="{E635E5DA-2BAB-462D-AB06-FFB1E62E21D6}" presName="dummy" presStyleCnt="0"/>
      <dgm:spPr/>
    </dgm:pt>
    <dgm:pt modelId="{D0651DE4-60C2-468B-BF8A-EEB4AFEFDF23}" type="pres">
      <dgm:prSet presAssocID="{E635E5DA-2BAB-462D-AB06-FFB1E62E21D6}" presName="node" presStyleLbl="revTx" presStyleIdx="2" presStyleCnt="9" custScaleX="21843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5993BC-E432-4DF8-BB00-E277293BCBAD}" type="pres">
      <dgm:prSet presAssocID="{5209E695-F11C-4CDD-8822-3B4723165895}" presName="sibTrans" presStyleLbl="node1" presStyleIdx="2" presStyleCnt="9"/>
      <dgm:spPr/>
      <dgm:t>
        <a:bodyPr/>
        <a:lstStyle/>
        <a:p>
          <a:endParaRPr lang="tr-TR"/>
        </a:p>
      </dgm:t>
    </dgm:pt>
    <dgm:pt modelId="{630B3DB7-565E-4692-B9AB-F89E01FBE92D}" type="pres">
      <dgm:prSet presAssocID="{758D4D04-2C62-4816-8801-CB825FE58B7E}" presName="dummy" presStyleCnt="0"/>
      <dgm:spPr/>
    </dgm:pt>
    <dgm:pt modelId="{62BE3E28-CBA0-4363-9130-3A06EF018BE7}" type="pres">
      <dgm:prSet presAssocID="{758D4D04-2C62-4816-8801-CB825FE58B7E}" presName="node" presStyleLbl="revTx" presStyleIdx="3" presStyleCnt="9" custScaleX="25286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AE2555-FD7B-416E-BE1C-3BC58B40BFC5}" type="pres">
      <dgm:prSet presAssocID="{C8FD8A55-3777-4955-BCD0-E9DB1B1ACB1B}" presName="sibTrans" presStyleLbl="node1" presStyleIdx="3" presStyleCnt="9"/>
      <dgm:spPr/>
      <dgm:t>
        <a:bodyPr/>
        <a:lstStyle/>
        <a:p>
          <a:endParaRPr lang="tr-TR"/>
        </a:p>
      </dgm:t>
    </dgm:pt>
    <dgm:pt modelId="{CD33BD29-3DE9-4B6C-B6FA-F82D5E18FDD4}" type="pres">
      <dgm:prSet presAssocID="{621CB687-FF9A-48BD-A87B-DC432F0AC2D1}" presName="dummy" presStyleCnt="0"/>
      <dgm:spPr/>
    </dgm:pt>
    <dgm:pt modelId="{514A8600-446D-40C8-9D64-D5584A6513C5}" type="pres">
      <dgm:prSet presAssocID="{621CB687-FF9A-48BD-A87B-DC432F0AC2D1}" presName="node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9584CF-FB92-4A3B-999B-A2DB1653F3D8}" type="pres">
      <dgm:prSet presAssocID="{0E6EE2D2-885E-4FB0-8650-F89DA05F0DA4}" presName="sibTrans" presStyleLbl="node1" presStyleIdx="4" presStyleCnt="9"/>
      <dgm:spPr/>
      <dgm:t>
        <a:bodyPr/>
        <a:lstStyle/>
        <a:p>
          <a:endParaRPr lang="tr-TR"/>
        </a:p>
      </dgm:t>
    </dgm:pt>
    <dgm:pt modelId="{A86B9BDB-8851-485E-9B66-C3BE91046CF4}" type="pres">
      <dgm:prSet presAssocID="{80EC9502-AA60-411C-B974-DCA912DE6890}" presName="dummy" presStyleCnt="0"/>
      <dgm:spPr/>
    </dgm:pt>
    <dgm:pt modelId="{A8F5EBF3-EDCC-4CE1-ADB6-398902A6C072}" type="pres">
      <dgm:prSet presAssocID="{80EC9502-AA60-411C-B974-DCA912DE6890}" presName="node" presStyleLbl="revTx" presStyleIdx="5" presStyleCnt="9" custScaleX="2133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1421AC-04F0-45EC-A0B3-2561ACC44B27}" type="pres">
      <dgm:prSet presAssocID="{89031E52-0E38-486F-B65D-BB3A04C19A62}" presName="sibTrans" presStyleLbl="node1" presStyleIdx="5" presStyleCnt="9"/>
      <dgm:spPr/>
      <dgm:t>
        <a:bodyPr/>
        <a:lstStyle/>
        <a:p>
          <a:endParaRPr lang="tr-TR"/>
        </a:p>
      </dgm:t>
    </dgm:pt>
    <dgm:pt modelId="{E393C375-0786-42D9-A0A2-3808788FDA9F}" type="pres">
      <dgm:prSet presAssocID="{B88BAEF2-6D80-4859-BA34-53833B407503}" presName="dummy" presStyleCnt="0"/>
      <dgm:spPr/>
    </dgm:pt>
    <dgm:pt modelId="{FCA0B39F-15A9-4B1B-BE3A-D76CD929718D}" type="pres">
      <dgm:prSet presAssocID="{B88BAEF2-6D80-4859-BA34-53833B407503}" presName="node" presStyleLbl="revTx" presStyleIdx="6" presStyleCnt="9" custScaleX="2842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1B893-9DE4-42C3-BA67-7A5EA5B158BF}" type="pres">
      <dgm:prSet presAssocID="{6E554FAA-FDAF-4AED-8C6F-FEFB6F7C7EB7}" presName="sibTrans" presStyleLbl="node1" presStyleIdx="6" presStyleCnt="9"/>
      <dgm:spPr/>
      <dgm:t>
        <a:bodyPr/>
        <a:lstStyle/>
        <a:p>
          <a:endParaRPr lang="tr-TR"/>
        </a:p>
      </dgm:t>
    </dgm:pt>
    <dgm:pt modelId="{31C8B23B-7CDF-4E82-B342-9C197A627BD4}" type="pres">
      <dgm:prSet presAssocID="{C87FD704-DE11-4F8E-A5B6-7494BF468E35}" presName="dummy" presStyleCnt="0"/>
      <dgm:spPr/>
    </dgm:pt>
    <dgm:pt modelId="{197285E6-624C-4B76-8350-FDB02C8C7C84}" type="pres">
      <dgm:prSet presAssocID="{C87FD704-DE11-4F8E-A5B6-7494BF468E35}" presName="node" presStyleLbl="revTx" presStyleIdx="7" presStyleCnt="9" custScaleX="26573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EE0B45-E422-4E12-8660-1B351F191B60}" type="pres">
      <dgm:prSet presAssocID="{BE0A71DC-E1E4-4DB8-BBBD-D554216B8EEE}" presName="sibTrans" presStyleLbl="node1" presStyleIdx="7" presStyleCnt="9"/>
      <dgm:spPr/>
      <dgm:t>
        <a:bodyPr/>
        <a:lstStyle/>
        <a:p>
          <a:endParaRPr lang="tr-TR"/>
        </a:p>
      </dgm:t>
    </dgm:pt>
    <dgm:pt modelId="{0F223C0A-5F96-462F-A826-5878818D1078}" type="pres">
      <dgm:prSet presAssocID="{97698C8D-DF21-4686-856D-39023D7CCB3B}" presName="dummy" presStyleCnt="0"/>
      <dgm:spPr/>
    </dgm:pt>
    <dgm:pt modelId="{63D0B2C2-059E-4009-964C-07D928964265}" type="pres">
      <dgm:prSet presAssocID="{97698C8D-DF21-4686-856D-39023D7CCB3B}" presName="node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634D24-54C2-4968-8E59-1F76320FA78B}" type="pres">
      <dgm:prSet presAssocID="{BDD9B453-7613-4025-A793-3EA0F5D7C504}" presName="sibTrans" presStyleLbl="node1" presStyleIdx="8" presStyleCnt="9"/>
      <dgm:spPr/>
      <dgm:t>
        <a:bodyPr/>
        <a:lstStyle/>
        <a:p>
          <a:endParaRPr lang="tr-TR"/>
        </a:p>
      </dgm:t>
    </dgm:pt>
  </dgm:ptLst>
  <dgm:cxnLst>
    <dgm:cxn modelId="{9DC93FE3-980C-4DF3-AB05-3E2BBE44F89A}" type="presOf" srcId="{5EA39249-EEB8-4C1F-BC7E-3D28B0CE40A1}" destId="{6F5318F1-3FBD-4B60-99A3-047F02873284}" srcOrd="0" destOrd="0" presId="urn:microsoft.com/office/officeart/2005/8/layout/cycle1"/>
    <dgm:cxn modelId="{9872D110-8D49-453C-8772-49AD5B4532CD}" type="presOf" srcId="{5209E695-F11C-4CDD-8822-3B4723165895}" destId="{5D5993BC-E432-4DF8-BB00-E277293BCBAD}" srcOrd="0" destOrd="0" presId="urn:microsoft.com/office/officeart/2005/8/layout/cycle1"/>
    <dgm:cxn modelId="{BE0920D9-07C3-45ED-8D03-0FE5D0C03ED5}" type="presOf" srcId="{C8FD8A55-3777-4955-BCD0-E9DB1B1ACB1B}" destId="{55AE2555-FD7B-416E-BE1C-3BC58B40BFC5}" srcOrd="0" destOrd="0" presId="urn:microsoft.com/office/officeart/2005/8/layout/cycle1"/>
    <dgm:cxn modelId="{A1482D51-BCE2-47E6-B4B7-17A7F036BAF7}" type="presOf" srcId="{758D4D04-2C62-4816-8801-CB825FE58B7E}" destId="{62BE3E28-CBA0-4363-9130-3A06EF018BE7}" srcOrd="0" destOrd="0" presId="urn:microsoft.com/office/officeart/2005/8/layout/cycle1"/>
    <dgm:cxn modelId="{D3BFCB1B-83A9-4732-9975-1EA3205DD148}" srcId="{E3BA6B78-85D8-430E-9DB4-6A00679B55F1}" destId="{80EC9502-AA60-411C-B974-DCA912DE6890}" srcOrd="5" destOrd="0" parTransId="{EC711FAC-68D4-4213-AB0F-384EA414D26F}" sibTransId="{89031E52-0E38-486F-B65D-BB3A04C19A62}"/>
    <dgm:cxn modelId="{31ADCCFB-562F-4FB7-BFB6-03127C1695DC}" type="presOf" srcId="{BDD9B453-7613-4025-A793-3EA0F5D7C504}" destId="{CE634D24-54C2-4968-8E59-1F76320FA78B}" srcOrd="0" destOrd="0" presId="urn:microsoft.com/office/officeart/2005/8/layout/cycle1"/>
    <dgm:cxn modelId="{9BCF1C95-2AE8-4D95-9B1F-02CE8C0AAE03}" srcId="{E3BA6B78-85D8-430E-9DB4-6A00679B55F1}" destId="{C87FD704-DE11-4F8E-A5B6-7494BF468E35}" srcOrd="7" destOrd="0" parTransId="{71ACEC92-50DB-45E0-A0D4-A5369BB29DF1}" sibTransId="{BE0A71DC-E1E4-4DB8-BBBD-D554216B8EEE}"/>
    <dgm:cxn modelId="{D4B75B40-48CC-4186-87E1-462DDEC3BDCA}" srcId="{E3BA6B78-85D8-430E-9DB4-6A00679B55F1}" destId="{B9603BF4-FE30-4974-B473-A6AEE78A98CE}" srcOrd="0" destOrd="0" parTransId="{730ADECA-ADB0-4810-8D79-8277C0A4F178}" sibTransId="{8D960BE4-68E5-4CA6-AD29-2360D5A86268}"/>
    <dgm:cxn modelId="{EA121E16-5373-42C3-84EB-B4F3122E7F8D}" type="presOf" srcId="{6E554FAA-FDAF-4AED-8C6F-FEFB6F7C7EB7}" destId="{9FF1B893-9DE4-42C3-BA67-7A5EA5B158BF}" srcOrd="0" destOrd="0" presId="urn:microsoft.com/office/officeart/2005/8/layout/cycle1"/>
    <dgm:cxn modelId="{8842B4FF-955D-49AC-B9F3-EF2B8F31FBDC}" type="presOf" srcId="{C87FD704-DE11-4F8E-A5B6-7494BF468E35}" destId="{197285E6-624C-4B76-8350-FDB02C8C7C84}" srcOrd="0" destOrd="0" presId="urn:microsoft.com/office/officeart/2005/8/layout/cycle1"/>
    <dgm:cxn modelId="{ACB588C1-4939-403E-AB5B-E848FCC77B2D}" type="presOf" srcId="{80EC9502-AA60-411C-B974-DCA912DE6890}" destId="{A8F5EBF3-EDCC-4CE1-ADB6-398902A6C072}" srcOrd="0" destOrd="0" presId="urn:microsoft.com/office/officeart/2005/8/layout/cycle1"/>
    <dgm:cxn modelId="{74949183-1CA7-431B-ABA1-82AD76F0CFA5}" type="presOf" srcId="{D849DC55-E5FD-4610-B256-6F0FB4030D26}" destId="{4B650766-678D-4DCD-B822-0FA74DC226E2}" srcOrd="0" destOrd="0" presId="urn:microsoft.com/office/officeart/2005/8/layout/cycle1"/>
    <dgm:cxn modelId="{EC159E9D-8247-431F-BCF3-2A5AE20DA9C5}" srcId="{E3BA6B78-85D8-430E-9DB4-6A00679B55F1}" destId="{97698C8D-DF21-4686-856D-39023D7CCB3B}" srcOrd="8" destOrd="0" parTransId="{955CDB24-9123-4CB8-AB57-7942F21A325A}" sibTransId="{BDD9B453-7613-4025-A793-3EA0F5D7C504}"/>
    <dgm:cxn modelId="{808E8AF7-D7C6-40A5-B0F1-DF9E6E9C5C49}" type="presOf" srcId="{B88BAEF2-6D80-4859-BA34-53833B407503}" destId="{FCA0B39F-15A9-4B1B-BE3A-D76CD929718D}" srcOrd="0" destOrd="0" presId="urn:microsoft.com/office/officeart/2005/8/layout/cycle1"/>
    <dgm:cxn modelId="{E22CA28A-BDBE-45BC-98CB-DEDB5CD40410}" srcId="{E3BA6B78-85D8-430E-9DB4-6A00679B55F1}" destId="{E635E5DA-2BAB-462D-AB06-FFB1E62E21D6}" srcOrd="2" destOrd="0" parTransId="{ED10CFA1-43A1-45EA-81D9-1018F69ACC77}" sibTransId="{5209E695-F11C-4CDD-8822-3B4723165895}"/>
    <dgm:cxn modelId="{3CA8C074-6EB5-4DCE-BC25-62667E86B23D}" type="presOf" srcId="{621CB687-FF9A-48BD-A87B-DC432F0AC2D1}" destId="{514A8600-446D-40C8-9D64-D5584A6513C5}" srcOrd="0" destOrd="0" presId="urn:microsoft.com/office/officeart/2005/8/layout/cycle1"/>
    <dgm:cxn modelId="{7709B7B1-B8DB-4758-9DE7-B4654A29E07F}" srcId="{E3BA6B78-85D8-430E-9DB4-6A00679B55F1}" destId="{621CB687-FF9A-48BD-A87B-DC432F0AC2D1}" srcOrd="4" destOrd="0" parTransId="{64CDE25C-1038-4477-B301-B406C5BB93B8}" sibTransId="{0E6EE2D2-885E-4FB0-8650-F89DA05F0DA4}"/>
    <dgm:cxn modelId="{C20AD4AC-6049-492B-B132-6E5062596AA9}" srcId="{E3BA6B78-85D8-430E-9DB4-6A00679B55F1}" destId="{D849DC55-E5FD-4610-B256-6F0FB4030D26}" srcOrd="1" destOrd="0" parTransId="{6F733248-435F-4F47-8D49-8D6EFFCD98AA}" sibTransId="{5EA39249-EEB8-4C1F-BC7E-3D28B0CE40A1}"/>
    <dgm:cxn modelId="{A8775296-F302-4923-A187-05F0CEC4E305}" type="presOf" srcId="{BE0A71DC-E1E4-4DB8-BBBD-D554216B8EEE}" destId="{38EE0B45-E422-4E12-8660-1B351F191B60}" srcOrd="0" destOrd="0" presId="urn:microsoft.com/office/officeart/2005/8/layout/cycle1"/>
    <dgm:cxn modelId="{DEA8FCA1-9BFF-40FD-BF9A-E0B29CB8DE12}" type="presOf" srcId="{8D960BE4-68E5-4CA6-AD29-2360D5A86268}" destId="{954FD96D-E27A-4CDC-A58F-27784E148F17}" srcOrd="0" destOrd="0" presId="urn:microsoft.com/office/officeart/2005/8/layout/cycle1"/>
    <dgm:cxn modelId="{96860F88-280B-41FA-8876-20F7397CEB9A}" srcId="{E3BA6B78-85D8-430E-9DB4-6A00679B55F1}" destId="{758D4D04-2C62-4816-8801-CB825FE58B7E}" srcOrd="3" destOrd="0" parTransId="{12CD3155-8A95-4622-8A27-1EB8DDF54C32}" sibTransId="{C8FD8A55-3777-4955-BCD0-E9DB1B1ACB1B}"/>
    <dgm:cxn modelId="{07546A87-1B1E-4A02-8CB5-C611AC49160B}" type="presOf" srcId="{89031E52-0E38-486F-B65D-BB3A04C19A62}" destId="{031421AC-04F0-45EC-A0B3-2561ACC44B27}" srcOrd="0" destOrd="0" presId="urn:microsoft.com/office/officeart/2005/8/layout/cycle1"/>
    <dgm:cxn modelId="{14BAA2F0-2B56-4E4D-99F3-C5614B37C446}" srcId="{E3BA6B78-85D8-430E-9DB4-6A00679B55F1}" destId="{B88BAEF2-6D80-4859-BA34-53833B407503}" srcOrd="6" destOrd="0" parTransId="{DCE7262D-EA14-482A-B78A-E2EF210884FB}" sibTransId="{6E554FAA-FDAF-4AED-8C6F-FEFB6F7C7EB7}"/>
    <dgm:cxn modelId="{6F755500-B679-40B2-9796-632C0127E552}" type="presOf" srcId="{B9603BF4-FE30-4974-B473-A6AEE78A98CE}" destId="{BD711015-4EF3-48E6-AD48-07B5B4AB939F}" srcOrd="0" destOrd="0" presId="urn:microsoft.com/office/officeart/2005/8/layout/cycle1"/>
    <dgm:cxn modelId="{C3C46A91-008C-4CB2-A1BC-3572844483AA}" type="presOf" srcId="{97698C8D-DF21-4686-856D-39023D7CCB3B}" destId="{63D0B2C2-059E-4009-964C-07D928964265}" srcOrd="0" destOrd="0" presId="urn:microsoft.com/office/officeart/2005/8/layout/cycle1"/>
    <dgm:cxn modelId="{D209A28F-CB35-4C9E-97C1-7F4F1F9E4C55}" type="presOf" srcId="{E635E5DA-2BAB-462D-AB06-FFB1E62E21D6}" destId="{D0651DE4-60C2-468B-BF8A-EEB4AFEFDF23}" srcOrd="0" destOrd="0" presId="urn:microsoft.com/office/officeart/2005/8/layout/cycle1"/>
    <dgm:cxn modelId="{7483B2D8-D531-467E-A261-59B36BCCEDB0}" type="presOf" srcId="{0E6EE2D2-885E-4FB0-8650-F89DA05F0DA4}" destId="{E79584CF-FB92-4A3B-999B-A2DB1653F3D8}" srcOrd="0" destOrd="0" presId="urn:microsoft.com/office/officeart/2005/8/layout/cycle1"/>
    <dgm:cxn modelId="{AB139249-18B8-4348-A1CD-F0C63CC7E004}" type="presOf" srcId="{E3BA6B78-85D8-430E-9DB4-6A00679B55F1}" destId="{B26CBB51-B551-4DE5-AC59-2CAB1159BD48}" srcOrd="0" destOrd="0" presId="urn:microsoft.com/office/officeart/2005/8/layout/cycle1"/>
    <dgm:cxn modelId="{161FED6A-77DA-47C7-84B6-0386BE28FC02}" type="presParOf" srcId="{B26CBB51-B551-4DE5-AC59-2CAB1159BD48}" destId="{8AD8BB13-DE6B-43EC-989E-1311755DAA7E}" srcOrd="0" destOrd="0" presId="urn:microsoft.com/office/officeart/2005/8/layout/cycle1"/>
    <dgm:cxn modelId="{72000B4C-4E1F-4D95-AB87-71778B5EB3DE}" type="presParOf" srcId="{B26CBB51-B551-4DE5-AC59-2CAB1159BD48}" destId="{BD711015-4EF3-48E6-AD48-07B5B4AB939F}" srcOrd="1" destOrd="0" presId="urn:microsoft.com/office/officeart/2005/8/layout/cycle1"/>
    <dgm:cxn modelId="{E6CDB31F-97C9-40B4-937D-8285C6545B8E}" type="presParOf" srcId="{B26CBB51-B551-4DE5-AC59-2CAB1159BD48}" destId="{954FD96D-E27A-4CDC-A58F-27784E148F17}" srcOrd="2" destOrd="0" presId="urn:microsoft.com/office/officeart/2005/8/layout/cycle1"/>
    <dgm:cxn modelId="{CEAFED67-D522-4E00-B4EB-E6E6F834148B}" type="presParOf" srcId="{B26CBB51-B551-4DE5-AC59-2CAB1159BD48}" destId="{1D7EB4C9-33E9-46B1-943D-719F2A588816}" srcOrd="3" destOrd="0" presId="urn:microsoft.com/office/officeart/2005/8/layout/cycle1"/>
    <dgm:cxn modelId="{80C298F3-2B03-4312-976B-26EF35A75074}" type="presParOf" srcId="{B26CBB51-B551-4DE5-AC59-2CAB1159BD48}" destId="{4B650766-678D-4DCD-B822-0FA74DC226E2}" srcOrd="4" destOrd="0" presId="urn:microsoft.com/office/officeart/2005/8/layout/cycle1"/>
    <dgm:cxn modelId="{6F6D4EC1-8326-4778-9004-AA5232EFFDEF}" type="presParOf" srcId="{B26CBB51-B551-4DE5-AC59-2CAB1159BD48}" destId="{6F5318F1-3FBD-4B60-99A3-047F02873284}" srcOrd="5" destOrd="0" presId="urn:microsoft.com/office/officeart/2005/8/layout/cycle1"/>
    <dgm:cxn modelId="{62DAF5C3-0902-411C-8A65-F65343014A7A}" type="presParOf" srcId="{B26CBB51-B551-4DE5-AC59-2CAB1159BD48}" destId="{826C8E96-F0FA-4B9A-944E-39B2DE936DB9}" srcOrd="6" destOrd="0" presId="urn:microsoft.com/office/officeart/2005/8/layout/cycle1"/>
    <dgm:cxn modelId="{6E2E4130-AE35-415F-A48F-816DC7FCAF79}" type="presParOf" srcId="{B26CBB51-B551-4DE5-AC59-2CAB1159BD48}" destId="{D0651DE4-60C2-468B-BF8A-EEB4AFEFDF23}" srcOrd="7" destOrd="0" presId="urn:microsoft.com/office/officeart/2005/8/layout/cycle1"/>
    <dgm:cxn modelId="{78E4968D-BDCC-4609-AACF-A799F8D39A65}" type="presParOf" srcId="{B26CBB51-B551-4DE5-AC59-2CAB1159BD48}" destId="{5D5993BC-E432-4DF8-BB00-E277293BCBAD}" srcOrd="8" destOrd="0" presId="urn:microsoft.com/office/officeart/2005/8/layout/cycle1"/>
    <dgm:cxn modelId="{77B32503-017F-4188-B8FC-F00307C62D64}" type="presParOf" srcId="{B26CBB51-B551-4DE5-AC59-2CAB1159BD48}" destId="{630B3DB7-565E-4692-B9AB-F89E01FBE92D}" srcOrd="9" destOrd="0" presId="urn:microsoft.com/office/officeart/2005/8/layout/cycle1"/>
    <dgm:cxn modelId="{363EC68E-B783-4AFD-9ADE-64FA4284C52B}" type="presParOf" srcId="{B26CBB51-B551-4DE5-AC59-2CAB1159BD48}" destId="{62BE3E28-CBA0-4363-9130-3A06EF018BE7}" srcOrd="10" destOrd="0" presId="urn:microsoft.com/office/officeart/2005/8/layout/cycle1"/>
    <dgm:cxn modelId="{CD0B287E-55C8-4DD2-93DE-AA72F43D4BA4}" type="presParOf" srcId="{B26CBB51-B551-4DE5-AC59-2CAB1159BD48}" destId="{55AE2555-FD7B-416E-BE1C-3BC58B40BFC5}" srcOrd="11" destOrd="0" presId="urn:microsoft.com/office/officeart/2005/8/layout/cycle1"/>
    <dgm:cxn modelId="{94D781CF-C4B3-4760-B253-77A47FF291BF}" type="presParOf" srcId="{B26CBB51-B551-4DE5-AC59-2CAB1159BD48}" destId="{CD33BD29-3DE9-4B6C-B6FA-F82D5E18FDD4}" srcOrd="12" destOrd="0" presId="urn:microsoft.com/office/officeart/2005/8/layout/cycle1"/>
    <dgm:cxn modelId="{AA053C05-DD16-4B0D-9C54-80DA87883AAF}" type="presParOf" srcId="{B26CBB51-B551-4DE5-AC59-2CAB1159BD48}" destId="{514A8600-446D-40C8-9D64-D5584A6513C5}" srcOrd="13" destOrd="0" presId="urn:microsoft.com/office/officeart/2005/8/layout/cycle1"/>
    <dgm:cxn modelId="{169DA924-4E61-4C67-B4C3-9931205F8A01}" type="presParOf" srcId="{B26CBB51-B551-4DE5-AC59-2CAB1159BD48}" destId="{E79584CF-FB92-4A3B-999B-A2DB1653F3D8}" srcOrd="14" destOrd="0" presId="urn:microsoft.com/office/officeart/2005/8/layout/cycle1"/>
    <dgm:cxn modelId="{04CD7F4C-5033-47DC-AFD8-DD1908789F70}" type="presParOf" srcId="{B26CBB51-B551-4DE5-AC59-2CAB1159BD48}" destId="{A86B9BDB-8851-485E-9B66-C3BE91046CF4}" srcOrd="15" destOrd="0" presId="urn:microsoft.com/office/officeart/2005/8/layout/cycle1"/>
    <dgm:cxn modelId="{C633A0CD-7A72-4316-BE0D-761CB0F4CE21}" type="presParOf" srcId="{B26CBB51-B551-4DE5-AC59-2CAB1159BD48}" destId="{A8F5EBF3-EDCC-4CE1-ADB6-398902A6C072}" srcOrd="16" destOrd="0" presId="urn:microsoft.com/office/officeart/2005/8/layout/cycle1"/>
    <dgm:cxn modelId="{66A36CD3-0CB5-4DA0-8D92-0B65F9A7C43E}" type="presParOf" srcId="{B26CBB51-B551-4DE5-AC59-2CAB1159BD48}" destId="{031421AC-04F0-45EC-A0B3-2561ACC44B27}" srcOrd="17" destOrd="0" presId="urn:microsoft.com/office/officeart/2005/8/layout/cycle1"/>
    <dgm:cxn modelId="{1D2894A9-3D0C-4E74-A5C5-661E5AAE5DB6}" type="presParOf" srcId="{B26CBB51-B551-4DE5-AC59-2CAB1159BD48}" destId="{E393C375-0786-42D9-A0A2-3808788FDA9F}" srcOrd="18" destOrd="0" presId="urn:microsoft.com/office/officeart/2005/8/layout/cycle1"/>
    <dgm:cxn modelId="{CEB56F76-93F1-4C88-A01D-EDBF55955748}" type="presParOf" srcId="{B26CBB51-B551-4DE5-AC59-2CAB1159BD48}" destId="{FCA0B39F-15A9-4B1B-BE3A-D76CD929718D}" srcOrd="19" destOrd="0" presId="urn:microsoft.com/office/officeart/2005/8/layout/cycle1"/>
    <dgm:cxn modelId="{703E8E09-6F17-4C48-8C42-492C4EF5F660}" type="presParOf" srcId="{B26CBB51-B551-4DE5-AC59-2CAB1159BD48}" destId="{9FF1B893-9DE4-42C3-BA67-7A5EA5B158BF}" srcOrd="20" destOrd="0" presId="urn:microsoft.com/office/officeart/2005/8/layout/cycle1"/>
    <dgm:cxn modelId="{6373D024-1785-41A5-8EE5-4D75A1554AD5}" type="presParOf" srcId="{B26CBB51-B551-4DE5-AC59-2CAB1159BD48}" destId="{31C8B23B-7CDF-4E82-B342-9C197A627BD4}" srcOrd="21" destOrd="0" presId="urn:microsoft.com/office/officeart/2005/8/layout/cycle1"/>
    <dgm:cxn modelId="{E0F16A54-8D73-45D2-A8FA-1A9F64A8DE08}" type="presParOf" srcId="{B26CBB51-B551-4DE5-AC59-2CAB1159BD48}" destId="{197285E6-624C-4B76-8350-FDB02C8C7C84}" srcOrd="22" destOrd="0" presId="urn:microsoft.com/office/officeart/2005/8/layout/cycle1"/>
    <dgm:cxn modelId="{EB637642-7408-4C3D-9781-264D26DFC429}" type="presParOf" srcId="{B26CBB51-B551-4DE5-AC59-2CAB1159BD48}" destId="{38EE0B45-E422-4E12-8660-1B351F191B60}" srcOrd="23" destOrd="0" presId="urn:microsoft.com/office/officeart/2005/8/layout/cycle1"/>
    <dgm:cxn modelId="{1B57AF09-B3C4-4DC7-B5C3-2ECD43323B18}" type="presParOf" srcId="{B26CBB51-B551-4DE5-AC59-2CAB1159BD48}" destId="{0F223C0A-5F96-462F-A826-5878818D1078}" srcOrd="24" destOrd="0" presId="urn:microsoft.com/office/officeart/2005/8/layout/cycle1"/>
    <dgm:cxn modelId="{F6969E29-D686-4B61-A3F6-645083F2E789}" type="presParOf" srcId="{B26CBB51-B551-4DE5-AC59-2CAB1159BD48}" destId="{63D0B2C2-059E-4009-964C-07D928964265}" srcOrd="25" destOrd="0" presId="urn:microsoft.com/office/officeart/2005/8/layout/cycle1"/>
    <dgm:cxn modelId="{1A7AC116-1E77-4629-A260-A84D5903966D}" type="presParOf" srcId="{B26CBB51-B551-4DE5-AC59-2CAB1159BD48}" destId="{CE634D24-54C2-4968-8E59-1F76320FA78B}" srcOrd="26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711015-4EF3-48E6-AD48-07B5B4AB939F}">
      <dsp:nvSpPr>
        <dsp:cNvPr id="0" name=""/>
        <dsp:cNvSpPr/>
      </dsp:nvSpPr>
      <dsp:spPr>
        <a:xfrm>
          <a:off x="3113931" y="1333"/>
          <a:ext cx="1286650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Yıkama Dezenfeksiyon</a:t>
          </a:r>
          <a:endParaRPr lang="tr-TR" sz="1400" kern="1200" dirty="0"/>
        </a:p>
      </dsp:txBody>
      <dsp:txXfrm>
        <a:off x="3113931" y="1333"/>
        <a:ext cx="1286650" cy="578941"/>
      </dsp:txXfrm>
    </dsp:sp>
    <dsp:sp modelId="{954FD96D-E27A-4CDC-A58F-27784E148F17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18936188"/>
            <a:gd name="adj4" fmla="val 18532827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650766-678D-4DCD-B822-0FA74DC226E2}">
      <dsp:nvSpPr>
        <dsp:cNvPr id="0" name=""/>
        <dsp:cNvSpPr/>
      </dsp:nvSpPr>
      <dsp:spPr>
        <a:xfrm>
          <a:off x="4214439" y="790727"/>
          <a:ext cx="967162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Gözlem</a:t>
          </a:r>
          <a:endParaRPr lang="tr-TR" sz="1400" kern="1200" dirty="0"/>
        </a:p>
      </dsp:txBody>
      <dsp:txXfrm>
        <a:off x="4214439" y="790727"/>
        <a:ext cx="967162" cy="578941"/>
      </dsp:txXfrm>
    </dsp:sp>
    <dsp:sp modelId="{6F5318F1-3FBD-4B60-99A3-047F02873284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21462510"/>
            <a:gd name="adj4" fmla="val 20411902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0651DE4-60C2-468B-BF8A-EEB4AFEFDF23}">
      <dsp:nvSpPr>
        <dsp:cNvPr id="0" name=""/>
        <dsp:cNvSpPr/>
      </dsp:nvSpPr>
      <dsp:spPr>
        <a:xfrm>
          <a:off x="4278965" y="2000149"/>
          <a:ext cx="1264616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Paketleme</a:t>
          </a:r>
          <a:endParaRPr lang="tr-TR" sz="1400" kern="1200" dirty="0"/>
        </a:p>
      </dsp:txBody>
      <dsp:txXfrm>
        <a:off x="4278965" y="2000149"/>
        <a:ext cx="1264616" cy="578941"/>
      </dsp:txXfrm>
    </dsp:sp>
    <dsp:sp modelId="{5D5993BC-E432-4DF8-BB00-E277293BCBAD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2052744"/>
            <a:gd name="adj4" fmla="val 1173927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2BE3E28-CBA0-4363-9130-3A06EF018BE7}">
      <dsp:nvSpPr>
        <dsp:cNvPr id="0" name=""/>
        <dsp:cNvSpPr/>
      </dsp:nvSpPr>
      <dsp:spPr>
        <a:xfrm>
          <a:off x="3565267" y="3063697"/>
          <a:ext cx="1463934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Sterilizasyon</a:t>
          </a:r>
          <a:endParaRPr lang="tr-TR" sz="1400" kern="1200" dirty="0"/>
        </a:p>
      </dsp:txBody>
      <dsp:txXfrm>
        <a:off x="3565267" y="3063697"/>
        <a:ext cx="1463934" cy="578941"/>
      </dsp:txXfrm>
    </dsp:sp>
    <dsp:sp modelId="{55AE2555-FD7B-416E-BE1C-3BC58B40BFC5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4663121"/>
            <a:gd name="adj4" fmla="val 4080879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14A8600-446D-40C8-9D64-D5584A6513C5}">
      <dsp:nvSpPr>
        <dsp:cNvPr id="0" name=""/>
        <dsp:cNvSpPr/>
      </dsp:nvSpPr>
      <dsp:spPr>
        <a:xfrm>
          <a:off x="2853746" y="3483725"/>
          <a:ext cx="578941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Taşıma</a:t>
          </a:r>
          <a:endParaRPr lang="tr-TR" sz="1400" kern="1200" dirty="0"/>
        </a:p>
      </dsp:txBody>
      <dsp:txXfrm>
        <a:off x="2853746" y="3483725"/>
        <a:ext cx="578941" cy="578941"/>
      </dsp:txXfrm>
    </dsp:sp>
    <dsp:sp modelId="{E79584CF-FB92-4A3B-999B-A2DB1653F3D8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6538957"/>
            <a:gd name="adj4" fmla="val 5956716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F5EBF3-EDCC-4CE1-ADB6-398902A6C072}">
      <dsp:nvSpPr>
        <dsp:cNvPr id="0" name=""/>
        <dsp:cNvSpPr/>
      </dsp:nvSpPr>
      <dsp:spPr>
        <a:xfrm>
          <a:off x="1371599" y="3063697"/>
          <a:ext cx="1235200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Depolama</a:t>
          </a:r>
          <a:endParaRPr lang="tr-TR" sz="1400" kern="1200" dirty="0"/>
        </a:p>
      </dsp:txBody>
      <dsp:txXfrm>
        <a:off x="1371599" y="3063697"/>
        <a:ext cx="1235200" cy="578941"/>
      </dsp:txXfrm>
    </dsp:sp>
    <dsp:sp modelId="{031421AC-04F0-45EC-A0B3-2561ACC44B27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9445910"/>
            <a:gd name="adj4" fmla="val 8567093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CA0B39F-15A9-4B1B-BE3A-D76CD929718D}">
      <dsp:nvSpPr>
        <dsp:cNvPr id="0" name=""/>
        <dsp:cNvSpPr/>
      </dsp:nvSpPr>
      <dsp:spPr>
        <a:xfrm>
          <a:off x="552417" y="2000149"/>
          <a:ext cx="1645484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Kullanma</a:t>
          </a:r>
          <a:endParaRPr lang="tr-TR" sz="1400" kern="1200" dirty="0"/>
        </a:p>
      </dsp:txBody>
      <dsp:txXfrm>
        <a:off x="552417" y="2000149"/>
        <a:ext cx="1645484" cy="578941"/>
      </dsp:txXfrm>
    </dsp:sp>
    <dsp:sp modelId="{9FF1B893-9DE4-42C3-BA67-7A5EA5B158BF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11807935"/>
            <a:gd name="adj4" fmla="val 10757326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97285E6-624C-4B76-8350-FDB02C8C7C84}">
      <dsp:nvSpPr>
        <dsp:cNvPr id="0" name=""/>
        <dsp:cNvSpPr/>
      </dsp:nvSpPr>
      <dsp:spPr>
        <a:xfrm>
          <a:off x="819183" y="790727"/>
          <a:ext cx="1538461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Ön Temizlik </a:t>
          </a:r>
          <a:r>
            <a:rPr lang="tr-TR" sz="1400" kern="1200" dirty="0" err="1" smtClean="0"/>
            <a:t>Dekontaminasyon</a:t>
          </a:r>
          <a:endParaRPr lang="tr-TR" sz="1400" kern="1200" dirty="0"/>
        </a:p>
      </dsp:txBody>
      <dsp:txXfrm>
        <a:off x="819183" y="790727"/>
        <a:ext cx="1538461" cy="578941"/>
      </dsp:txXfrm>
    </dsp:sp>
    <dsp:sp modelId="{38EE0B45-E422-4E12-8660-1B351F191B60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14206900"/>
            <a:gd name="adj4" fmla="val 13283649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3D0B2C2-059E-4009-964C-07D928964265}">
      <dsp:nvSpPr>
        <dsp:cNvPr id="0" name=""/>
        <dsp:cNvSpPr/>
      </dsp:nvSpPr>
      <dsp:spPr>
        <a:xfrm>
          <a:off x="2239706" y="1333"/>
          <a:ext cx="578941" cy="5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Taşıma</a:t>
          </a:r>
          <a:endParaRPr lang="tr-TR" sz="1400" kern="1200" dirty="0"/>
        </a:p>
      </dsp:txBody>
      <dsp:txXfrm>
        <a:off x="2239706" y="1333"/>
        <a:ext cx="578941" cy="578941"/>
      </dsp:txXfrm>
    </dsp:sp>
    <dsp:sp modelId="{CE634D24-54C2-4968-8E59-1F76320FA78B}">
      <dsp:nvSpPr>
        <dsp:cNvPr id="0" name=""/>
        <dsp:cNvSpPr/>
      </dsp:nvSpPr>
      <dsp:spPr>
        <a:xfrm>
          <a:off x="1225583" y="60230"/>
          <a:ext cx="3835266" cy="3835266"/>
        </a:xfrm>
        <a:prstGeom prst="circularArrow">
          <a:avLst>
            <a:gd name="adj1" fmla="val 2944"/>
            <a:gd name="adj2" fmla="val 180163"/>
            <a:gd name="adj3" fmla="val 15963757"/>
            <a:gd name="adj4" fmla="val 15575071"/>
            <a:gd name="adj5" fmla="val 343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13" Type="http://schemas.microsoft.com/office/2006/relationships/legacyDiagramText" Target="legacyDiagramText13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12" Type="http://schemas.microsoft.com/office/2006/relationships/legacyDiagramText" Target="legacyDiagramText12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Relationship Id="rId14" Type="http://schemas.microsoft.com/office/2006/relationships/legacyDiagramText" Target="legacyDiagramText1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3C5C5-0F67-4B22-A1D0-1E1D2742BFBC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BD7A0-985B-47F5-9F15-C659583C9A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7224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6717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355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0293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90C8F-A31D-4EDA-AEB7-8D90DC19240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lnSpc>
                <a:spcPct val="150000"/>
              </a:lnSpc>
              <a:defRPr sz="2400"/>
            </a:lvl2pPr>
            <a:lvl3pPr>
              <a:lnSpc>
                <a:spcPct val="150000"/>
              </a:lnSpc>
              <a:defRPr sz="2400"/>
            </a:lvl3pPr>
            <a:lvl4pPr>
              <a:lnSpc>
                <a:spcPct val="150000"/>
              </a:lnSpc>
              <a:defRPr sz="2400"/>
            </a:lvl4pPr>
            <a:lvl5pPr>
              <a:lnSpc>
                <a:spcPct val="150000"/>
              </a:lnSpc>
              <a:defRPr sz="24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4291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6490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4353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2913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1103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2951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7600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6403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56BF6-7611-4C19-BE03-5F9D2AEBBA53}" type="datetimeFigureOut">
              <a:rPr lang="tr-TR" smtClean="0"/>
              <a:pPr/>
              <a:t>29/08/2018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1821A-D883-45A6-9B9E-24A31BE097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1340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238125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Sterilizasyon, dezenfeksiyon ve antisepsi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Doç. Dr. Ebru EVREN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5536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Dezenfeksiyon: Cansız maddeler ve yüzeyler üzerinde bulunan mikroorganizmaların (bakteri sporları hariç) yok edilmesi veya üremelerinin durdurulması işlemidir. Bakteri sporları ve </a:t>
            </a:r>
            <a:r>
              <a:rPr lang="tr-TR" dirty="0" err="1" smtClean="0"/>
              <a:t>mikobakterileri</a:t>
            </a:r>
            <a:r>
              <a:rPr lang="tr-TR" dirty="0" smtClean="0"/>
              <a:t> etkileme seviyelerine göre yüksek, orta ve düşük düzey dezenfeksiyon olarak 3 kategoride değerlendirilir.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Düşük düzey dezenfeksiyon: Bakteri sporu, </a:t>
            </a:r>
            <a:r>
              <a:rPr lang="tr-TR" dirty="0" err="1" smtClean="0"/>
              <a:t>mikobakteri</a:t>
            </a:r>
            <a:r>
              <a:rPr lang="tr-TR" dirty="0" smtClean="0"/>
              <a:t> ve zarfsız virüslere etkisiz olan, ancak bir kısım </a:t>
            </a:r>
            <a:r>
              <a:rPr lang="tr-TR" dirty="0" err="1" smtClean="0"/>
              <a:t>vejetatif</a:t>
            </a:r>
            <a:r>
              <a:rPr lang="tr-TR" dirty="0" smtClean="0"/>
              <a:t> mikroorganizmalar ve zarflı büyük virüslere (genellikle ≤10 dakika) etkili olan dezenfeksiyon şeklidir. </a:t>
            </a:r>
          </a:p>
          <a:p>
            <a:r>
              <a:rPr lang="tr-TR" dirty="0" smtClean="0"/>
              <a:t>Orta düzey dezenfeksiyon: Bakteri sporlarına etki göstermeyen fakat </a:t>
            </a:r>
            <a:r>
              <a:rPr lang="tr-TR" dirty="0" err="1" smtClean="0"/>
              <a:t>mikobakterilere</a:t>
            </a:r>
            <a:r>
              <a:rPr lang="tr-TR" dirty="0" smtClean="0"/>
              <a:t> etkili olabilen, diğer mikroorganizmaları </a:t>
            </a:r>
            <a:r>
              <a:rPr lang="tr-TR" dirty="0" err="1" smtClean="0"/>
              <a:t>inaktive</a:t>
            </a:r>
            <a:r>
              <a:rPr lang="tr-TR" dirty="0" smtClean="0"/>
              <a:t> eden dezenfeksiyon şeklidir. </a:t>
            </a:r>
          </a:p>
          <a:p>
            <a:r>
              <a:rPr lang="tr-TR" dirty="0" smtClean="0"/>
              <a:t>Yüksek düzey dezenfeksiyon: Bakteri sporları dışındaki tüm mikroorganizmaları </a:t>
            </a:r>
            <a:r>
              <a:rPr lang="tr-TR" dirty="0" err="1" smtClean="0"/>
              <a:t>inaktive</a:t>
            </a:r>
            <a:r>
              <a:rPr lang="tr-TR" dirty="0" smtClean="0"/>
              <a:t> eden dezenfeksiyon şeklidir.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Asepsi: Mikroorganizmaların korunmuş bir alana ulaşmalarının önlenmesi ve bunun devamlılığının sağlanmasına asepsi, bu amaçla yapılan işlemlerin tamamına da aseptik teknik denir.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Bakteri sporu: Bazı bakteriler tarafından oluşturulan, fiziksel ve kimyasal çevre etkenlerine karşı dirençli özel yapısal şekildir. </a:t>
            </a:r>
          </a:p>
          <a:p>
            <a:r>
              <a:rPr lang="tr-TR" dirty="0" smtClean="0"/>
              <a:t>Bakterisit: Bakterileri öldürme etkisi olan maddelerdir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Biyolojik indikatör: Sterilizasyonun işleminde biyolojik ölümün gerçekleştiğini belirlemek için kullanılan, tercih edilen sterilizasyon yöntemine en dirençli bakteri sporlarını içeren test materyalidir. </a:t>
            </a:r>
          </a:p>
          <a:p>
            <a:r>
              <a:rPr lang="tr-TR" dirty="0" smtClean="0"/>
              <a:t>Biyolojik yük (</a:t>
            </a:r>
            <a:r>
              <a:rPr lang="tr-TR" dirty="0" err="1" smtClean="0"/>
              <a:t>bioburden</a:t>
            </a:r>
            <a:r>
              <a:rPr lang="tr-TR" dirty="0" smtClean="0"/>
              <a:t>): Bir materyaldeki canlı mikroorganizma miktarını ifade eder. </a:t>
            </a:r>
          </a:p>
          <a:p>
            <a:r>
              <a:rPr lang="tr-TR" dirty="0" smtClean="0"/>
              <a:t>CE amblemi: (</a:t>
            </a:r>
            <a:r>
              <a:rPr lang="tr-TR" dirty="0" err="1" smtClean="0"/>
              <a:t>Conformite</a:t>
            </a:r>
            <a:r>
              <a:rPr lang="tr-TR" dirty="0" smtClean="0"/>
              <a:t> </a:t>
            </a:r>
            <a:r>
              <a:rPr lang="tr-TR" dirty="0" err="1" smtClean="0"/>
              <a:t>Europeenne’nin</a:t>
            </a:r>
            <a:r>
              <a:rPr lang="tr-TR" dirty="0" smtClean="0"/>
              <a:t> kısaltması) Avrupa Birliği standartları içinde yer alan Tıbbi Cihaz Yönetmeliğine (</a:t>
            </a:r>
            <a:r>
              <a:rPr lang="tr-TR" dirty="0" err="1" smtClean="0"/>
              <a:t>Medical</a:t>
            </a:r>
            <a:r>
              <a:rPr lang="tr-TR" dirty="0" smtClean="0"/>
              <a:t> Device </a:t>
            </a:r>
            <a:r>
              <a:rPr lang="tr-TR" dirty="0" err="1" smtClean="0"/>
              <a:t>Directive</a:t>
            </a:r>
            <a:r>
              <a:rPr lang="tr-TR" dirty="0" smtClean="0"/>
              <a:t>, MDD) uygunluğu gösteren işaret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HEPA filtre: (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Efficiency</a:t>
            </a:r>
            <a:r>
              <a:rPr lang="tr-TR" dirty="0" smtClean="0"/>
              <a:t> </a:t>
            </a:r>
            <a:r>
              <a:rPr lang="tr-TR" dirty="0" err="1" smtClean="0"/>
              <a:t>Particulate</a:t>
            </a:r>
            <a:r>
              <a:rPr lang="tr-TR" dirty="0" smtClean="0"/>
              <a:t> </a:t>
            </a:r>
            <a:r>
              <a:rPr lang="tr-TR" dirty="0" err="1" smtClean="0"/>
              <a:t>Air</a:t>
            </a:r>
            <a:r>
              <a:rPr lang="tr-TR" dirty="0" smtClean="0"/>
              <a:t> </a:t>
            </a:r>
            <a:r>
              <a:rPr lang="tr-TR" dirty="0" err="1" smtClean="0"/>
              <a:t>Filter</a:t>
            </a:r>
            <a:r>
              <a:rPr lang="tr-TR" dirty="0" smtClean="0"/>
              <a:t>) Yüksek etkinlikte (≥0.3µ büyüklükteki partikülleri en az %99.97 etkinlikte filtre eden) partikül tutucu hava filtresi. </a:t>
            </a:r>
          </a:p>
          <a:p>
            <a:r>
              <a:rPr lang="tr-TR" dirty="0" smtClean="0"/>
              <a:t>Kimyasal indikatör: Sterilizasyon şartlarında karakteristik değişiklik gösteren (renk değişikliği vb.) kimyasal maddeler içeren kağıt şerit veya diğer test materyalleridir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Sterilite</a:t>
            </a:r>
            <a:r>
              <a:rPr lang="tr-TR" dirty="0" smtClean="0"/>
              <a:t> güvence düzeyi: (SGD) Bir malzemenin steril kabul edilebilmesi için malzemelerdeki canlı mikroorganizma kalma olasılığının teorik olarak 10</a:t>
            </a:r>
            <a:r>
              <a:rPr lang="tr-TR" baseline="30000" dirty="0" smtClean="0"/>
              <a:t>-6</a:t>
            </a:r>
            <a:r>
              <a:rPr lang="tr-TR" dirty="0" smtClean="0"/>
              <a:t> veya altında olabilmesi için gereken şartların sağlanmasıdır. </a:t>
            </a:r>
          </a:p>
          <a:p>
            <a:r>
              <a:rPr lang="tr-TR" dirty="0" smtClean="0"/>
              <a:t>Sterilizasyon: Herhangi bir maddenin ya da cismin üzerinde ve içinde bulunan tüm mikroorganizmaların, sporlar da dahil olmak üzere, yok edilmesi işlemidir.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Temizlik: Kir ve organik maddelerin su ve deterjan kullanarak mekanik olarak uzaklaştırılması işlemidir.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Validasyon</a:t>
            </a:r>
            <a:r>
              <a:rPr lang="tr-TR" dirty="0" smtClean="0"/>
              <a:t>: Sterilizasyon sisteminin ve işlemlerinin önceden belirlenmiş şartları sürekli sağladığının kanıtlanmasıdır.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 ve tedavi amaçlı kullanılan malzemelerde çapraz enfeksiyonu önleyecek işlemlerin mutlaka yapılmalıdır</a:t>
            </a:r>
          </a:p>
          <a:p>
            <a:r>
              <a:rPr lang="tr-TR" dirty="0" smtClean="0"/>
              <a:t>Sterilizasyon, tıbbi amaçlı kullanıma uygun malzeme sağlanmasıdır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000" dirty="0" smtClean="0"/>
              <a:t>Sterilizasyon</a:t>
            </a:r>
          </a:p>
          <a:p>
            <a:r>
              <a:rPr lang="tr-TR" sz="2000" dirty="0" smtClean="0"/>
              <a:t>aletlerin kullanım alanından transferi, </a:t>
            </a:r>
          </a:p>
          <a:p>
            <a:r>
              <a:rPr lang="tr-TR" sz="2000" dirty="0" smtClean="0"/>
              <a:t>ön temizlik ve </a:t>
            </a:r>
            <a:r>
              <a:rPr lang="tr-TR" sz="2000" dirty="0" err="1" smtClean="0"/>
              <a:t>dekontaminasyonu</a:t>
            </a:r>
            <a:r>
              <a:rPr lang="tr-TR" sz="2000" dirty="0" smtClean="0"/>
              <a:t>,</a:t>
            </a:r>
          </a:p>
          <a:p>
            <a:r>
              <a:rPr lang="tr-TR" sz="2000" dirty="0" smtClean="0"/>
              <a:t> hazırlık ve bakım alanına taşınması, </a:t>
            </a:r>
          </a:p>
          <a:p>
            <a:r>
              <a:rPr lang="tr-TR" sz="2000" dirty="0" smtClean="0"/>
              <a:t>sayımı-bakımı ve kontrolü, </a:t>
            </a:r>
          </a:p>
          <a:p>
            <a:r>
              <a:rPr lang="tr-TR" sz="2000" dirty="0" smtClean="0"/>
              <a:t>paketlenmesi, </a:t>
            </a:r>
          </a:p>
          <a:p>
            <a:r>
              <a:rPr lang="tr-TR" sz="2000" dirty="0" smtClean="0"/>
              <a:t>steril edilmesi,</a:t>
            </a:r>
          </a:p>
          <a:p>
            <a:r>
              <a:rPr lang="tr-TR" sz="2000" dirty="0" smtClean="0"/>
              <a:t> depolanması,</a:t>
            </a:r>
          </a:p>
          <a:p>
            <a:r>
              <a:rPr lang="tr-TR" sz="2000" dirty="0" smtClean="0"/>
              <a:t> kullanıma kadar sterilliği korunarak saklanması basamaklarının tümünü içerir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Hastanelerde Enfeksiyon Kontrolü açısından öğrenilmesi gereken önemli bir konu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Dekontaminasyon</a:t>
            </a:r>
            <a:r>
              <a:rPr lang="tr-TR" dirty="0" smtClean="0">
                <a:solidFill>
                  <a:schemeClr val="tx1"/>
                </a:solidFill>
              </a:rPr>
              <a:t>, dezenfeksiyon ve sterilizasyon, enfeksiyon kontrol programının temelini oluşturur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 aşamasından sonra </a:t>
            </a:r>
            <a:r>
              <a:rPr lang="tr-TR" dirty="0" err="1" smtClean="0"/>
              <a:t>sterilzasyon</a:t>
            </a:r>
            <a:r>
              <a:rPr lang="tr-TR" dirty="0" smtClean="0"/>
              <a:t> basamağına kadar </a:t>
            </a:r>
            <a:r>
              <a:rPr lang="tr-TR" dirty="0" err="1" smtClean="0"/>
              <a:t>pekçok</a:t>
            </a:r>
            <a:r>
              <a:rPr lang="tr-TR" dirty="0" smtClean="0"/>
              <a:t> basamak bulunmaktadır</a:t>
            </a:r>
            <a:endParaRPr lang="tr-TR" dirty="0"/>
          </a:p>
        </p:txBody>
      </p:sp>
      <p:graphicFrame>
        <p:nvGraphicFramePr>
          <p:cNvPr id="5" name="4 Diyagram"/>
          <p:cNvGraphicFramePr/>
          <p:nvPr/>
        </p:nvGraphicFramePr>
        <p:xfrm>
          <a:off x="16764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Bu aşamaların her birinde </a:t>
            </a:r>
          </a:p>
          <a:p>
            <a:pPr lvl="1"/>
            <a:r>
              <a:rPr lang="tr-TR" smtClean="0"/>
              <a:t>tanımlı </a:t>
            </a:r>
            <a:r>
              <a:rPr lang="tr-TR" dirty="0" smtClean="0"/>
              <a:t>kurallara uyulması ,</a:t>
            </a:r>
          </a:p>
          <a:p>
            <a:pPr lvl="1"/>
            <a:r>
              <a:rPr lang="tr-TR" dirty="0" smtClean="0"/>
              <a:t>her aşamada yapılanların denetlenmesi </a:t>
            </a:r>
          </a:p>
          <a:p>
            <a:pPr lvl="1"/>
            <a:r>
              <a:rPr lang="tr-TR" dirty="0" smtClean="0"/>
              <a:t>düzenli olarak kayıtların tutulması GEREKMEKTEDİR</a:t>
            </a:r>
          </a:p>
          <a:p>
            <a:pPr lvl="1">
              <a:buNone/>
            </a:pP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Aletler temizlik ve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dekontaminasyonu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yapılmadan steril edilmemelidir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smtClean="0"/>
              <a:t>STERİLİZASYON VE DEZENFEKSİYON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rgbClr val="FF0000"/>
                </a:solidFill>
              </a:rPr>
              <a:t>Sıcak Su ile sterilizasyon</a:t>
            </a:r>
            <a:endParaRPr lang="tr-TR" sz="2400" smtClean="0"/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rgbClr val="009900"/>
                </a:solidFill>
              </a:rPr>
              <a:t>Kaynatma</a:t>
            </a:r>
            <a:r>
              <a:rPr lang="tr-TR" sz="2400" smtClean="0"/>
              <a:t>: 100 </a:t>
            </a:r>
            <a:r>
              <a:rPr lang="tr-TR" sz="2400" baseline="30000" smtClean="0"/>
              <a:t>o</a:t>
            </a:r>
            <a:r>
              <a:rPr lang="tr-TR" sz="2400" smtClean="0"/>
              <a:t>C’de 30 dk.</a:t>
            </a:r>
          </a:p>
          <a:p>
            <a:pPr eaLnBrk="1" hangingPunct="1">
              <a:lnSpc>
                <a:spcPct val="105000"/>
              </a:lnSpc>
            </a:pPr>
            <a:r>
              <a:rPr lang="tr-TR" sz="2400" smtClean="0">
                <a:solidFill>
                  <a:srgbClr val="009900"/>
                </a:solidFill>
              </a:rPr>
              <a:t>Tindalizasyon</a:t>
            </a:r>
            <a:endParaRPr lang="tr-TR" sz="2400" smtClean="0"/>
          </a:p>
          <a:p>
            <a:pPr eaLnBrk="1" hangingPunct="1">
              <a:lnSpc>
                <a:spcPct val="105000"/>
              </a:lnSpc>
            </a:pPr>
            <a:r>
              <a:rPr lang="tr-TR" sz="2400" smtClean="0"/>
              <a:t>BENMARİ denilen su banyoları kullanılır. </a:t>
            </a:r>
          </a:p>
          <a:p>
            <a:pPr eaLnBrk="1" hangingPunct="1">
              <a:lnSpc>
                <a:spcPct val="105000"/>
              </a:lnSpc>
            </a:pPr>
            <a:r>
              <a:rPr lang="tr-TR" sz="2400" smtClean="0"/>
              <a:t>SIVI MADDELERİN ard arda 3 gün boyunca belirli sıcaklık ve sürelerde bekletilmesidir. </a:t>
            </a:r>
          </a:p>
          <a:p>
            <a:pPr eaLnBrk="1" hangingPunct="1">
              <a:lnSpc>
                <a:spcPct val="105000"/>
              </a:lnSpc>
            </a:pPr>
            <a:r>
              <a:rPr lang="tr-TR" sz="2400" smtClean="0"/>
              <a:t>Her tindalizasyon işleminden sonra maddeler bir gece oda ısısında bekletilerek içlerinde bulunabilecek sporların vejetatif hale geçmesi sağlanır, böylece İLK GÜN VEJETATİF ŞEKİLLER ÖLÜRKEN, DİĞER GÜNLERDE SPORLAR ÖLÜR. </a:t>
            </a:r>
          </a:p>
          <a:p>
            <a:pPr eaLnBrk="1" hangingPunct="1">
              <a:lnSpc>
                <a:spcPct val="105000"/>
              </a:lnSpc>
            </a:pPr>
            <a:r>
              <a:rPr lang="tr-TR" sz="2400" smtClean="0"/>
              <a:t>56-100 </a:t>
            </a:r>
            <a:r>
              <a:rPr lang="tr-TR" sz="2400" baseline="30000" smtClean="0"/>
              <a:t>o</a:t>
            </a:r>
            <a:r>
              <a:rPr lang="tr-TR" sz="2400" smtClean="0"/>
              <a:t>C’de 30-60 dk. Bakteriler için besleyici özelliği olan sıvılar sterillenebilir.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smtClean="0"/>
              <a:t>STERİLİZASYON VE DEZENFEKSİYON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z="2400" smtClean="0"/>
              <a:t>2- </a:t>
            </a:r>
            <a:r>
              <a:rPr lang="tr-TR" sz="2400" smtClean="0">
                <a:solidFill>
                  <a:srgbClr val="FF0000"/>
                </a:solidFill>
              </a:rPr>
              <a:t>SÜZME İLE STERİLİZAYON</a:t>
            </a:r>
            <a:endParaRPr lang="tr-TR" sz="2400" smtClean="0"/>
          </a:p>
          <a:p>
            <a:pPr eaLnBrk="1" hangingPunct="1">
              <a:buClr>
                <a:schemeClr val="tx1"/>
              </a:buClr>
            </a:pPr>
            <a:r>
              <a:rPr lang="tr-TR" sz="2400" smtClean="0"/>
              <a:t> Yüksek ısıya dayanıksız maddelerin sterilizasyonunda kullanılır.</a:t>
            </a:r>
          </a:p>
          <a:p>
            <a:pPr eaLnBrk="1" hangingPunct="1">
              <a:buClr>
                <a:schemeClr val="tx1"/>
              </a:buClr>
            </a:pPr>
            <a:r>
              <a:rPr lang="tr-TR" sz="2400" smtClean="0"/>
              <a:t> </a:t>
            </a:r>
            <a:r>
              <a:rPr lang="tr-TR" sz="2400" smtClean="0">
                <a:solidFill>
                  <a:srgbClr val="009900"/>
                </a:solidFill>
              </a:rPr>
              <a:t>***SERUM SÜZME İLE STERİLİZE EDİLİR.</a:t>
            </a:r>
            <a:r>
              <a:rPr lang="tr-TR" sz="2400" smtClean="0"/>
              <a:t> </a:t>
            </a:r>
          </a:p>
          <a:p>
            <a:pPr eaLnBrk="1" hangingPunct="1"/>
            <a:endParaRPr lang="tr-TR" sz="2400" smtClean="0"/>
          </a:p>
          <a:p>
            <a:pPr eaLnBrk="1" hangingPunct="1"/>
            <a:r>
              <a:rPr lang="tr-TR" sz="2400" smtClean="0"/>
              <a:t>Süzme ile sterilizasyonda; </a:t>
            </a:r>
            <a:r>
              <a:rPr lang="tr-TR" sz="2400" smtClean="0">
                <a:solidFill>
                  <a:srgbClr val="009900"/>
                </a:solidFill>
              </a:rPr>
              <a:t>membran filtreler</a:t>
            </a:r>
            <a:r>
              <a:rPr lang="tr-TR" sz="2400" smtClean="0"/>
              <a:t> (kollodyum, selüloz esterleri) veya </a:t>
            </a:r>
            <a:r>
              <a:rPr lang="tr-TR" sz="2400" smtClean="0">
                <a:solidFill>
                  <a:srgbClr val="009900"/>
                </a:solidFill>
              </a:rPr>
              <a:t>adsorbsiyon yöntemi</a:t>
            </a:r>
            <a:r>
              <a:rPr lang="tr-TR" sz="2400" smtClean="0"/>
              <a:t> kullanılır (Berkefeld-diyatom toprağı, Pasteur ve Chamberland-sırsız porselen, Seitz-asbest).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Tüm mikropların tamamının (daha dirençli olan bakteriyel sporlar, </a:t>
            </a:r>
            <a:r>
              <a:rPr lang="tr-TR" dirty="0" err="1" smtClean="0"/>
              <a:t>mikobakteriler</a:t>
            </a:r>
            <a:r>
              <a:rPr lang="tr-TR" dirty="0" smtClean="0"/>
              <a:t>, zarfsız virüsler ve mantarlar dahil) yok edilmesidir.</a:t>
            </a:r>
          </a:p>
          <a:p>
            <a:pPr>
              <a:buNone/>
            </a:pPr>
            <a:r>
              <a:rPr lang="tr-TR" dirty="0" err="1" smtClean="0"/>
              <a:t>Sterlizasyon</a:t>
            </a:r>
            <a:r>
              <a:rPr lang="tr-TR" dirty="0" smtClean="0"/>
              <a:t>;</a:t>
            </a:r>
          </a:p>
          <a:p>
            <a:r>
              <a:rPr lang="tr-TR" dirty="0" smtClean="0"/>
              <a:t>Fiziksel yöntemler</a:t>
            </a:r>
          </a:p>
          <a:p>
            <a:r>
              <a:rPr lang="tr-TR" dirty="0" smtClean="0"/>
              <a:t>Buhar</a:t>
            </a:r>
          </a:p>
          <a:p>
            <a:r>
              <a:rPr lang="tr-TR" dirty="0" smtClean="0"/>
              <a:t>Kimyasal maddelerle yapılabilir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Fiziksel </a:t>
            </a:r>
            <a:r>
              <a:rPr lang="tr-TR" b="1" dirty="0" err="1" smtClean="0"/>
              <a:t>sterilizanlar</a:t>
            </a:r>
            <a:endParaRPr lang="tr-TR" b="1" dirty="0" smtClean="0"/>
          </a:p>
          <a:p>
            <a:r>
              <a:rPr lang="tr-TR" b="1" dirty="0" smtClean="0"/>
              <a:t>Nemli ısı ve Kuru </a:t>
            </a:r>
            <a:r>
              <a:rPr lang="tr-TR" dirty="0" smtClean="0"/>
              <a:t>ısı hastanelerde en yaygın kullanılan sterilizasyon yöntemlerindendir</a:t>
            </a:r>
          </a:p>
          <a:p>
            <a:r>
              <a:rPr lang="tr-TR" dirty="0" smtClean="0"/>
              <a:t>Isıya duyarlı malzemelerde kullanılamaması sınırlayıcı özelliğidir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Filtrasyon</a:t>
            </a:r>
            <a:r>
              <a:rPr lang="tr-TR" b="1" dirty="0" smtClean="0"/>
              <a:t> havada (HEPA-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-</a:t>
            </a:r>
            <a:r>
              <a:rPr lang="tr-TR" dirty="0" err="1" smtClean="0"/>
              <a:t>efficiency</a:t>
            </a:r>
            <a:r>
              <a:rPr lang="tr-TR" dirty="0" smtClean="0"/>
              <a:t> </a:t>
            </a:r>
            <a:r>
              <a:rPr lang="tr-TR" dirty="0" err="1" smtClean="0"/>
              <a:t>particulate</a:t>
            </a:r>
            <a:r>
              <a:rPr lang="tr-TR" dirty="0" smtClean="0"/>
              <a:t> </a:t>
            </a:r>
            <a:r>
              <a:rPr lang="tr-TR" dirty="0" err="1" smtClean="0"/>
              <a:t>air</a:t>
            </a:r>
            <a:r>
              <a:rPr lang="tr-TR" dirty="0" smtClean="0"/>
              <a:t> filtreler) ve solüsyonlarda</a:t>
            </a:r>
            <a:r>
              <a:rPr lang="tr-TR" b="1" dirty="0" smtClean="0"/>
              <a:t> </a:t>
            </a:r>
            <a:r>
              <a:rPr lang="tr-TR" dirty="0" smtClean="0"/>
              <a:t>bulunan bakterilerin ve mantarların uzaklaştırılmasında faydalı bir yöntemdir</a:t>
            </a:r>
          </a:p>
          <a:p>
            <a:r>
              <a:rPr lang="tr-TR" dirty="0" smtClean="0"/>
              <a:t>Sınırlayıcı özelliği virüsleri ve küçük bakterileri uzaklaştıramamasıdır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Ultraviyole</a:t>
            </a:r>
            <a:r>
              <a:rPr lang="tr-TR" dirty="0" smtClean="0"/>
              <a:t> veya </a:t>
            </a:r>
            <a:r>
              <a:rPr lang="tr-TR" b="1" dirty="0" err="1" smtClean="0"/>
              <a:t>iyonizan</a:t>
            </a:r>
            <a:r>
              <a:rPr lang="tr-TR" b="1" dirty="0" smtClean="0"/>
              <a:t> radyasyon </a:t>
            </a:r>
            <a:r>
              <a:rPr lang="tr-TR" dirty="0" smtClean="0"/>
              <a:t>(mikrodalga veya gama ışını) da yaygın kullanılan yöntemlerdendir. </a:t>
            </a:r>
          </a:p>
          <a:p>
            <a:r>
              <a:rPr lang="tr-TR" dirty="0" smtClean="0"/>
              <a:t>Ultraviyole radyasyonun sınırlayıcı  özelliği sterilizasyon için direkt </a:t>
            </a:r>
            <a:r>
              <a:rPr lang="tr-TR" dirty="0" err="1" smtClean="0"/>
              <a:t>maruziyet</a:t>
            </a:r>
            <a:r>
              <a:rPr lang="tr-TR" dirty="0" smtClean="0"/>
              <a:t> gerektirmesidir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Etilen oksit, </a:t>
            </a:r>
            <a:r>
              <a:rPr lang="tr-TR" dirty="0" smtClean="0"/>
              <a:t>yaygın kullanılan gaz buhar </a:t>
            </a:r>
            <a:r>
              <a:rPr lang="tr-TR" dirty="0" err="1" smtClean="0"/>
              <a:t>sterlizandır</a:t>
            </a:r>
            <a:endParaRPr lang="tr-TR" dirty="0" smtClean="0"/>
          </a:p>
          <a:p>
            <a:r>
              <a:rPr lang="tr-TR" dirty="0" smtClean="0"/>
              <a:t>Çok etkin bir yöntem olmasına rağmen bazı özellikleri kullanımını sınırlamaktadır çünkü etilen oksit yanıcı, patlayıcı ve </a:t>
            </a:r>
            <a:r>
              <a:rPr lang="tr-TR" dirty="0" err="1" smtClean="0"/>
              <a:t>karsinojeniktir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Antisepsi: </a:t>
            </a:r>
            <a:r>
              <a:rPr lang="tr-TR" dirty="0" smtClean="0"/>
              <a:t>Cilt veya diğer canlı dokular üzerine kimyasal ajanlar kullanarak mikroorganizmaların eliminasyonu veya </a:t>
            </a:r>
            <a:r>
              <a:rPr lang="tr-TR" dirty="0" err="1" smtClean="0"/>
              <a:t>inhibisyonudur</a:t>
            </a:r>
            <a:r>
              <a:rPr lang="tr-TR" dirty="0" smtClean="0"/>
              <a:t>, </a:t>
            </a:r>
            <a:r>
              <a:rPr lang="tr-TR" dirty="0" err="1" smtClean="0"/>
              <a:t>sporosidal</a:t>
            </a:r>
            <a:r>
              <a:rPr lang="tr-TR" dirty="0" smtClean="0"/>
              <a:t> aktivitesi bulunmamaktadır</a:t>
            </a:r>
          </a:p>
          <a:p>
            <a:r>
              <a:rPr lang="tr-TR" b="1" dirty="0" smtClean="0"/>
              <a:t>Dezenfeksiyon: </a:t>
            </a:r>
            <a:r>
              <a:rPr lang="tr-TR" dirty="0" smtClean="0"/>
              <a:t>Fiziksel prosedürler veya kimyasal ajanlar kullanarak mikroorganizma formlarının çoğunun yok edilmesidir. Sporlar ve diğerlerine göre göreceli olarak daha dirençli olan organizmalar ( </a:t>
            </a:r>
            <a:r>
              <a:rPr lang="tr-TR" dirty="0" err="1" smtClean="0"/>
              <a:t>mikobakteriler</a:t>
            </a:r>
            <a:r>
              <a:rPr lang="tr-TR" dirty="0" smtClean="0"/>
              <a:t>, virüsler, mantarlar) canlı kalabilir</a:t>
            </a:r>
          </a:p>
          <a:p>
            <a:pPr>
              <a:buNone/>
            </a:pPr>
            <a:r>
              <a:rPr lang="tr-TR" dirty="0" smtClean="0"/>
              <a:t>Dezenfektanlar işlemi 3 grupta toplanır:</a:t>
            </a:r>
          </a:p>
          <a:p>
            <a:r>
              <a:rPr lang="tr-TR" dirty="0" smtClean="0"/>
              <a:t>Yüksek düzey dezenfektan</a:t>
            </a:r>
          </a:p>
          <a:p>
            <a:r>
              <a:rPr lang="tr-TR" dirty="0" smtClean="0"/>
              <a:t>Orta düzey dezenfektan</a:t>
            </a:r>
          </a:p>
          <a:p>
            <a:r>
              <a:rPr lang="tr-TR" dirty="0" smtClean="0"/>
              <a:t>Düşük düzey dezenfektan</a:t>
            </a:r>
          </a:p>
        </p:txBody>
      </p:sp>
    </p:spTree>
    <p:extLst>
      <p:ext uri="{BB962C8B-B14F-4D97-AF65-F5344CB8AC3E}">
        <p14:creationId xmlns:p14="http://schemas.microsoft.com/office/powerpoint/2010/main" xmlns="" val="560135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Formaldehit gazı ile </a:t>
            </a:r>
            <a:r>
              <a:rPr lang="tr-TR" dirty="0" err="1" smtClean="0"/>
              <a:t>sterlizasyon</a:t>
            </a:r>
            <a:r>
              <a:rPr lang="tr-TR" dirty="0" smtClean="0"/>
              <a:t> kullanımı da sınırlıdır çünkü bu kimyasal ajan </a:t>
            </a:r>
            <a:r>
              <a:rPr lang="tr-TR" dirty="0" err="1" smtClean="0"/>
              <a:t>karsinojeniktir</a:t>
            </a:r>
            <a:endParaRPr lang="tr-TR" dirty="0" smtClean="0"/>
          </a:p>
          <a:p>
            <a:r>
              <a:rPr lang="tr-TR" dirty="0" smtClean="0"/>
              <a:t>Kullanımı, HEPA filtrelerin sterilizasyonu ile sınırlıdır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Hidrojen peroksit buharı </a:t>
            </a:r>
            <a:r>
              <a:rPr lang="tr-TR" dirty="0" smtClean="0"/>
              <a:t>etkili </a:t>
            </a:r>
            <a:r>
              <a:rPr lang="tr-TR" dirty="0" err="1" smtClean="0"/>
              <a:t>sterlizanlardır</a:t>
            </a:r>
            <a:r>
              <a:rPr lang="tr-TR" dirty="0" smtClean="0"/>
              <a:t>,ç </a:t>
            </a:r>
            <a:r>
              <a:rPr lang="tr-TR" dirty="0" err="1" smtClean="0"/>
              <a:t>ünkü</a:t>
            </a:r>
            <a:r>
              <a:rPr lang="tr-TR" dirty="0" smtClean="0"/>
              <a:t> bu gaz oksitleme özelliği vardır</a:t>
            </a:r>
          </a:p>
          <a:p>
            <a:r>
              <a:rPr lang="tr-TR" dirty="0" smtClean="0"/>
              <a:t>Cerrahi alet </a:t>
            </a:r>
            <a:r>
              <a:rPr lang="tr-TR" dirty="0" err="1" smtClean="0"/>
              <a:t>sterlizasyonunda</a:t>
            </a:r>
            <a:r>
              <a:rPr lang="tr-TR" dirty="0" smtClean="0"/>
              <a:t> kullanılmaktadır</a:t>
            </a:r>
          </a:p>
          <a:p>
            <a:r>
              <a:rPr lang="tr-TR" dirty="0" smtClean="0"/>
              <a:t>Bir varyasyonu </a:t>
            </a:r>
            <a:r>
              <a:rPr lang="tr-TR" b="1" dirty="0" smtClean="0"/>
              <a:t>Plazma gaz sterilizasyonudur</a:t>
            </a:r>
            <a:r>
              <a:rPr lang="tr-TR" dirty="0" smtClean="0"/>
              <a:t>, hidrojen peroksit buharlaştırılır sonrasında mikrodalga frekansı veya </a:t>
            </a:r>
            <a:r>
              <a:rPr lang="tr-TR" dirty="0" err="1" smtClean="0"/>
              <a:t>radyofrekans</a:t>
            </a:r>
            <a:r>
              <a:rPr lang="tr-TR" dirty="0" smtClean="0"/>
              <a:t> enerji ile reaktif serbest radikaller oluşturulur</a:t>
            </a:r>
          </a:p>
          <a:p>
            <a:r>
              <a:rPr lang="tr-TR" dirty="0" smtClean="0"/>
              <a:t>Bu yöntem ile </a:t>
            </a:r>
            <a:r>
              <a:rPr lang="tr-TR" dirty="0" err="1" smtClean="0"/>
              <a:t>toksik</a:t>
            </a:r>
            <a:r>
              <a:rPr lang="tr-TR" dirty="0" smtClean="0"/>
              <a:t> son ürünler oluşmaz .</a:t>
            </a:r>
          </a:p>
          <a:p>
            <a:r>
              <a:rPr lang="tr-TR" dirty="0" smtClean="0"/>
              <a:t>Plazma gaz sterilizasyon yöntemi </a:t>
            </a:r>
            <a:r>
              <a:rPr lang="tr-TR" dirty="0" err="1" smtClean="0"/>
              <a:t>pekçok</a:t>
            </a:r>
            <a:r>
              <a:rPr lang="tr-TR" dirty="0" smtClean="0"/>
              <a:t> alanda etilen oksit yönteminin yerini almıştır çünkü </a:t>
            </a:r>
            <a:r>
              <a:rPr lang="tr-TR" dirty="0" err="1" smtClean="0"/>
              <a:t>toksik</a:t>
            </a:r>
            <a:r>
              <a:rPr lang="tr-TR" dirty="0" smtClean="0"/>
              <a:t> son ürünler oluşmamaktadır</a:t>
            </a:r>
          </a:p>
          <a:p>
            <a:r>
              <a:rPr lang="tr-TR" dirty="0" smtClean="0"/>
              <a:t>Sınırlayıcı yönü, bu yöntem hidrojen </a:t>
            </a:r>
            <a:r>
              <a:rPr lang="tr-TR" dirty="0" err="1" smtClean="0"/>
              <a:t>peroksiti</a:t>
            </a:r>
            <a:r>
              <a:rPr lang="tr-TR" dirty="0" smtClean="0"/>
              <a:t> </a:t>
            </a:r>
            <a:r>
              <a:rPr lang="tr-TR" dirty="0" err="1" smtClean="0"/>
              <a:t>absorbe</a:t>
            </a:r>
            <a:r>
              <a:rPr lang="tr-TR" dirty="0" smtClean="0"/>
              <a:t> eden veya reaksiyona giren materyaller ile kullanılmamalıdır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STERİLİZASYON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İki kimyasal </a:t>
            </a:r>
            <a:r>
              <a:rPr lang="tr-TR" dirty="0" err="1" smtClean="0"/>
              <a:t>sterilan</a:t>
            </a:r>
            <a:r>
              <a:rPr lang="tr-TR" dirty="0" smtClean="0"/>
              <a:t> kullanılmaktadır:</a:t>
            </a:r>
          </a:p>
          <a:p>
            <a:r>
              <a:rPr lang="tr-TR" b="1" dirty="0" err="1" smtClean="0"/>
              <a:t>Perasetik</a:t>
            </a:r>
            <a:r>
              <a:rPr lang="tr-TR" b="1" dirty="0" smtClean="0"/>
              <a:t> asit ve </a:t>
            </a:r>
            <a:r>
              <a:rPr lang="tr-TR" b="1" dirty="0" err="1" smtClean="0"/>
              <a:t>glutaraldhit</a:t>
            </a:r>
            <a:endParaRPr lang="tr-TR" dirty="0" smtClean="0"/>
          </a:p>
          <a:p>
            <a:r>
              <a:rPr lang="tr-TR" b="1" dirty="0" err="1" smtClean="0"/>
              <a:t>Perasetik</a:t>
            </a:r>
            <a:r>
              <a:rPr lang="tr-TR" b="1" dirty="0" smtClean="0"/>
              <a:t> asit</a:t>
            </a:r>
            <a:r>
              <a:rPr lang="tr-TR" dirty="0" smtClean="0"/>
              <a:t>, oksitleyici ajandır, mükemmel aktivitesi vardır  ve oluşan son ürünler </a:t>
            </a:r>
            <a:r>
              <a:rPr lang="tr-TR" dirty="0" err="1" smtClean="0"/>
              <a:t>toksik</a:t>
            </a:r>
            <a:r>
              <a:rPr lang="tr-TR" dirty="0" smtClean="0"/>
              <a:t> değildir</a:t>
            </a:r>
          </a:p>
          <a:p>
            <a:r>
              <a:rPr lang="tr-TR" dirty="0" smtClean="0"/>
              <a:t>Ancak </a:t>
            </a:r>
            <a:r>
              <a:rPr lang="tr-TR" dirty="0" err="1" smtClean="0"/>
              <a:t>glutaraldehit</a:t>
            </a:r>
            <a:r>
              <a:rPr lang="tr-TR" dirty="0" smtClean="0"/>
              <a:t> o kadar güvenli değildir, bu kimyasal kullanılırken dikkat edilmelidir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762000" y="285750"/>
          <a:ext cx="7543800" cy="6191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9715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STERİLİZASYON METODU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KONSANTRASYON/SEVİYE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b="1" dirty="0" smtClean="0"/>
                        <a:t>FİZİKSEL STERİLİZANLAR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/>
                    </a:p>
                  </a:txBody>
                  <a:tcPr/>
                </a:tc>
              </a:tr>
              <a:tr h="55492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Basınç altında buhar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121 </a:t>
                      </a:r>
                      <a:r>
                        <a:rPr lang="tr-TR" sz="1400" baseline="30000" dirty="0" err="1" smtClean="0"/>
                        <a:t>o</a:t>
                      </a:r>
                      <a:r>
                        <a:rPr lang="tr-TR" sz="1400" dirty="0" err="1" smtClean="0"/>
                        <a:t>C</a:t>
                      </a:r>
                      <a:r>
                        <a:rPr lang="tr-TR" sz="1400" dirty="0" smtClean="0"/>
                        <a:t> veya132</a:t>
                      </a:r>
                      <a:r>
                        <a:rPr lang="tr-TR" sz="1400" baseline="30000" dirty="0" smtClean="0"/>
                        <a:t>o</a:t>
                      </a:r>
                      <a:r>
                        <a:rPr lang="tr-TR" sz="1400" dirty="0" smtClean="0"/>
                        <a:t>C</a:t>
                      </a:r>
                      <a:r>
                        <a:rPr lang="tr-TR" sz="1400" baseline="0" dirty="0" smtClean="0"/>
                        <a:t> değişik zaman </a:t>
                      </a:r>
                      <a:r>
                        <a:rPr lang="tr-TR" sz="1400" baseline="0" dirty="0" err="1" smtClean="0"/>
                        <a:t>intervalleri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Filtrasyon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0,22-0,45µm </a:t>
                      </a:r>
                      <a:r>
                        <a:rPr lang="tr-TR" sz="1400" dirty="0" err="1" smtClean="0"/>
                        <a:t>por</a:t>
                      </a:r>
                      <a:r>
                        <a:rPr lang="tr-TR" sz="1400" dirty="0" smtClean="0"/>
                        <a:t> çaplı, HEPA </a:t>
                      </a:r>
                      <a:r>
                        <a:rPr lang="tr-TR" sz="1400" dirty="0" err="1" smtClean="0"/>
                        <a:t>filreler</a:t>
                      </a:r>
                      <a:endParaRPr lang="tr-TR" sz="1400" dirty="0"/>
                    </a:p>
                  </a:txBody>
                  <a:tcPr/>
                </a:tc>
              </a:tr>
              <a:tr h="55492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UV radyasyon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254 </a:t>
                      </a:r>
                      <a:r>
                        <a:rPr lang="tr-TR" sz="1400" dirty="0" err="1" smtClean="0"/>
                        <a:t>nm</a:t>
                      </a:r>
                      <a:r>
                        <a:rPr lang="tr-TR" sz="1400" dirty="0" smtClean="0"/>
                        <a:t> </a:t>
                      </a:r>
                      <a:r>
                        <a:rPr lang="tr-TR" sz="1400" dirty="0" err="1" smtClean="0"/>
                        <a:t>dalgaboyuna</a:t>
                      </a:r>
                      <a:r>
                        <a:rPr lang="tr-TR" sz="1400" dirty="0" smtClean="0"/>
                        <a:t> değişen sürelerde </a:t>
                      </a:r>
                      <a:r>
                        <a:rPr lang="tr-TR" sz="1400" dirty="0" err="1" smtClean="0"/>
                        <a:t>maruziyet</a:t>
                      </a:r>
                      <a:endParaRPr lang="tr-TR" sz="1400" dirty="0"/>
                    </a:p>
                  </a:txBody>
                  <a:tcPr/>
                </a:tc>
              </a:tr>
              <a:tr h="554929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İyoniza</a:t>
                      </a:r>
                      <a:r>
                        <a:rPr lang="tr-TR" sz="1400" dirty="0" smtClean="0"/>
                        <a:t> radyasyon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Mikrodalga veya gama radyasyona </a:t>
                      </a:r>
                      <a:r>
                        <a:rPr lang="tr-TR" sz="1400" dirty="0" err="1" smtClean="0"/>
                        <a:t>maruziyet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b="1" dirty="0" smtClean="0"/>
                        <a:t>GAZ-BUHAR</a:t>
                      </a:r>
                      <a:r>
                        <a:rPr lang="tr-TR" sz="1400" b="1" baseline="0" dirty="0" smtClean="0"/>
                        <a:t> STERLİZANLAR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Etilen oksit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450-1200 mg/L 29-65</a:t>
                      </a:r>
                      <a:r>
                        <a:rPr lang="tr-TR" sz="1400" baseline="30000" dirty="0" smtClean="0"/>
                        <a:t>o</a:t>
                      </a:r>
                      <a:r>
                        <a:rPr lang="tr-TR" sz="1400" dirty="0" smtClean="0"/>
                        <a:t>C</a:t>
                      </a:r>
                      <a:r>
                        <a:rPr lang="tr-TR" sz="1400" baseline="0" dirty="0" smtClean="0"/>
                        <a:t> 2-5 saat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Formaldehid</a:t>
                      </a:r>
                      <a:r>
                        <a:rPr lang="tr-TR" sz="1400" dirty="0" smtClean="0"/>
                        <a:t> buharı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%2-%5 60-80 </a:t>
                      </a:r>
                      <a:r>
                        <a:rPr lang="tr-TR" sz="1400" baseline="30000" dirty="0" err="1" smtClean="0"/>
                        <a:t>o</a:t>
                      </a:r>
                      <a:r>
                        <a:rPr lang="tr-TR" sz="1400" dirty="0" err="1" smtClean="0"/>
                        <a:t>C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Hidrojen peroksit buharı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%30 55-60</a:t>
                      </a:r>
                      <a:r>
                        <a:rPr lang="tr-TR" sz="1400" baseline="0" dirty="0" smtClean="0"/>
                        <a:t> </a:t>
                      </a:r>
                      <a:r>
                        <a:rPr lang="tr-TR" sz="1400" baseline="30000" dirty="0" err="1" smtClean="0"/>
                        <a:t>o</a:t>
                      </a:r>
                      <a:r>
                        <a:rPr lang="tr-TR" sz="1400" dirty="0" err="1" smtClean="0"/>
                        <a:t>C</a:t>
                      </a:r>
                      <a:endParaRPr lang="tr-TR" sz="1400" dirty="0"/>
                    </a:p>
                  </a:txBody>
                  <a:tcPr/>
                </a:tc>
              </a:tr>
              <a:tr h="55492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Plazma gaz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Yüksek derece iyonize hidrojen peroksit gazı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b="1" dirty="0" smtClean="0"/>
                        <a:t>KİMYASAL STERİLİZANLAR</a:t>
                      </a:r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Perasetik</a:t>
                      </a:r>
                      <a:r>
                        <a:rPr lang="tr-TR" sz="1400" dirty="0" smtClean="0"/>
                        <a:t> asit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%0.2</a:t>
                      </a:r>
                      <a:endParaRPr lang="tr-TR" sz="1400" dirty="0"/>
                    </a:p>
                  </a:txBody>
                  <a:tcPr/>
                </a:tc>
              </a:tr>
              <a:tr h="397155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Gluteraldehit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%2</a:t>
                      </a:r>
                      <a:endParaRPr lang="tr-T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5"/>
          <p:cNvGraphicFramePr>
            <a:graphicFrameLocks/>
          </p:cNvGraphicFramePr>
          <p:nvPr>
            <p:ph idx="1"/>
          </p:nvPr>
        </p:nvGraphicFramePr>
        <p:xfrm>
          <a:off x="533400" y="1295400"/>
          <a:ext cx="8229600" cy="4525963"/>
        </p:xfrm>
        <a:graphic>
          <a:graphicData uri="http://schemas.openxmlformats.org/drawingml/2006/compatibility">
            <com:legacyDrawing xmlns:com="http://schemas.openxmlformats.org/drawingml/2006/compatibility" spid="_x0000_s2969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381000" y="285750"/>
          <a:ext cx="8305800" cy="626747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52900"/>
                <a:gridCol w="4152900"/>
              </a:tblGrid>
              <a:tr h="647081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DEZENFEKSİYON METODU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KONSANTRASYON (AKTİVİTE SEVİYESİ)</a:t>
                      </a:r>
                      <a:endParaRPr lang="tr-T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462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ISI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</a:tr>
              <a:tr h="380361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Nemli ısı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75-100 </a:t>
                      </a:r>
                      <a:r>
                        <a:rPr lang="tr-TR" sz="1600" baseline="30000" dirty="0" err="1" smtClean="0"/>
                        <a:t>o</a:t>
                      </a:r>
                      <a:r>
                        <a:rPr lang="tr-TR" sz="1600" dirty="0" err="1" smtClean="0"/>
                        <a:t>C</a:t>
                      </a:r>
                      <a:r>
                        <a:rPr lang="tr-TR" sz="1600" dirty="0" smtClean="0"/>
                        <a:t> 30dk (yüksek)</a:t>
                      </a:r>
                      <a:endParaRPr lang="tr-TR" sz="1600" dirty="0"/>
                    </a:p>
                  </a:txBody>
                  <a:tcPr/>
                </a:tc>
              </a:tr>
              <a:tr h="399107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SIVI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</a:tr>
              <a:tr h="399107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Gluteraldehit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%2-3,5 (yüksek)</a:t>
                      </a:r>
                      <a:endParaRPr lang="tr-TR" sz="1600" dirty="0"/>
                    </a:p>
                  </a:txBody>
                  <a:tcPr/>
                </a:tc>
              </a:tr>
              <a:tr h="37462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Hidrojen peroksit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%3-25 (yüksek)</a:t>
                      </a:r>
                      <a:endParaRPr lang="tr-TR" sz="1600" dirty="0"/>
                    </a:p>
                  </a:txBody>
                  <a:tcPr/>
                </a:tc>
              </a:tr>
              <a:tr h="423588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Formaldehit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%3-8</a:t>
                      </a:r>
                      <a:r>
                        <a:rPr lang="tr-TR" sz="1600" baseline="0" dirty="0" smtClean="0"/>
                        <a:t> (yüksek/orta)</a:t>
                      </a:r>
                      <a:endParaRPr lang="tr-TR" sz="1600" dirty="0"/>
                    </a:p>
                  </a:txBody>
                  <a:tcPr/>
                </a:tc>
              </a:tr>
              <a:tr h="399107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Klorin</a:t>
                      </a:r>
                      <a:r>
                        <a:rPr lang="tr-TR" sz="1600" dirty="0" smtClean="0"/>
                        <a:t> dioksit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Değişken (yüksek)</a:t>
                      </a:r>
                      <a:endParaRPr lang="tr-TR" sz="1600" dirty="0"/>
                    </a:p>
                  </a:txBody>
                  <a:tcPr/>
                </a:tc>
              </a:tr>
              <a:tr h="399107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Perasetik</a:t>
                      </a:r>
                      <a:r>
                        <a:rPr lang="tr-TR" sz="1600" dirty="0" smtClean="0"/>
                        <a:t> asit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Değişken (yüksek)</a:t>
                      </a:r>
                      <a:endParaRPr lang="tr-TR" sz="1600" dirty="0"/>
                    </a:p>
                  </a:txBody>
                  <a:tcPr/>
                </a:tc>
              </a:tr>
              <a:tr h="478928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Klorlu bileşikleri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100-1000 </a:t>
                      </a:r>
                      <a:r>
                        <a:rPr lang="tr-TR" sz="1600" dirty="0" err="1" smtClean="0"/>
                        <a:t>ppm</a:t>
                      </a:r>
                      <a:r>
                        <a:rPr lang="tr-TR" sz="1600" dirty="0" smtClean="0"/>
                        <a:t> serbest klor (yüksek)</a:t>
                      </a:r>
                      <a:endParaRPr lang="tr-TR" sz="1600" dirty="0"/>
                    </a:p>
                  </a:txBody>
                  <a:tcPr/>
                </a:tc>
              </a:tr>
              <a:tr h="390597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Alkol (etil/</a:t>
                      </a:r>
                      <a:r>
                        <a:rPr lang="tr-TR" sz="1600" dirty="0" err="1" smtClean="0"/>
                        <a:t>izopropil</a:t>
                      </a:r>
                      <a:r>
                        <a:rPr lang="tr-TR" sz="1600" dirty="0" smtClean="0"/>
                        <a:t>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%70-95 (orta)</a:t>
                      </a:r>
                      <a:endParaRPr lang="tr-TR" sz="1600" dirty="0"/>
                    </a:p>
                  </a:txBody>
                  <a:tcPr/>
                </a:tc>
              </a:tr>
              <a:tr h="53374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Fenollü bileşikler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%0,4-5 (orta/düşük))</a:t>
                      </a:r>
                      <a:endParaRPr lang="tr-TR" sz="1600" dirty="0"/>
                    </a:p>
                  </a:txBody>
                  <a:tcPr/>
                </a:tc>
              </a:tr>
              <a:tr h="533746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İyodofor</a:t>
                      </a:r>
                      <a:r>
                        <a:rPr lang="tr-TR" sz="1600" dirty="0" smtClean="0"/>
                        <a:t> bileşikleri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30-50 </a:t>
                      </a:r>
                      <a:r>
                        <a:rPr lang="tr-TR" sz="1600" dirty="0" err="1" smtClean="0"/>
                        <a:t>ppm</a:t>
                      </a:r>
                      <a:r>
                        <a:rPr lang="tr-TR" sz="1600" dirty="0" smtClean="0"/>
                        <a:t> serbest iyot/L (orta)</a:t>
                      </a:r>
                      <a:endParaRPr lang="tr-TR" sz="1600" dirty="0"/>
                    </a:p>
                  </a:txBody>
                  <a:tcPr/>
                </a:tc>
              </a:tr>
              <a:tr h="533746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Kuarterner</a:t>
                      </a:r>
                      <a:r>
                        <a:rPr lang="tr-TR" sz="1600" dirty="0" smtClean="0"/>
                        <a:t> amonyum </a:t>
                      </a:r>
                      <a:r>
                        <a:rPr lang="tr-TR" sz="1600" dirty="0" err="1" smtClean="0"/>
                        <a:t>bileşkleri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%0,4-1,6</a:t>
                      </a:r>
                      <a:r>
                        <a:rPr lang="tr-TR" sz="1600" baseline="0" dirty="0" smtClean="0"/>
                        <a:t> (düşük)</a:t>
                      </a:r>
                      <a:endParaRPr lang="tr-T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 bir dezenfektanda olması gereken özellikler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Antimikrobiyal</a:t>
            </a:r>
            <a:r>
              <a:rPr lang="tr-TR" dirty="0" smtClean="0"/>
              <a:t> </a:t>
            </a:r>
            <a:r>
              <a:rPr lang="tr-TR" dirty="0" smtClean="0"/>
              <a:t>spektrumu geniş olmalıdır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Hızlı </a:t>
            </a:r>
            <a:r>
              <a:rPr lang="tr-TR" dirty="0" smtClean="0"/>
              <a:t>etkili olmalıdır. </a:t>
            </a:r>
            <a:endParaRPr lang="tr-TR" dirty="0" smtClean="0"/>
          </a:p>
          <a:p>
            <a:r>
              <a:rPr lang="tr-TR" dirty="0" smtClean="0"/>
              <a:t>Çevresel </a:t>
            </a:r>
            <a:r>
              <a:rPr lang="tr-TR" dirty="0" smtClean="0"/>
              <a:t>faktörlerden etkilenmemeli; kan, balgam, dışkı gibi organik maddelerin varlığında bile aktivitesini yitirmemeli; birlikte kullanıldığında sabun, deterjan gibi kimyasallarla geçimsiz olmamalıdır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Kullanıcıya ya da hastaya </a:t>
            </a:r>
            <a:r>
              <a:rPr lang="tr-TR" dirty="0" err="1" smtClean="0"/>
              <a:t>toksik</a:t>
            </a:r>
            <a:r>
              <a:rPr lang="tr-TR" dirty="0" smtClean="0"/>
              <a:t> etkisi bulunmamalıdır. 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 bir dezenfektanda olması gereken özellikler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Aletlerde </a:t>
            </a:r>
            <a:r>
              <a:rPr lang="tr-TR" dirty="0" smtClean="0"/>
              <a:t>ve metal yüzeylerde korozyon yapmamalı; plastik, kauçuk gibi diğer parçalarda bozulmaya yol açmamalıdır. </a:t>
            </a:r>
            <a:endParaRPr lang="tr-TR" dirty="0" smtClean="0"/>
          </a:p>
          <a:p>
            <a:r>
              <a:rPr lang="tr-TR" dirty="0" smtClean="0"/>
              <a:t>Kullanıldığı </a:t>
            </a:r>
            <a:r>
              <a:rPr lang="tr-TR" dirty="0" smtClean="0"/>
              <a:t>yüzeyde </a:t>
            </a:r>
            <a:r>
              <a:rPr lang="tr-TR" dirty="0" err="1" smtClean="0"/>
              <a:t>antimikrobiyal</a:t>
            </a:r>
            <a:r>
              <a:rPr lang="tr-TR" dirty="0" smtClean="0"/>
              <a:t> bir film tabakası oluşturmalı ve kalıcı etki yapmalıdır. </a:t>
            </a:r>
            <a:endParaRPr lang="tr-TR" dirty="0" smtClean="0"/>
          </a:p>
          <a:p>
            <a:r>
              <a:rPr lang="tr-TR" dirty="0" smtClean="0"/>
              <a:t>Kullanımı </a:t>
            </a:r>
            <a:r>
              <a:rPr lang="tr-TR" dirty="0" smtClean="0"/>
              <a:t>kolay olmalı, kullanım talimatı açık ve anlaşılır olmalıdır. </a:t>
            </a:r>
            <a:endParaRPr lang="tr-TR" dirty="0" smtClean="0"/>
          </a:p>
          <a:p>
            <a:r>
              <a:rPr lang="tr-TR" dirty="0" smtClean="0"/>
              <a:t>Kokusuz </a:t>
            </a:r>
            <a:r>
              <a:rPr lang="tr-TR" dirty="0" smtClean="0"/>
              <a:t>ya da hoş kokulu olmalıdır. 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 bir dezenfektanda olması gereken özellikler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smtClean="0"/>
              <a:t>Ekonomik olmalıdır. </a:t>
            </a:r>
            <a:endParaRPr lang="tr-TR" dirty="0" smtClean="0"/>
          </a:p>
          <a:p>
            <a:r>
              <a:rPr lang="tr-TR" dirty="0" smtClean="0"/>
              <a:t>Suda </a:t>
            </a:r>
            <a:r>
              <a:rPr lang="tr-TR" dirty="0" smtClean="0"/>
              <a:t>çözünebilmelidir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Konsantre </a:t>
            </a:r>
            <a:r>
              <a:rPr lang="tr-TR" dirty="0" smtClean="0"/>
              <a:t>ve sulandırılmış halde stabil kalabilmelidir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Atıkları </a:t>
            </a:r>
            <a:r>
              <a:rPr lang="tr-TR" dirty="0" smtClean="0"/>
              <a:t>çevreye zarar vermemelidir.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ANTİSEPSİ</a:t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788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Cilt yüzeyinde bulunan mikroorganizma sayısını azaltmak için kullanılan ajanlardır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Yüksek düzey dezenfektan: </a:t>
            </a:r>
            <a:r>
              <a:rPr lang="tr-TR" dirty="0" smtClean="0"/>
              <a:t>Fazla miktarda bulunan bakteriyel sporlar hariç tüm patojen mikroorganizmaları öldüren </a:t>
            </a:r>
            <a:r>
              <a:rPr lang="tr-TR" dirty="0" err="1" smtClean="0"/>
              <a:t>germisid</a:t>
            </a:r>
            <a:endParaRPr lang="tr-TR" dirty="0" smtClean="0"/>
          </a:p>
          <a:p>
            <a:r>
              <a:rPr lang="tr-TR" b="1" dirty="0" smtClean="0"/>
              <a:t>Orta düzey dezenfektan: </a:t>
            </a:r>
            <a:r>
              <a:rPr lang="tr-TR" dirty="0" smtClean="0"/>
              <a:t>bakteriyel sporlar hariç tüm patojen mikroorganizmaları öldüren </a:t>
            </a:r>
            <a:r>
              <a:rPr lang="tr-TR" dirty="0" err="1" smtClean="0"/>
              <a:t>germisid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Düşük düzey dezenfektan: </a:t>
            </a:r>
            <a:r>
              <a:rPr lang="tr-TR" dirty="0" err="1" smtClean="0"/>
              <a:t>Pekçok</a:t>
            </a:r>
            <a:r>
              <a:rPr lang="tr-TR" dirty="0" smtClean="0"/>
              <a:t> </a:t>
            </a:r>
            <a:r>
              <a:rPr lang="tr-TR" dirty="0" err="1" smtClean="0"/>
              <a:t>vejetatif</a:t>
            </a:r>
            <a:r>
              <a:rPr lang="tr-TR" dirty="0" smtClean="0"/>
              <a:t> bakteriyi, zarflı virüsleri ve orta büyüklükteki virüsleri öldüren </a:t>
            </a:r>
            <a:r>
              <a:rPr lang="tr-TR" dirty="0" err="1" smtClean="0"/>
              <a:t>germisid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00188" y="642938"/>
          <a:ext cx="609600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ANTİSEPTİK AJAN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KONSANTRASYON</a:t>
                      </a:r>
                      <a:endParaRPr lang="tr-T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Alkol (etil,</a:t>
                      </a:r>
                      <a:r>
                        <a:rPr lang="tr-TR" dirty="0" err="1" smtClean="0"/>
                        <a:t>izopropil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%70-90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İyodofor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1-2 mg serbest iyot/L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Klorheksidin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%0.5-4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Paraklorometaksilenol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%0,50-3,75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Triklosan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9929" name="4 Metin kutusu"/>
          <p:cNvSpPr txBox="1">
            <a:spLocks noChangeArrowheads="1"/>
          </p:cNvSpPr>
          <p:nvPr/>
        </p:nvSpPr>
        <p:spPr bwMode="auto">
          <a:xfrm>
            <a:off x="1214438" y="3429000"/>
            <a:ext cx="6415087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dirty="0"/>
              <a:t>Alkol</a:t>
            </a:r>
          </a:p>
          <a:p>
            <a:r>
              <a:rPr lang="tr-TR" dirty="0"/>
              <a:t>Sporlar hariç </a:t>
            </a:r>
            <a:r>
              <a:rPr lang="tr-TR" dirty="0" err="1"/>
              <a:t>pekçok</a:t>
            </a:r>
            <a:r>
              <a:rPr lang="tr-TR" dirty="0"/>
              <a:t> mikroorganizmaya etkili.</a:t>
            </a:r>
          </a:p>
          <a:p>
            <a:r>
              <a:rPr lang="tr-TR" dirty="0"/>
              <a:t>Güvenli ve etkilidir.</a:t>
            </a:r>
          </a:p>
          <a:p>
            <a:r>
              <a:rPr lang="tr-TR" dirty="0"/>
              <a:t>Sporlar hariç </a:t>
            </a:r>
            <a:r>
              <a:rPr lang="tr-TR" dirty="0" err="1"/>
              <a:t>pekçok</a:t>
            </a:r>
            <a:r>
              <a:rPr lang="tr-TR" dirty="0"/>
              <a:t> mikroorganizma için etkilidir.</a:t>
            </a:r>
          </a:p>
          <a:p>
            <a:r>
              <a:rPr lang="tr-TR" dirty="0" err="1"/>
              <a:t>Toksik</a:t>
            </a:r>
            <a:r>
              <a:rPr lang="tr-TR" dirty="0"/>
              <a:t> değiller</a:t>
            </a:r>
          </a:p>
          <a:p>
            <a:r>
              <a:rPr lang="tr-TR" dirty="0"/>
              <a:t>Ancak cilt yüzeyini kurutabilirler çünkü </a:t>
            </a:r>
            <a:r>
              <a:rPr lang="tr-TR" dirty="0" err="1"/>
              <a:t>lipidleri</a:t>
            </a:r>
            <a:r>
              <a:rPr lang="tr-TR" dirty="0"/>
              <a:t> uzaklaştırmaktalar.</a:t>
            </a:r>
          </a:p>
          <a:p>
            <a:r>
              <a:rPr lang="tr-TR" dirty="0" err="1"/>
              <a:t>Rezidüel</a:t>
            </a:r>
            <a:r>
              <a:rPr lang="tr-TR" dirty="0"/>
              <a:t> aktiviteleri yoktur, organik materyaller ile </a:t>
            </a:r>
            <a:r>
              <a:rPr lang="tr-TR" dirty="0" err="1"/>
              <a:t>inaktive</a:t>
            </a:r>
            <a:r>
              <a:rPr lang="tr-TR" dirty="0"/>
              <a:t> olurlar. </a:t>
            </a:r>
          </a:p>
          <a:p>
            <a:r>
              <a:rPr lang="tr-TR" dirty="0"/>
              <a:t>Bu sebeple cildin öncelikle temizliği yapılmalıdır.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 smtClean="0">
                <a:latin typeface="+mn-lt"/>
              </a:rPr>
              <a:t>ANTİSEPTİK AJANLAR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 smtClean="0"/>
              <a:t>Alkol (etil, </a:t>
            </a:r>
            <a:r>
              <a:rPr lang="tr-TR" dirty="0" err="1" smtClean="0"/>
              <a:t>izopropil</a:t>
            </a:r>
            <a:r>
              <a:rPr lang="tr-TR" dirty="0" smtClean="0"/>
              <a:t>)		%70-90</a:t>
            </a:r>
          </a:p>
          <a:p>
            <a:pPr eaLnBrk="1" hangingPunct="1"/>
            <a:r>
              <a:rPr lang="tr-TR" dirty="0" err="1" smtClean="0"/>
              <a:t>İyodofor</a:t>
            </a:r>
            <a:r>
              <a:rPr lang="tr-TR" dirty="0" smtClean="0"/>
              <a:t>				1-2 mg serbest </a:t>
            </a:r>
            <a:r>
              <a:rPr lang="tr-TR" dirty="0" err="1" smtClean="0"/>
              <a:t>iyodin</a:t>
            </a:r>
            <a:r>
              <a:rPr lang="tr-TR" dirty="0" smtClean="0"/>
              <a:t>/L</a:t>
            </a:r>
          </a:p>
          <a:p>
            <a:pPr eaLnBrk="1" hangingPunct="1"/>
            <a:r>
              <a:rPr lang="tr-TR" dirty="0" err="1" smtClean="0"/>
              <a:t>Klorheksidin</a:t>
            </a:r>
            <a:r>
              <a:rPr lang="tr-TR" dirty="0" smtClean="0"/>
              <a:t>			%0.5-4</a:t>
            </a:r>
          </a:p>
          <a:p>
            <a:pPr eaLnBrk="1" hangingPunct="1"/>
            <a:r>
              <a:rPr lang="tr-TR" dirty="0" err="1" smtClean="0"/>
              <a:t>Paraklorometaksilenol</a:t>
            </a:r>
            <a:r>
              <a:rPr lang="tr-TR" dirty="0" smtClean="0"/>
              <a:t>		%0.5-3.75</a:t>
            </a:r>
          </a:p>
          <a:p>
            <a:pPr eaLnBrk="1" hangingPunct="1"/>
            <a:r>
              <a:rPr lang="tr-TR" dirty="0" err="1" smtClean="0"/>
              <a:t>Triklosan</a:t>
            </a:r>
            <a:r>
              <a:rPr lang="tr-TR" dirty="0" smtClean="0"/>
              <a:t>				%0.3-2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1 Metin kutusu"/>
          <p:cNvSpPr txBox="1">
            <a:spLocks noChangeArrowheads="1"/>
          </p:cNvSpPr>
          <p:nvPr/>
        </p:nvSpPr>
        <p:spPr bwMode="auto">
          <a:xfrm>
            <a:off x="1285875" y="1928813"/>
            <a:ext cx="62611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 err="1"/>
              <a:t>Klorheksidin</a:t>
            </a:r>
            <a:endParaRPr lang="tr-TR" b="1" dirty="0"/>
          </a:p>
          <a:p>
            <a:r>
              <a:rPr lang="tr-TR" dirty="0"/>
              <a:t>Geniş </a:t>
            </a:r>
            <a:r>
              <a:rPr lang="tr-TR" dirty="0" err="1"/>
              <a:t>antimikrobiyal</a:t>
            </a:r>
            <a:r>
              <a:rPr lang="tr-TR" dirty="0"/>
              <a:t> aktivite</a:t>
            </a:r>
          </a:p>
          <a:p>
            <a:r>
              <a:rPr lang="tr-TR" dirty="0"/>
              <a:t>Alkole göre daha yavaş şekilde </a:t>
            </a:r>
            <a:r>
              <a:rPr lang="tr-TR" dirty="0" err="1"/>
              <a:t>mikroorganizmalarıöldürmektedir</a:t>
            </a:r>
            <a:r>
              <a:rPr lang="tr-TR" dirty="0"/>
              <a:t>.</a:t>
            </a:r>
          </a:p>
          <a:p>
            <a:r>
              <a:rPr lang="tr-TR" dirty="0"/>
              <a:t>Aktivitesi devam </a:t>
            </a:r>
            <a:r>
              <a:rPr lang="tr-TR" dirty="0" smtClean="0"/>
              <a:t>etmektedir</a:t>
            </a:r>
            <a:endParaRPr lang="tr-TR" dirty="0"/>
          </a:p>
          <a:p>
            <a:r>
              <a:rPr lang="tr-TR" dirty="0"/>
              <a:t>Organik materyal, düşük </a:t>
            </a:r>
            <a:r>
              <a:rPr lang="tr-TR" dirty="0" err="1"/>
              <a:t>pH</a:t>
            </a:r>
            <a:r>
              <a:rPr lang="tr-TR" dirty="0"/>
              <a:t> aktiviteyi </a:t>
            </a:r>
            <a:r>
              <a:rPr lang="tr-TR" dirty="0" smtClean="0"/>
              <a:t>düşürür</a:t>
            </a:r>
            <a:endParaRPr lang="tr-TR" dirty="0"/>
          </a:p>
          <a:p>
            <a:endParaRPr lang="tr-TR" dirty="0"/>
          </a:p>
        </p:txBody>
      </p:sp>
      <p:sp>
        <p:nvSpPr>
          <p:cNvPr id="381955" name="2 Metin kutusu"/>
          <p:cNvSpPr txBox="1">
            <a:spLocks noChangeArrowheads="1"/>
          </p:cNvSpPr>
          <p:nvPr/>
        </p:nvSpPr>
        <p:spPr bwMode="auto">
          <a:xfrm>
            <a:off x="1428750" y="642938"/>
            <a:ext cx="5643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 dirty="0" err="1"/>
              <a:t>İyodofor</a:t>
            </a:r>
            <a:endParaRPr lang="tr-TR" b="1" dirty="0"/>
          </a:p>
          <a:p>
            <a:r>
              <a:rPr lang="tr-TR" dirty="0"/>
              <a:t>Etki spektrumu alkol ile </a:t>
            </a:r>
            <a:r>
              <a:rPr lang="tr-TR" dirty="0" smtClean="0"/>
              <a:t>benzer</a:t>
            </a:r>
            <a:endParaRPr lang="tr-TR" dirty="0"/>
          </a:p>
          <a:p>
            <a:r>
              <a:rPr lang="tr-TR" dirty="0"/>
              <a:t>Alkollerle birlikte sıklıkla </a:t>
            </a:r>
            <a:r>
              <a:rPr lang="tr-TR" dirty="0" smtClean="0"/>
              <a:t>kullanılmaktalar</a:t>
            </a:r>
            <a:endParaRPr lang="tr-TR" dirty="0"/>
          </a:p>
          <a:p>
            <a:endParaRPr lang="tr-TR" dirty="0"/>
          </a:p>
        </p:txBody>
      </p:sp>
      <p:sp>
        <p:nvSpPr>
          <p:cNvPr id="381956" name="3 Metin kutusu"/>
          <p:cNvSpPr txBox="1">
            <a:spLocks noChangeArrowheads="1"/>
          </p:cNvSpPr>
          <p:nvPr/>
        </p:nvSpPr>
        <p:spPr bwMode="auto">
          <a:xfrm>
            <a:off x="1928813" y="3857625"/>
            <a:ext cx="53387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Paraklorometaksilenol</a:t>
            </a:r>
          </a:p>
          <a:p>
            <a:r>
              <a:rPr lang="tr-TR"/>
              <a:t>	Etkinliği gram-pozitif bakteriler ile sınırlıdır</a:t>
            </a:r>
          </a:p>
          <a:p>
            <a:r>
              <a:rPr lang="tr-TR"/>
              <a:t>	Toksik değildir, rezidüel aktivitesi vardır,</a:t>
            </a:r>
          </a:p>
          <a:p>
            <a:r>
              <a:rPr lang="tr-TR"/>
              <a:t>	 bu sebeple el yıkama ürünlerinde bulunuyor.</a:t>
            </a:r>
          </a:p>
          <a:p>
            <a:endParaRPr lang="tr-TR"/>
          </a:p>
        </p:txBody>
      </p:sp>
      <p:sp>
        <p:nvSpPr>
          <p:cNvPr id="381957" name="4 Metin kutusu"/>
          <p:cNvSpPr txBox="1">
            <a:spLocks noChangeArrowheads="1"/>
          </p:cNvSpPr>
          <p:nvPr/>
        </p:nvSpPr>
        <p:spPr bwMode="auto">
          <a:xfrm>
            <a:off x="1500188" y="5357813"/>
            <a:ext cx="62087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Triklosan</a:t>
            </a:r>
          </a:p>
          <a:p>
            <a:r>
              <a:rPr lang="tr-TR"/>
              <a:t>Bakterilere etkili iken diğer pekçok mikroorganizmaya değildir.</a:t>
            </a:r>
          </a:p>
          <a:p>
            <a:r>
              <a:rPr lang="tr-TR"/>
              <a:t>Koku giderici sabunlarda ve bazı dişmacunlarında bulunmaktadır.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Germisid</a:t>
            </a:r>
            <a:r>
              <a:rPr lang="tr-TR" b="1" dirty="0" smtClean="0"/>
              <a:t>: </a:t>
            </a:r>
            <a:r>
              <a:rPr lang="tr-TR" dirty="0" smtClean="0"/>
              <a:t>Mikropları öldüren kimyasal ajanlar, sporlar canlı kalır</a:t>
            </a:r>
          </a:p>
          <a:p>
            <a:r>
              <a:rPr lang="tr-TR" b="1" dirty="0" err="1" smtClean="0"/>
              <a:t>Sporisid</a:t>
            </a:r>
            <a:r>
              <a:rPr lang="tr-TR" b="1" dirty="0" smtClean="0"/>
              <a:t>: </a:t>
            </a:r>
            <a:r>
              <a:rPr lang="tr-TR" dirty="0" smtClean="0"/>
              <a:t>Bakteriyel sporları öldüren </a:t>
            </a:r>
            <a:r>
              <a:rPr lang="tr-TR" dirty="0" err="1" smtClean="0"/>
              <a:t>germisid</a:t>
            </a:r>
            <a:endParaRPr lang="tr-TR" dirty="0" smtClean="0"/>
          </a:p>
          <a:p>
            <a:r>
              <a:rPr lang="tr-TR" b="1" dirty="0" smtClean="0"/>
              <a:t>Sterilizasyon: </a:t>
            </a:r>
            <a:r>
              <a:rPr lang="tr-TR" dirty="0" smtClean="0"/>
              <a:t>Spor dahil tüm </a:t>
            </a:r>
            <a:r>
              <a:rPr lang="tr-TR" dirty="0" err="1" smtClean="0"/>
              <a:t>mikrobiyal</a:t>
            </a:r>
            <a:r>
              <a:rPr lang="tr-TR" dirty="0" smtClean="0"/>
              <a:t> formları yok eden fiziksel prosedürler veya kimyasal ajanlar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Anlık sterilizasyon (Önceki tanım: </a:t>
            </a:r>
            <a:r>
              <a:rPr lang="tr-TR" dirty="0" err="1" smtClean="0"/>
              <a:t>Flash</a:t>
            </a:r>
            <a:r>
              <a:rPr lang="tr-TR" dirty="0" smtClean="0"/>
              <a:t> sterilizasyon): </a:t>
            </a:r>
            <a:r>
              <a:rPr lang="tr-TR" dirty="0" err="1" smtClean="0"/>
              <a:t>Dekontamine</a:t>
            </a:r>
            <a:r>
              <a:rPr lang="tr-TR" dirty="0" smtClean="0"/>
              <a:t> edilmiş, kurulanmış aletlerin hemen kullanımı için paketlenmeden buhar otoklavlarında özel bir program kullanılarak kısa sürede steril edilmesi işlemidir. Sterilize edilen aletin malzemenin en kısa zamanda </a:t>
            </a:r>
            <a:r>
              <a:rPr lang="tr-TR" dirty="0" err="1" smtClean="0"/>
              <a:t>sterilizatörden</a:t>
            </a:r>
            <a:r>
              <a:rPr lang="tr-TR" dirty="0" smtClean="0"/>
              <a:t> çıkarılması ve aseptik transfer ile steril alana ulaştırılmasıdır.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Antisepsi: Canlı doku üzerindeki (özellikle patojen) mikroorganizmaların öldürülmesi veya üremelerinin engellenmesidir. Kullanılan yönteme ve antiseptiğe göre doku içinde de bir miktar etkinlik sağlanır.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Antiseptik: Canlı doku üzerindeki (özellikle patojen) mikroorganizmaların öldürülmesi veya üremelerinin engellenmesi için kullanılan kimyasal ürünlerdir.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Dekontaminasyon</a:t>
            </a:r>
            <a:r>
              <a:rPr lang="tr-TR" dirty="0" smtClean="0"/>
              <a:t>: Dezenfeksiyon/sterilizasyon öncesinde, fiziksel ve/veya kimyasal yöntemlerle bir yüzey veya malzemeden organik madde ve patojenleri uzaklaştırarak, personelin aletlere elle temas edebilmesi açısından güvenli hale getirme işlemidir.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1569</Words>
  <Application>Microsoft Office PowerPoint</Application>
  <PresentationFormat>Ekran Gösterisi (4:3)</PresentationFormat>
  <Paragraphs>250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3" baseType="lpstr">
      <vt:lpstr>Ofis Teması</vt:lpstr>
      <vt:lpstr>Sterilizasyon, dezenfeksiyon ve antisepsi</vt:lpstr>
      <vt:lpstr>Hastanelerde Enfeksiyon Kontrolü açısından öğrenilmesi gereken önemli bir konu</vt:lpstr>
      <vt:lpstr>TANIMLAR</vt:lpstr>
      <vt:lpstr>TANIMLAR</vt:lpstr>
      <vt:lpstr>TANIMLAR</vt:lpstr>
      <vt:lpstr>TANIMLAR</vt:lpstr>
      <vt:lpstr>TANIMLAR</vt:lpstr>
      <vt:lpstr>TANIMLAR</vt:lpstr>
      <vt:lpstr>TANIMLAR</vt:lpstr>
      <vt:lpstr>TANIMLAR</vt:lpstr>
      <vt:lpstr>TANIMLAR</vt:lpstr>
      <vt:lpstr>TANIMLAR</vt:lpstr>
      <vt:lpstr>Slayt 13</vt:lpstr>
      <vt:lpstr>TANIMLAR</vt:lpstr>
      <vt:lpstr>TANIMLAR</vt:lpstr>
      <vt:lpstr>TANIMLAR</vt:lpstr>
      <vt:lpstr>TANIMLAR</vt:lpstr>
      <vt:lpstr>STERİLİZASYON</vt:lpstr>
      <vt:lpstr>STERİLİZASYON</vt:lpstr>
      <vt:lpstr>Kullanım aşamasından sonra sterilzasyon basamağına kadar pekçok basamak bulunmaktadır</vt:lpstr>
      <vt:lpstr>Slayt 21</vt:lpstr>
      <vt:lpstr>Aletler temizlik ve dekontaminasyonu yapılmadan steril edilmemelidir</vt:lpstr>
      <vt:lpstr>STERİLİZASYON VE DEZENFEKSİYON</vt:lpstr>
      <vt:lpstr>STERİLİZASYON VE DEZENFEKSİYON</vt:lpstr>
      <vt:lpstr>STERİLİZASYON</vt:lpstr>
      <vt:lpstr>STERİLİZASYON</vt:lpstr>
      <vt:lpstr>STERİLİZASYON</vt:lpstr>
      <vt:lpstr>STERİLİZASYON</vt:lpstr>
      <vt:lpstr>STERİLİZASYON</vt:lpstr>
      <vt:lpstr>STERİLİZASYON</vt:lpstr>
      <vt:lpstr>STERİLİZASYON</vt:lpstr>
      <vt:lpstr>STERİLİZASYON</vt:lpstr>
      <vt:lpstr>Slayt 33</vt:lpstr>
      <vt:lpstr>Slayt 34</vt:lpstr>
      <vt:lpstr>Slayt 35</vt:lpstr>
      <vt:lpstr>İyi bir dezenfektanda olması gereken özellikler </vt:lpstr>
      <vt:lpstr>İyi bir dezenfektanda olması gereken özellikler </vt:lpstr>
      <vt:lpstr>İyi bir dezenfektanda olması gereken özellikler </vt:lpstr>
      <vt:lpstr> ANTİSEPSİ </vt:lpstr>
      <vt:lpstr>Slayt 40</vt:lpstr>
      <vt:lpstr>ANTİSEPTİK AJANLAR</vt:lpstr>
      <vt:lpstr>Slayt 42</vt:lpstr>
    </vt:vector>
  </TitlesOfParts>
  <Company>rocco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Pseudomonas  &amp;  Acinetobacter Türleri ile  Diğer Nonfermenter Bakteriler</dc:title>
  <dc:creator>PC</dc:creator>
  <cp:lastModifiedBy>user</cp:lastModifiedBy>
  <cp:revision>126</cp:revision>
  <dcterms:created xsi:type="dcterms:W3CDTF">2018-08-27T17:03:30Z</dcterms:created>
  <dcterms:modified xsi:type="dcterms:W3CDTF">2018-08-29T17:55:34Z</dcterms:modified>
</cp:coreProperties>
</file>