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2"/>
  </p:notesMasterIdLst>
  <p:sldIdLst>
    <p:sldId id="256" r:id="rId2"/>
    <p:sldId id="257" r:id="rId3"/>
    <p:sldId id="258" r:id="rId4"/>
    <p:sldId id="259" r:id="rId5"/>
    <p:sldId id="325" r:id="rId6"/>
    <p:sldId id="260" r:id="rId7"/>
    <p:sldId id="261" r:id="rId8"/>
    <p:sldId id="262" r:id="rId9"/>
    <p:sldId id="263" r:id="rId10"/>
    <p:sldId id="264" r:id="rId11"/>
    <p:sldId id="265" r:id="rId12"/>
    <p:sldId id="266" r:id="rId13"/>
    <p:sldId id="323" r:id="rId14"/>
    <p:sldId id="268" r:id="rId15"/>
    <p:sldId id="269" r:id="rId16"/>
    <p:sldId id="270" r:id="rId17"/>
    <p:sldId id="271" r:id="rId18"/>
    <p:sldId id="335" r:id="rId19"/>
    <p:sldId id="331" r:id="rId20"/>
    <p:sldId id="274" r:id="rId21"/>
    <p:sldId id="275" r:id="rId22"/>
    <p:sldId id="276" r:id="rId23"/>
    <p:sldId id="324" r:id="rId24"/>
    <p:sldId id="277" r:id="rId25"/>
    <p:sldId id="278" r:id="rId26"/>
    <p:sldId id="326" r:id="rId27"/>
    <p:sldId id="279" r:id="rId28"/>
    <p:sldId id="280" r:id="rId29"/>
    <p:sldId id="281" r:id="rId30"/>
    <p:sldId id="282" r:id="rId31"/>
    <p:sldId id="328" r:id="rId32"/>
    <p:sldId id="330" r:id="rId33"/>
    <p:sldId id="327" r:id="rId34"/>
    <p:sldId id="329" r:id="rId35"/>
    <p:sldId id="285" r:id="rId36"/>
    <p:sldId id="286" r:id="rId37"/>
    <p:sldId id="287" r:id="rId38"/>
    <p:sldId id="288" r:id="rId39"/>
    <p:sldId id="289" r:id="rId40"/>
    <p:sldId id="290" r:id="rId41"/>
    <p:sldId id="291" r:id="rId42"/>
    <p:sldId id="292" r:id="rId43"/>
    <p:sldId id="333" r:id="rId44"/>
    <p:sldId id="294" r:id="rId45"/>
    <p:sldId id="295" r:id="rId46"/>
    <p:sldId id="296" r:id="rId47"/>
    <p:sldId id="297" r:id="rId48"/>
    <p:sldId id="298" r:id="rId49"/>
    <p:sldId id="299" r:id="rId50"/>
    <p:sldId id="300" r:id="rId51"/>
    <p:sldId id="301" r:id="rId52"/>
    <p:sldId id="302" r:id="rId53"/>
    <p:sldId id="303" r:id="rId54"/>
    <p:sldId id="332" r:id="rId55"/>
    <p:sldId id="305" r:id="rId56"/>
    <p:sldId id="306" r:id="rId57"/>
    <p:sldId id="307" r:id="rId58"/>
    <p:sldId id="308" r:id="rId59"/>
    <p:sldId id="309" r:id="rId60"/>
    <p:sldId id="310" r:id="rId61"/>
    <p:sldId id="311" r:id="rId62"/>
    <p:sldId id="312" r:id="rId63"/>
    <p:sldId id="313" r:id="rId64"/>
    <p:sldId id="314" r:id="rId65"/>
    <p:sldId id="315" r:id="rId66"/>
    <p:sldId id="317" r:id="rId67"/>
    <p:sldId id="334" r:id="rId68"/>
    <p:sldId id="336" r:id="rId69"/>
    <p:sldId id="318" r:id="rId70"/>
    <p:sldId id="321" r:id="rId7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10BA6C-E9B0-4842-991E-C6F385353256}" type="datetimeFigureOut">
              <a:rPr lang="tr-TR" smtClean="0"/>
              <a:pPr/>
              <a:t>31.1.2017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DBE25B-574F-4C86-982C-02DBAFFFB01A}" type="slidenum">
              <a:rPr lang="tr-TR" smtClean="0"/>
              <a:pPr/>
              <a:t>‹#›</a:t>
            </a:fld>
            <a:endParaRPr lang="tr-TR"/>
          </a:p>
        </p:txBody>
      </p:sp>
    </p:spTree>
    <p:extLst>
      <p:ext uri="{BB962C8B-B14F-4D97-AF65-F5344CB8AC3E}">
        <p14:creationId xmlns:p14="http://schemas.microsoft.com/office/powerpoint/2010/main" val="3450681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1</a:t>
            </a:fld>
            <a:endParaRPr lang="tr-TR"/>
          </a:p>
        </p:txBody>
      </p:sp>
    </p:spTree>
    <p:extLst>
      <p:ext uri="{BB962C8B-B14F-4D97-AF65-F5344CB8AC3E}">
        <p14:creationId xmlns:p14="http://schemas.microsoft.com/office/powerpoint/2010/main" val="28177118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10</a:t>
            </a:fld>
            <a:endParaRPr lang="tr-TR"/>
          </a:p>
        </p:txBody>
      </p:sp>
    </p:spTree>
    <p:extLst>
      <p:ext uri="{BB962C8B-B14F-4D97-AF65-F5344CB8AC3E}">
        <p14:creationId xmlns:p14="http://schemas.microsoft.com/office/powerpoint/2010/main" val="3087504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11</a:t>
            </a:fld>
            <a:endParaRPr lang="tr-TR"/>
          </a:p>
        </p:txBody>
      </p:sp>
    </p:spTree>
    <p:extLst>
      <p:ext uri="{BB962C8B-B14F-4D97-AF65-F5344CB8AC3E}">
        <p14:creationId xmlns:p14="http://schemas.microsoft.com/office/powerpoint/2010/main" val="28020970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12</a:t>
            </a:fld>
            <a:endParaRPr lang="tr-TR"/>
          </a:p>
        </p:txBody>
      </p:sp>
    </p:spTree>
    <p:extLst>
      <p:ext uri="{BB962C8B-B14F-4D97-AF65-F5344CB8AC3E}">
        <p14:creationId xmlns:p14="http://schemas.microsoft.com/office/powerpoint/2010/main" val="3049377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13</a:t>
            </a:fld>
            <a:endParaRPr lang="tr-TR"/>
          </a:p>
        </p:txBody>
      </p:sp>
    </p:spTree>
    <p:extLst>
      <p:ext uri="{BB962C8B-B14F-4D97-AF65-F5344CB8AC3E}">
        <p14:creationId xmlns:p14="http://schemas.microsoft.com/office/powerpoint/2010/main" val="30897659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14</a:t>
            </a:fld>
            <a:endParaRPr lang="tr-TR"/>
          </a:p>
        </p:txBody>
      </p:sp>
    </p:spTree>
    <p:extLst>
      <p:ext uri="{BB962C8B-B14F-4D97-AF65-F5344CB8AC3E}">
        <p14:creationId xmlns:p14="http://schemas.microsoft.com/office/powerpoint/2010/main" val="5123890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15</a:t>
            </a:fld>
            <a:endParaRPr lang="tr-TR"/>
          </a:p>
        </p:txBody>
      </p:sp>
    </p:spTree>
    <p:extLst>
      <p:ext uri="{BB962C8B-B14F-4D97-AF65-F5344CB8AC3E}">
        <p14:creationId xmlns:p14="http://schemas.microsoft.com/office/powerpoint/2010/main" val="24124327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16</a:t>
            </a:fld>
            <a:endParaRPr lang="tr-TR"/>
          </a:p>
        </p:txBody>
      </p:sp>
    </p:spTree>
    <p:extLst>
      <p:ext uri="{BB962C8B-B14F-4D97-AF65-F5344CB8AC3E}">
        <p14:creationId xmlns:p14="http://schemas.microsoft.com/office/powerpoint/2010/main" val="21370952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17</a:t>
            </a:fld>
            <a:endParaRPr lang="tr-TR"/>
          </a:p>
        </p:txBody>
      </p:sp>
    </p:spTree>
    <p:extLst>
      <p:ext uri="{BB962C8B-B14F-4D97-AF65-F5344CB8AC3E}">
        <p14:creationId xmlns:p14="http://schemas.microsoft.com/office/powerpoint/2010/main" val="16056277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18</a:t>
            </a:fld>
            <a:endParaRPr lang="tr-TR"/>
          </a:p>
        </p:txBody>
      </p:sp>
    </p:spTree>
    <p:extLst>
      <p:ext uri="{BB962C8B-B14F-4D97-AF65-F5344CB8AC3E}">
        <p14:creationId xmlns:p14="http://schemas.microsoft.com/office/powerpoint/2010/main" val="6523124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19</a:t>
            </a:fld>
            <a:endParaRPr lang="tr-TR"/>
          </a:p>
        </p:txBody>
      </p:sp>
    </p:spTree>
    <p:extLst>
      <p:ext uri="{BB962C8B-B14F-4D97-AF65-F5344CB8AC3E}">
        <p14:creationId xmlns:p14="http://schemas.microsoft.com/office/powerpoint/2010/main" val="1381237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2</a:t>
            </a:fld>
            <a:endParaRPr lang="tr-TR"/>
          </a:p>
        </p:txBody>
      </p:sp>
    </p:spTree>
    <p:extLst>
      <p:ext uri="{BB962C8B-B14F-4D97-AF65-F5344CB8AC3E}">
        <p14:creationId xmlns:p14="http://schemas.microsoft.com/office/powerpoint/2010/main" val="15887863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20</a:t>
            </a:fld>
            <a:endParaRPr lang="tr-TR"/>
          </a:p>
        </p:txBody>
      </p:sp>
    </p:spTree>
    <p:extLst>
      <p:ext uri="{BB962C8B-B14F-4D97-AF65-F5344CB8AC3E}">
        <p14:creationId xmlns:p14="http://schemas.microsoft.com/office/powerpoint/2010/main" val="17881630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21</a:t>
            </a:fld>
            <a:endParaRPr lang="tr-TR"/>
          </a:p>
        </p:txBody>
      </p:sp>
    </p:spTree>
    <p:extLst>
      <p:ext uri="{BB962C8B-B14F-4D97-AF65-F5344CB8AC3E}">
        <p14:creationId xmlns:p14="http://schemas.microsoft.com/office/powerpoint/2010/main" val="17762709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22</a:t>
            </a:fld>
            <a:endParaRPr lang="tr-TR"/>
          </a:p>
        </p:txBody>
      </p:sp>
    </p:spTree>
    <p:extLst>
      <p:ext uri="{BB962C8B-B14F-4D97-AF65-F5344CB8AC3E}">
        <p14:creationId xmlns:p14="http://schemas.microsoft.com/office/powerpoint/2010/main" val="29548994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23</a:t>
            </a:fld>
            <a:endParaRPr lang="tr-TR"/>
          </a:p>
        </p:txBody>
      </p:sp>
    </p:spTree>
    <p:extLst>
      <p:ext uri="{BB962C8B-B14F-4D97-AF65-F5344CB8AC3E}">
        <p14:creationId xmlns:p14="http://schemas.microsoft.com/office/powerpoint/2010/main" val="41741451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24</a:t>
            </a:fld>
            <a:endParaRPr lang="tr-TR"/>
          </a:p>
        </p:txBody>
      </p:sp>
    </p:spTree>
    <p:extLst>
      <p:ext uri="{BB962C8B-B14F-4D97-AF65-F5344CB8AC3E}">
        <p14:creationId xmlns:p14="http://schemas.microsoft.com/office/powerpoint/2010/main" val="14213145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25</a:t>
            </a:fld>
            <a:endParaRPr lang="tr-TR"/>
          </a:p>
        </p:txBody>
      </p:sp>
    </p:spTree>
    <p:extLst>
      <p:ext uri="{BB962C8B-B14F-4D97-AF65-F5344CB8AC3E}">
        <p14:creationId xmlns:p14="http://schemas.microsoft.com/office/powerpoint/2010/main" val="9212787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26</a:t>
            </a:fld>
            <a:endParaRPr lang="tr-TR"/>
          </a:p>
        </p:txBody>
      </p:sp>
    </p:spTree>
    <p:extLst>
      <p:ext uri="{BB962C8B-B14F-4D97-AF65-F5344CB8AC3E}">
        <p14:creationId xmlns:p14="http://schemas.microsoft.com/office/powerpoint/2010/main" val="37375921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27</a:t>
            </a:fld>
            <a:endParaRPr lang="tr-TR"/>
          </a:p>
        </p:txBody>
      </p:sp>
    </p:spTree>
    <p:extLst>
      <p:ext uri="{BB962C8B-B14F-4D97-AF65-F5344CB8AC3E}">
        <p14:creationId xmlns:p14="http://schemas.microsoft.com/office/powerpoint/2010/main" val="29782675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28</a:t>
            </a:fld>
            <a:endParaRPr lang="tr-TR"/>
          </a:p>
        </p:txBody>
      </p:sp>
    </p:spTree>
    <p:extLst>
      <p:ext uri="{BB962C8B-B14F-4D97-AF65-F5344CB8AC3E}">
        <p14:creationId xmlns:p14="http://schemas.microsoft.com/office/powerpoint/2010/main" val="17250889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29</a:t>
            </a:fld>
            <a:endParaRPr lang="tr-TR"/>
          </a:p>
        </p:txBody>
      </p:sp>
    </p:spTree>
    <p:extLst>
      <p:ext uri="{BB962C8B-B14F-4D97-AF65-F5344CB8AC3E}">
        <p14:creationId xmlns:p14="http://schemas.microsoft.com/office/powerpoint/2010/main" val="1927734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3</a:t>
            </a:fld>
            <a:endParaRPr lang="tr-TR"/>
          </a:p>
        </p:txBody>
      </p:sp>
    </p:spTree>
    <p:extLst>
      <p:ext uri="{BB962C8B-B14F-4D97-AF65-F5344CB8AC3E}">
        <p14:creationId xmlns:p14="http://schemas.microsoft.com/office/powerpoint/2010/main" val="13198617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30</a:t>
            </a:fld>
            <a:endParaRPr lang="tr-TR"/>
          </a:p>
        </p:txBody>
      </p:sp>
    </p:spTree>
    <p:extLst>
      <p:ext uri="{BB962C8B-B14F-4D97-AF65-F5344CB8AC3E}">
        <p14:creationId xmlns:p14="http://schemas.microsoft.com/office/powerpoint/2010/main" val="20111541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31</a:t>
            </a:fld>
            <a:endParaRPr lang="tr-TR"/>
          </a:p>
        </p:txBody>
      </p:sp>
    </p:spTree>
    <p:extLst>
      <p:ext uri="{BB962C8B-B14F-4D97-AF65-F5344CB8AC3E}">
        <p14:creationId xmlns:p14="http://schemas.microsoft.com/office/powerpoint/2010/main" val="22702811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32</a:t>
            </a:fld>
            <a:endParaRPr lang="tr-TR"/>
          </a:p>
        </p:txBody>
      </p:sp>
    </p:spTree>
    <p:extLst>
      <p:ext uri="{BB962C8B-B14F-4D97-AF65-F5344CB8AC3E}">
        <p14:creationId xmlns:p14="http://schemas.microsoft.com/office/powerpoint/2010/main" val="19861066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33</a:t>
            </a:fld>
            <a:endParaRPr lang="tr-TR"/>
          </a:p>
        </p:txBody>
      </p:sp>
    </p:spTree>
    <p:extLst>
      <p:ext uri="{BB962C8B-B14F-4D97-AF65-F5344CB8AC3E}">
        <p14:creationId xmlns:p14="http://schemas.microsoft.com/office/powerpoint/2010/main" val="18825985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34</a:t>
            </a:fld>
            <a:endParaRPr lang="tr-TR"/>
          </a:p>
        </p:txBody>
      </p:sp>
    </p:spTree>
    <p:extLst>
      <p:ext uri="{BB962C8B-B14F-4D97-AF65-F5344CB8AC3E}">
        <p14:creationId xmlns:p14="http://schemas.microsoft.com/office/powerpoint/2010/main" val="19073045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35</a:t>
            </a:fld>
            <a:endParaRPr lang="tr-TR"/>
          </a:p>
        </p:txBody>
      </p:sp>
    </p:spTree>
    <p:extLst>
      <p:ext uri="{BB962C8B-B14F-4D97-AF65-F5344CB8AC3E}">
        <p14:creationId xmlns:p14="http://schemas.microsoft.com/office/powerpoint/2010/main" val="29668266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36</a:t>
            </a:fld>
            <a:endParaRPr lang="tr-TR"/>
          </a:p>
        </p:txBody>
      </p:sp>
    </p:spTree>
    <p:extLst>
      <p:ext uri="{BB962C8B-B14F-4D97-AF65-F5344CB8AC3E}">
        <p14:creationId xmlns:p14="http://schemas.microsoft.com/office/powerpoint/2010/main" val="178550666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37</a:t>
            </a:fld>
            <a:endParaRPr lang="tr-TR"/>
          </a:p>
        </p:txBody>
      </p:sp>
    </p:spTree>
    <p:extLst>
      <p:ext uri="{BB962C8B-B14F-4D97-AF65-F5344CB8AC3E}">
        <p14:creationId xmlns:p14="http://schemas.microsoft.com/office/powerpoint/2010/main" val="4802301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38</a:t>
            </a:fld>
            <a:endParaRPr lang="tr-TR"/>
          </a:p>
        </p:txBody>
      </p:sp>
    </p:spTree>
    <p:extLst>
      <p:ext uri="{BB962C8B-B14F-4D97-AF65-F5344CB8AC3E}">
        <p14:creationId xmlns:p14="http://schemas.microsoft.com/office/powerpoint/2010/main" val="2798101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39</a:t>
            </a:fld>
            <a:endParaRPr lang="tr-TR"/>
          </a:p>
        </p:txBody>
      </p:sp>
    </p:spTree>
    <p:extLst>
      <p:ext uri="{BB962C8B-B14F-4D97-AF65-F5344CB8AC3E}">
        <p14:creationId xmlns:p14="http://schemas.microsoft.com/office/powerpoint/2010/main" val="1771905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4</a:t>
            </a:fld>
            <a:endParaRPr lang="tr-TR"/>
          </a:p>
        </p:txBody>
      </p:sp>
    </p:spTree>
    <p:extLst>
      <p:ext uri="{BB962C8B-B14F-4D97-AF65-F5344CB8AC3E}">
        <p14:creationId xmlns:p14="http://schemas.microsoft.com/office/powerpoint/2010/main" val="29836988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40</a:t>
            </a:fld>
            <a:endParaRPr lang="tr-TR"/>
          </a:p>
        </p:txBody>
      </p:sp>
    </p:spTree>
    <p:extLst>
      <p:ext uri="{BB962C8B-B14F-4D97-AF65-F5344CB8AC3E}">
        <p14:creationId xmlns:p14="http://schemas.microsoft.com/office/powerpoint/2010/main" val="276236583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41</a:t>
            </a:fld>
            <a:endParaRPr lang="tr-TR"/>
          </a:p>
        </p:txBody>
      </p:sp>
    </p:spTree>
    <p:extLst>
      <p:ext uri="{BB962C8B-B14F-4D97-AF65-F5344CB8AC3E}">
        <p14:creationId xmlns:p14="http://schemas.microsoft.com/office/powerpoint/2010/main" val="310978307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42</a:t>
            </a:fld>
            <a:endParaRPr lang="tr-TR"/>
          </a:p>
        </p:txBody>
      </p:sp>
    </p:spTree>
    <p:extLst>
      <p:ext uri="{BB962C8B-B14F-4D97-AF65-F5344CB8AC3E}">
        <p14:creationId xmlns:p14="http://schemas.microsoft.com/office/powerpoint/2010/main" val="165268101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43</a:t>
            </a:fld>
            <a:endParaRPr lang="tr-TR"/>
          </a:p>
        </p:txBody>
      </p:sp>
    </p:spTree>
    <p:extLst>
      <p:ext uri="{BB962C8B-B14F-4D97-AF65-F5344CB8AC3E}">
        <p14:creationId xmlns:p14="http://schemas.microsoft.com/office/powerpoint/2010/main" val="41022177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44</a:t>
            </a:fld>
            <a:endParaRPr lang="tr-TR"/>
          </a:p>
        </p:txBody>
      </p:sp>
    </p:spTree>
    <p:extLst>
      <p:ext uri="{BB962C8B-B14F-4D97-AF65-F5344CB8AC3E}">
        <p14:creationId xmlns:p14="http://schemas.microsoft.com/office/powerpoint/2010/main" val="4943002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45</a:t>
            </a:fld>
            <a:endParaRPr lang="tr-TR"/>
          </a:p>
        </p:txBody>
      </p:sp>
    </p:spTree>
    <p:extLst>
      <p:ext uri="{BB962C8B-B14F-4D97-AF65-F5344CB8AC3E}">
        <p14:creationId xmlns:p14="http://schemas.microsoft.com/office/powerpoint/2010/main" val="39414225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46</a:t>
            </a:fld>
            <a:endParaRPr lang="tr-TR"/>
          </a:p>
        </p:txBody>
      </p:sp>
    </p:spTree>
    <p:extLst>
      <p:ext uri="{BB962C8B-B14F-4D97-AF65-F5344CB8AC3E}">
        <p14:creationId xmlns:p14="http://schemas.microsoft.com/office/powerpoint/2010/main" val="185105475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47</a:t>
            </a:fld>
            <a:endParaRPr lang="tr-TR"/>
          </a:p>
        </p:txBody>
      </p:sp>
    </p:spTree>
    <p:extLst>
      <p:ext uri="{BB962C8B-B14F-4D97-AF65-F5344CB8AC3E}">
        <p14:creationId xmlns:p14="http://schemas.microsoft.com/office/powerpoint/2010/main" val="250194313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48</a:t>
            </a:fld>
            <a:endParaRPr lang="tr-TR"/>
          </a:p>
        </p:txBody>
      </p:sp>
    </p:spTree>
    <p:extLst>
      <p:ext uri="{BB962C8B-B14F-4D97-AF65-F5344CB8AC3E}">
        <p14:creationId xmlns:p14="http://schemas.microsoft.com/office/powerpoint/2010/main" val="82726416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55</a:t>
            </a:fld>
            <a:endParaRPr lang="tr-TR"/>
          </a:p>
        </p:txBody>
      </p:sp>
    </p:spTree>
    <p:extLst>
      <p:ext uri="{BB962C8B-B14F-4D97-AF65-F5344CB8AC3E}">
        <p14:creationId xmlns:p14="http://schemas.microsoft.com/office/powerpoint/2010/main" val="41915566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5</a:t>
            </a:fld>
            <a:endParaRPr lang="tr-TR"/>
          </a:p>
        </p:txBody>
      </p:sp>
    </p:spTree>
    <p:extLst>
      <p:ext uri="{BB962C8B-B14F-4D97-AF65-F5344CB8AC3E}">
        <p14:creationId xmlns:p14="http://schemas.microsoft.com/office/powerpoint/2010/main" val="207264361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58</a:t>
            </a:fld>
            <a:endParaRPr lang="tr-TR"/>
          </a:p>
        </p:txBody>
      </p:sp>
    </p:spTree>
    <p:extLst>
      <p:ext uri="{BB962C8B-B14F-4D97-AF65-F5344CB8AC3E}">
        <p14:creationId xmlns:p14="http://schemas.microsoft.com/office/powerpoint/2010/main" val="186539112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61</a:t>
            </a:fld>
            <a:endParaRPr lang="tr-TR"/>
          </a:p>
        </p:txBody>
      </p:sp>
    </p:spTree>
    <p:extLst>
      <p:ext uri="{BB962C8B-B14F-4D97-AF65-F5344CB8AC3E}">
        <p14:creationId xmlns:p14="http://schemas.microsoft.com/office/powerpoint/2010/main" val="374738683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64</a:t>
            </a:fld>
            <a:endParaRPr lang="tr-TR"/>
          </a:p>
        </p:txBody>
      </p:sp>
    </p:spTree>
    <p:extLst>
      <p:ext uri="{BB962C8B-B14F-4D97-AF65-F5344CB8AC3E}">
        <p14:creationId xmlns:p14="http://schemas.microsoft.com/office/powerpoint/2010/main" val="207990812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65</a:t>
            </a:fld>
            <a:endParaRPr lang="tr-TR"/>
          </a:p>
        </p:txBody>
      </p:sp>
    </p:spTree>
    <p:extLst>
      <p:ext uri="{BB962C8B-B14F-4D97-AF65-F5344CB8AC3E}">
        <p14:creationId xmlns:p14="http://schemas.microsoft.com/office/powerpoint/2010/main" val="316024701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66</a:t>
            </a:fld>
            <a:endParaRPr lang="tr-TR"/>
          </a:p>
        </p:txBody>
      </p:sp>
    </p:spTree>
    <p:extLst>
      <p:ext uri="{BB962C8B-B14F-4D97-AF65-F5344CB8AC3E}">
        <p14:creationId xmlns:p14="http://schemas.microsoft.com/office/powerpoint/2010/main" val="386731622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67</a:t>
            </a:fld>
            <a:endParaRPr lang="tr-TR"/>
          </a:p>
        </p:txBody>
      </p:sp>
    </p:spTree>
    <p:extLst>
      <p:ext uri="{BB962C8B-B14F-4D97-AF65-F5344CB8AC3E}">
        <p14:creationId xmlns:p14="http://schemas.microsoft.com/office/powerpoint/2010/main" val="265441791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68</a:t>
            </a:fld>
            <a:endParaRPr lang="tr-TR"/>
          </a:p>
        </p:txBody>
      </p:sp>
    </p:spTree>
    <p:extLst>
      <p:ext uri="{BB962C8B-B14F-4D97-AF65-F5344CB8AC3E}">
        <p14:creationId xmlns:p14="http://schemas.microsoft.com/office/powerpoint/2010/main" val="44865746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69</a:t>
            </a:fld>
            <a:endParaRPr lang="tr-TR"/>
          </a:p>
        </p:txBody>
      </p:sp>
    </p:spTree>
    <p:extLst>
      <p:ext uri="{BB962C8B-B14F-4D97-AF65-F5344CB8AC3E}">
        <p14:creationId xmlns:p14="http://schemas.microsoft.com/office/powerpoint/2010/main" val="327265001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70</a:t>
            </a:fld>
            <a:endParaRPr lang="tr-TR"/>
          </a:p>
        </p:txBody>
      </p:sp>
    </p:spTree>
    <p:extLst>
      <p:ext uri="{BB962C8B-B14F-4D97-AF65-F5344CB8AC3E}">
        <p14:creationId xmlns:p14="http://schemas.microsoft.com/office/powerpoint/2010/main" val="3008493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6</a:t>
            </a:fld>
            <a:endParaRPr lang="tr-TR"/>
          </a:p>
        </p:txBody>
      </p:sp>
    </p:spTree>
    <p:extLst>
      <p:ext uri="{BB962C8B-B14F-4D97-AF65-F5344CB8AC3E}">
        <p14:creationId xmlns:p14="http://schemas.microsoft.com/office/powerpoint/2010/main" val="2294540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7</a:t>
            </a:fld>
            <a:endParaRPr lang="tr-TR"/>
          </a:p>
        </p:txBody>
      </p:sp>
    </p:spTree>
    <p:extLst>
      <p:ext uri="{BB962C8B-B14F-4D97-AF65-F5344CB8AC3E}">
        <p14:creationId xmlns:p14="http://schemas.microsoft.com/office/powerpoint/2010/main" val="2300078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8</a:t>
            </a:fld>
            <a:endParaRPr lang="tr-TR"/>
          </a:p>
        </p:txBody>
      </p:sp>
    </p:spTree>
    <p:extLst>
      <p:ext uri="{BB962C8B-B14F-4D97-AF65-F5344CB8AC3E}">
        <p14:creationId xmlns:p14="http://schemas.microsoft.com/office/powerpoint/2010/main" val="57156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1DBE25B-574F-4C86-982C-02DBAFFFB01A}" type="slidenum">
              <a:rPr lang="tr-TR" smtClean="0"/>
              <a:pPr/>
              <a:t>9</a:t>
            </a:fld>
            <a:endParaRPr lang="tr-TR"/>
          </a:p>
        </p:txBody>
      </p:sp>
    </p:spTree>
    <p:extLst>
      <p:ext uri="{BB962C8B-B14F-4D97-AF65-F5344CB8AC3E}">
        <p14:creationId xmlns:p14="http://schemas.microsoft.com/office/powerpoint/2010/main" val="1437459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BF4AAD34-FCD3-49EA-B226-1B9C989A4850}" type="datetime1">
              <a:rPr lang="tr-TR" smtClean="0"/>
              <a:pPr/>
              <a:t>31.1.2017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4277661E-163C-433A-B389-69C25B041A08}"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C2E0BD2-A089-441F-BCF5-80DE3BFFC5C4}" type="datetime1">
              <a:rPr lang="tr-TR" smtClean="0"/>
              <a:pPr/>
              <a:t>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277661E-163C-433A-B389-69C25B041A0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EC707DA-B4BB-44F1-9CC9-B8CFBBA86562}" type="datetime1">
              <a:rPr lang="tr-TR" smtClean="0"/>
              <a:pPr/>
              <a:t>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277661E-163C-433A-B389-69C25B041A0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48BEB32-3CA6-4DF1-95B6-5CC4FC3B4BAF}" type="datetime1">
              <a:rPr lang="tr-TR" smtClean="0"/>
              <a:pPr/>
              <a:t>31.1.2017</a:t>
            </a:fld>
            <a:endParaRPr lang="tr-TR"/>
          </a:p>
        </p:txBody>
      </p:sp>
      <p:sp>
        <p:nvSpPr>
          <p:cNvPr id="9" name="8 Slayt Numarası Yer Tutucusu"/>
          <p:cNvSpPr>
            <a:spLocks noGrp="1"/>
          </p:cNvSpPr>
          <p:nvPr>
            <p:ph type="sldNum" sz="quarter" idx="15"/>
          </p:nvPr>
        </p:nvSpPr>
        <p:spPr/>
        <p:txBody>
          <a:bodyPr rtlCol="0"/>
          <a:lstStyle/>
          <a:p>
            <a:fld id="{4277661E-163C-433A-B389-69C25B041A08}"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16F29B87-FD9C-4E77-9F6F-32792593BD94}" type="datetime1">
              <a:rPr lang="tr-TR" smtClean="0"/>
              <a:pPr/>
              <a:t>31.1.2017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4277661E-163C-433A-B389-69C25B041A0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673858E-3090-4768-AD37-91266300C1DA}" type="datetime1">
              <a:rPr lang="tr-TR" smtClean="0"/>
              <a:pPr/>
              <a:t>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277661E-163C-433A-B389-69C25B041A08}"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3718CA90-2540-45F1-A785-DC2B47E79CB2}" type="datetime1">
              <a:rPr lang="tr-TR" smtClean="0"/>
              <a:pPr/>
              <a:t>31.1.2017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277661E-163C-433A-B389-69C25B041A08}"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F36C9A52-40C4-46D9-943F-5AFAC0A407B2}" type="datetime1">
              <a:rPr lang="tr-TR" smtClean="0"/>
              <a:pPr/>
              <a:t>31.1.2017</a:t>
            </a:fld>
            <a:endParaRPr lang="tr-TR"/>
          </a:p>
        </p:txBody>
      </p:sp>
      <p:sp>
        <p:nvSpPr>
          <p:cNvPr id="7" name="6 Slayt Numarası Yer Tutucusu"/>
          <p:cNvSpPr>
            <a:spLocks noGrp="1"/>
          </p:cNvSpPr>
          <p:nvPr>
            <p:ph type="sldNum" sz="quarter" idx="11"/>
          </p:nvPr>
        </p:nvSpPr>
        <p:spPr/>
        <p:txBody>
          <a:bodyPr rtlCol="0"/>
          <a:lstStyle/>
          <a:p>
            <a:fld id="{4277661E-163C-433A-B389-69C25B041A08}"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FB90999-89E3-4C3D-846F-011890F54A2C}" type="datetime1">
              <a:rPr lang="tr-TR" smtClean="0"/>
              <a:pPr/>
              <a:t>31.1.2017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277661E-163C-433A-B389-69C25B041A0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EB481994-87D3-4C96-BB2C-D68E4ECB476A}" type="datetime1">
              <a:rPr lang="tr-TR" smtClean="0"/>
              <a:pPr/>
              <a:t>31.1.2017</a:t>
            </a:fld>
            <a:endParaRPr lang="tr-TR"/>
          </a:p>
        </p:txBody>
      </p:sp>
      <p:sp>
        <p:nvSpPr>
          <p:cNvPr id="22" name="21 Slayt Numarası Yer Tutucusu"/>
          <p:cNvSpPr>
            <a:spLocks noGrp="1"/>
          </p:cNvSpPr>
          <p:nvPr>
            <p:ph type="sldNum" sz="quarter" idx="15"/>
          </p:nvPr>
        </p:nvSpPr>
        <p:spPr/>
        <p:txBody>
          <a:bodyPr rtlCol="0"/>
          <a:lstStyle/>
          <a:p>
            <a:fld id="{4277661E-163C-433A-B389-69C25B041A08}"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CFAD2382-F8D9-41C9-BFE7-830AA6529E1E}" type="datetime1">
              <a:rPr lang="tr-TR" smtClean="0"/>
              <a:pPr/>
              <a:t>31.1.2017</a:t>
            </a:fld>
            <a:endParaRPr lang="tr-TR"/>
          </a:p>
        </p:txBody>
      </p:sp>
      <p:sp>
        <p:nvSpPr>
          <p:cNvPr id="18" name="17 Slayt Numarası Yer Tutucusu"/>
          <p:cNvSpPr>
            <a:spLocks noGrp="1"/>
          </p:cNvSpPr>
          <p:nvPr>
            <p:ph type="sldNum" sz="quarter" idx="11"/>
          </p:nvPr>
        </p:nvSpPr>
        <p:spPr/>
        <p:txBody>
          <a:bodyPr rtlCol="0"/>
          <a:lstStyle/>
          <a:p>
            <a:fld id="{4277661E-163C-433A-B389-69C25B041A08}"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CA95A7B-9191-4B74-8BA9-BA61F25BE4E6}" type="datetime1">
              <a:rPr lang="tr-TR" smtClean="0"/>
              <a:pPr/>
              <a:t>31.1.2017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277661E-163C-433A-B389-69C25B041A0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hyperlink" Target="http://www.google.com.tr/url?q=http://www.genispencere.com/tugrul-soyer/&amp;sa=U&amp;ei=uyw8U-qBKoGHtQbo24DQBw&amp;ved=0CDIQ9QEwAw&amp;sig2=JvMZQGZz9mmDL5njrkJYkw&amp;usg=AFQjCNEPgqfpczpaoxdjwS8ilEOaAGYQWQ"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google.com.tr/url?url=http://faculty.frostburg.edu/mbradley/psyography/carlrogers.html&amp;rct=j&amp;frm=1&amp;q=&amp;esrc=s&amp;sa=U&amp;ved=0ahUKEwjhtoPyytLLAhWCqXIKHS7VAycQwW4ILTAM&amp;sig2=MNGhmsMxwJvewDVPeKSEAA&amp;usg=AFQjCNEP8fyGF9oyZYuGthCq1syq1jaIPg"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hyperlink" Target="http://www.google.com.tr/url?url=http://yazarlar.mahmure.com/sandra-franko/modern-kadinin-maslow-piramidi-ile-savasi_1094936&amp;rct=j&amp;frm=1&amp;q=&amp;esrc=s&amp;sa=U&amp;ved=0ahUKEwiQldXfu8_LAhWn8HIKHdj2AggQwW4IFzAB&amp;sig2=huWj6ndGw4sCIb_BJ0LnuQ&amp;usg=AFQjCNEJgdMs04DyN8qZWhT17mYBTleLwA"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 Id="rId6" Type="http://schemas.openxmlformats.org/officeDocument/2006/relationships/image" Target="../media/image6.jpeg"/><Relationship Id="rId5" Type="http://schemas.openxmlformats.org/officeDocument/2006/relationships/hyperlink" Target="http://www.google.com.tr/url?url=http://gizliilimler.tr.gg/Maslow--k1-&amp;"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hyperlink" Target="http://www.google.com.tr/url?url=http://nasilkolay.com/karanfil-kuru&amp;rct=j&amp;frm=1&amp;q=&amp;esrc=s&amp;sa=U&amp;ved=0ahUKEwjrk9bwm9DLAhXCa3IKHT8DBgQQwW4IGzAD&amp;sig2=UGrtg_CuqeUbYqQaefHcNA&amp;usg=AFQjCNFcCsGFQ_0-_BwBYT-YSn_GKSoxIQ" TargetMode="External"/><Relationship Id="rId7" Type="http://schemas.openxmlformats.org/officeDocument/2006/relationships/hyperlink" Target="http://www.google.com.tr/url?url=http://odemiscicekci.com/seramikte-pembe-gulkaranfil-aranjmani&amp;rct=j&amp;frm=1&amp;q=&amp;esrc=s&amp;sa=U&amp;ved=0ahUKEwilpfivnNDLAhWnn3IKHYJFAAYQwW4IIzAH&amp;sig2=1aBrVi05y59ISJ3HPuzkmw&amp;usg=AFQjCNFmHLpbRK01sYkh4_CR9_dges0g4g" TargetMode="External"/><Relationship Id="rId12" Type="http://schemas.openxmlformats.org/officeDocument/2006/relationships/image" Target="../media/image11.jpeg"/><Relationship Id="rId2" Type="http://schemas.openxmlformats.org/officeDocument/2006/relationships/notesSlide" Target="../notesSlides/notesSlide58.xml"/><Relationship Id="rId1" Type="http://schemas.openxmlformats.org/officeDocument/2006/relationships/slideLayout" Target="../slideLayouts/slideLayout2.xml"/><Relationship Id="rId6" Type="http://schemas.openxmlformats.org/officeDocument/2006/relationships/image" Target="../media/image8.jpeg"/><Relationship Id="rId11" Type="http://schemas.openxmlformats.org/officeDocument/2006/relationships/hyperlink" Target="http://www.google.com.tr/url?url=http://www.tarimsalhaber.com/album-p16-aid,17.html&amp;rct=j&amp;frm=1&amp;q=&amp;esrc=s&amp;sa=U&amp;ved=0ahUKEwjVicPYnNDLAhUjnXIKHSQ8BAQQwW4IJTAI&amp;sig2=3Wgy2n4agU5jPDLwKbSt8w&amp;usg=AFQjCNFctelnCKl-TMGJRZW1vUxvW_H5hg" TargetMode="External"/><Relationship Id="rId5" Type="http://schemas.openxmlformats.org/officeDocument/2006/relationships/hyperlink" Target="http://www.google.com.tr/url?url=http://damlakozmetik.com/index.php/2015/08/15/karanfil-20/&amp;rct=j&amp;frm=1&amp;q=&amp;esrc=s&amp;sa=U&amp;ved=0ahUKEwjrk9bwm9DLAhXCa3IKHT8DBgQQwW4IFTAA&amp;sig2=RwZVsznJG02sraD_q15CLQ&amp;usg=AFQjCNFufWY3SBfUnjiujLyTpgiLhxMKIg" TargetMode="External"/><Relationship Id="rId10" Type="http://schemas.openxmlformats.org/officeDocument/2006/relationships/image" Target="../media/image10.jpeg"/><Relationship Id="rId4" Type="http://schemas.openxmlformats.org/officeDocument/2006/relationships/image" Target="../media/image7.jpeg"/><Relationship Id="rId9" Type="http://schemas.openxmlformats.org/officeDocument/2006/relationships/hyperlink" Target="http://www.google.com.tr/url?url=http://www.maxibayan.com/gul-cesitleri-ve-renkleri.html&amp;rct=j&amp;frm=1&amp;q=&amp;esrc=s&amp;sa=U&amp;ved=0ahUKEwjVicPYnNDLAhUjnXIKHSQ8BAQQwW4IHzAF&amp;sig2=6RObuD5fI3wGq5pH84XrFw&amp;usg=AFQjCNEF_Gc-_zeo7VD5XTSWkz1GtQT4CQ"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763688" y="548680"/>
            <a:ext cx="7128792" cy="3168352"/>
          </a:xfrm>
        </p:spPr>
        <p:txBody>
          <a:bodyPr>
            <a:normAutofit fontScale="90000"/>
          </a:bodyPr>
          <a:lstStyle/>
          <a:p>
            <a:pPr algn="ctr"/>
            <a:r>
              <a:rPr lang="tr-TR" sz="2800" dirty="0" smtClean="0">
                <a:solidFill>
                  <a:srgbClr val="C00000"/>
                </a:solidFill>
              </a:rPr>
              <a:t>Kişilik</a:t>
            </a:r>
            <a:br>
              <a:rPr lang="tr-TR" sz="2800" dirty="0" smtClean="0">
                <a:solidFill>
                  <a:srgbClr val="C00000"/>
                </a:solidFill>
              </a:rPr>
            </a:br>
            <a:r>
              <a:rPr lang="tr-TR" sz="2800" dirty="0" smtClean="0">
                <a:solidFill>
                  <a:srgbClr val="C00000"/>
                </a:solidFill>
              </a:rPr>
              <a:t>Kişilik ve Benlik</a:t>
            </a:r>
            <a:br>
              <a:rPr lang="tr-TR" sz="2800" dirty="0" smtClean="0">
                <a:solidFill>
                  <a:srgbClr val="C00000"/>
                </a:solidFill>
              </a:rPr>
            </a:br>
            <a:r>
              <a:rPr lang="tr-TR" sz="2800" dirty="0" smtClean="0">
                <a:solidFill>
                  <a:srgbClr val="C00000"/>
                </a:solidFill>
              </a:rPr>
              <a:t>Kişilik Teorileri ve Tip Sınıflaması</a:t>
            </a:r>
            <a:br>
              <a:rPr lang="tr-TR" sz="2800" dirty="0" smtClean="0">
                <a:solidFill>
                  <a:srgbClr val="C00000"/>
                </a:solidFill>
              </a:rPr>
            </a:br>
            <a:r>
              <a:rPr lang="tr-TR" sz="2800" dirty="0" smtClean="0">
                <a:solidFill>
                  <a:srgbClr val="C00000"/>
                </a:solidFill>
              </a:rPr>
              <a:t>Beş Büyük Kişilik Modeli</a:t>
            </a:r>
            <a:br>
              <a:rPr lang="tr-TR" sz="2800" dirty="0" smtClean="0">
                <a:solidFill>
                  <a:srgbClr val="C00000"/>
                </a:solidFill>
              </a:rPr>
            </a:br>
            <a:r>
              <a:rPr lang="tr-TR" sz="2800" dirty="0" smtClean="0">
                <a:solidFill>
                  <a:srgbClr val="C00000"/>
                </a:solidFill>
              </a:rPr>
              <a:t>Kişilik Bozuklukları</a:t>
            </a:r>
            <a:br>
              <a:rPr lang="tr-TR" sz="2800" dirty="0" smtClean="0">
                <a:solidFill>
                  <a:srgbClr val="C00000"/>
                </a:solidFill>
              </a:rPr>
            </a:br>
            <a:r>
              <a:rPr lang="tr-TR" sz="2800" dirty="0" smtClean="0">
                <a:solidFill>
                  <a:srgbClr val="C00000"/>
                </a:solidFill>
              </a:rPr>
              <a:t>Normal Dışı Davranışlar</a:t>
            </a:r>
            <a:br>
              <a:rPr lang="tr-TR" sz="2800" dirty="0" smtClean="0">
                <a:solidFill>
                  <a:srgbClr val="C00000"/>
                </a:solidFill>
              </a:rPr>
            </a:br>
            <a:r>
              <a:rPr lang="tr-TR" sz="2800" dirty="0" smtClean="0">
                <a:solidFill>
                  <a:srgbClr val="C00000"/>
                </a:solidFill>
              </a:rPr>
              <a:t>(5)</a:t>
            </a:r>
            <a:r>
              <a:rPr lang="tr-TR" sz="3200" dirty="0" smtClean="0">
                <a:solidFill>
                  <a:srgbClr val="C00000"/>
                </a:solidFill>
              </a:rPr>
              <a:t/>
            </a:r>
            <a:br>
              <a:rPr lang="tr-TR" sz="3200" dirty="0" smtClean="0">
                <a:solidFill>
                  <a:srgbClr val="C00000"/>
                </a:solidFill>
              </a:rPr>
            </a:br>
            <a:r>
              <a:rPr lang="tr-TR" sz="2000" dirty="0" smtClean="0">
                <a:solidFill>
                  <a:srgbClr val="00B050"/>
                </a:solidFill>
                <a:latin typeface="Times New Roman" pitchFamily="18" charset="0"/>
                <a:cs typeface="Times New Roman" pitchFamily="18" charset="0"/>
              </a:rPr>
              <a:t>(SKY 106. Davranış Bilimleri Dersi)</a:t>
            </a:r>
            <a:endParaRPr lang="tr-TR" sz="2000" dirty="0"/>
          </a:p>
        </p:txBody>
      </p:sp>
      <p:sp>
        <p:nvSpPr>
          <p:cNvPr id="3" name="2 Alt Başlık"/>
          <p:cNvSpPr>
            <a:spLocks noGrp="1"/>
          </p:cNvSpPr>
          <p:nvPr>
            <p:ph type="subTitle" idx="1"/>
          </p:nvPr>
        </p:nvSpPr>
        <p:spPr>
          <a:xfrm>
            <a:off x="2286000" y="4005064"/>
            <a:ext cx="6172200" cy="2369858"/>
          </a:xfrm>
        </p:spPr>
        <p:txBody>
          <a:bodyPr/>
          <a:lstStyle/>
          <a:p>
            <a:pPr algn="ctr"/>
            <a:r>
              <a:rPr lang="tr-TR" sz="2400" dirty="0" smtClean="0">
                <a:solidFill>
                  <a:srgbClr val="C00000"/>
                </a:solidFill>
                <a:ea typeface="Calibri" pitchFamily="34" charset="0"/>
                <a:cs typeface="Calibri" pitchFamily="34" charset="0"/>
              </a:rPr>
              <a:t>Prof. Dr .Ömer R. ÖNDER</a:t>
            </a:r>
          </a:p>
          <a:p>
            <a:pPr algn="ctr"/>
            <a:r>
              <a:rPr lang="tr-TR" sz="2400" dirty="0" smtClean="0">
                <a:solidFill>
                  <a:srgbClr val="7030A0"/>
                </a:solidFill>
                <a:ea typeface="Calibri" pitchFamily="34" charset="0"/>
                <a:cs typeface="Calibri" pitchFamily="34" charset="0"/>
              </a:rPr>
              <a:t>Ankara Üniversitesi</a:t>
            </a:r>
          </a:p>
          <a:p>
            <a:pPr algn="ctr"/>
            <a:r>
              <a:rPr lang="tr-TR" sz="2400" dirty="0" smtClean="0">
                <a:solidFill>
                  <a:srgbClr val="7030A0"/>
                </a:solidFill>
                <a:ea typeface="Calibri" pitchFamily="34" charset="0"/>
                <a:cs typeface="Calibri" pitchFamily="34" charset="0"/>
              </a:rPr>
              <a:t>Sağlık Bilimleri Fakültesi</a:t>
            </a:r>
          </a:p>
          <a:p>
            <a:pPr algn="ctr"/>
            <a:r>
              <a:rPr lang="tr-TR" sz="2400" dirty="0" smtClean="0">
                <a:solidFill>
                  <a:srgbClr val="7030A0"/>
                </a:solidFill>
                <a:ea typeface="Calibri" pitchFamily="34" charset="0"/>
                <a:cs typeface="Calibri" pitchFamily="34" charset="0"/>
              </a:rPr>
              <a:t>2016-2017 </a:t>
            </a:r>
            <a:r>
              <a:rPr lang="tr-TR" sz="2400" dirty="0" smtClean="0">
                <a:solidFill>
                  <a:srgbClr val="7030A0"/>
                </a:solidFill>
                <a:ea typeface="Calibri" pitchFamily="34" charset="0"/>
                <a:cs typeface="Calibri" pitchFamily="34" charset="0"/>
              </a:rPr>
              <a:t>Bahar </a:t>
            </a:r>
            <a:r>
              <a:rPr lang="tr-TR" sz="2400" dirty="0" smtClean="0">
                <a:solidFill>
                  <a:srgbClr val="7030A0"/>
                </a:solidFill>
                <a:ea typeface="Verdana" pitchFamily="34" charset="0"/>
                <a:cs typeface="Verdana" pitchFamily="34" charset="0"/>
              </a:rPr>
              <a:t>Dönemi</a:t>
            </a:r>
            <a:endParaRPr lang="tr-TR" sz="2400" dirty="0" smtClean="0">
              <a:solidFill>
                <a:srgbClr val="7030A0"/>
              </a:solidFill>
              <a:ea typeface="Calibri" pitchFamily="34" charset="0"/>
              <a:cs typeface="Calibri" pitchFamily="34" charset="0"/>
            </a:endParaRPr>
          </a:p>
          <a:p>
            <a:endParaRPr lang="tr-TR" dirty="0"/>
          </a:p>
        </p:txBody>
      </p:sp>
      <p:sp>
        <p:nvSpPr>
          <p:cNvPr id="4" name="3 Slayt Numarası Yer Tutucusu"/>
          <p:cNvSpPr>
            <a:spLocks noGrp="1"/>
          </p:cNvSpPr>
          <p:nvPr>
            <p:ph type="sldNum" sz="quarter" idx="12"/>
          </p:nvPr>
        </p:nvSpPr>
        <p:spPr/>
        <p:txBody>
          <a:bodyPr/>
          <a:lstStyle/>
          <a:p>
            <a:fld id="{4277661E-163C-433A-B389-69C25B041A08}" type="slidenum">
              <a:rPr lang="tr-TR" smtClean="0"/>
              <a:pPr/>
              <a:t>1</a:t>
            </a:fld>
            <a:endParaRPr lang="tr-TR"/>
          </a:p>
        </p:txBody>
      </p:sp>
      <p:pic>
        <p:nvPicPr>
          <p:cNvPr id="5" name="Picture 6" descr="http://www.ankara.edu.tr/wp-content/themes/ankarauni/img/logo.png"/>
          <p:cNvPicPr>
            <a:picLocks noChangeAspect="1" noChangeArrowheads="1"/>
          </p:cNvPicPr>
          <p:nvPr/>
        </p:nvPicPr>
        <p:blipFill>
          <a:blip r:embed="rId3" cstate="print"/>
          <a:srcRect/>
          <a:stretch>
            <a:fillRect/>
          </a:stretch>
        </p:blipFill>
        <p:spPr bwMode="auto">
          <a:xfrm>
            <a:off x="2339752" y="404664"/>
            <a:ext cx="936625" cy="936625"/>
          </a:xfrm>
          <a:prstGeom prst="rect">
            <a:avLst/>
          </a:prstGeom>
          <a:noFill/>
          <a:ln w="9525">
            <a:noFill/>
            <a:miter lim="800000"/>
            <a:headEnd/>
            <a:tailEnd/>
          </a:ln>
        </p:spPr>
      </p:pic>
      <p:pic>
        <p:nvPicPr>
          <p:cNvPr id="6" name="Picture 10" descr="http://t0.gstatic.com/images?q=tbn:ANd9GcTaw5ebmjCYFicMmXzAWu_IPdYcUzp89dqq2TvGiJwESHMai5p-in0ww3s">
            <a:hlinkClick r:id="rId4"/>
          </p:cNvPr>
          <p:cNvPicPr>
            <a:picLocks noChangeAspect="1" noChangeArrowheads="1"/>
          </p:cNvPicPr>
          <p:nvPr/>
        </p:nvPicPr>
        <p:blipFill>
          <a:blip r:embed="rId5" cstate="print"/>
          <a:srcRect/>
          <a:stretch>
            <a:fillRect/>
          </a:stretch>
        </p:blipFill>
        <p:spPr bwMode="auto">
          <a:xfrm>
            <a:off x="7236296" y="260648"/>
            <a:ext cx="1008062" cy="935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504056"/>
          </a:xfrm>
        </p:spPr>
        <p:txBody>
          <a:bodyPr>
            <a:normAutofit/>
          </a:bodyPr>
          <a:lstStyle/>
          <a:p>
            <a:pPr algn="ctr"/>
            <a:r>
              <a:rPr lang="tr-TR" sz="2400" b="1" dirty="0" smtClean="0">
                <a:solidFill>
                  <a:srgbClr val="C00000"/>
                </a:solidFill>
              </a:rPr>
              <a:t>Kişiliğin Oluşumunda Etkili Etmenler </a:t>
            </a:r>
            <a:endParaRPr lang="tr-TR" sz="2400" dirty="0">
              <a:solidFill>
                <a:srgbClr val="C00000"/>
              </a:solidFill>
            </a:endParaRPr>
          </a:p>
        </p:txBody>
      </p:sp>
      <p:sp>
        <p:nvSpPr>
          <p:cNvPr id="3" name="2 İçerik Yer Tutucusu"/>
          <p:cNvSpPr>
            <a:spLocks noGrp="1"/>
          </p:cNvSpPr>
          <p:nvPr>
            <p:ph sz="quarter" idx="1"/>
          </p:nvPr>
        </p:nvSpPr>
        <p:spPr>
          <a:xfrm>
            <a:off x="179512" y="764704"/>
            <a:ext cx="8640960" cy="5904656"/>
          </a:xfrm>
        </p:spPr>
        <p:txBody>
          <a:bodyPr>
            <a:normAutofit/>
          </a:bodyPr>
          <a:lstStyle/>
          <a:p>
            <a:r>
              <a:rPr lang="tr-TR" sz="2000" dirty="0" smtClean="0"/>
              <a:t>Kişiliğin oluşumu ve gelişimini etkileyen tek bir etmen yoktur. Bu süreçte pek çok etmen etkilidir. Bunlar;</a:t>
            </a:r>
          </a:p>
          <a:p>
            <a:pPr marL="457200" indent="-457200">
              <a:buFont typeface="+mj-lt"/>
              <a:buAutoNum type="arabicPeriod"/>
            </a:pPr>
            <a:r>
              <a:rPr lang="tr-TR" sz="2000" b="1" dirty="0" smtClean="0">
                <a:solidFill>
                  <a:srgbClr val="C00000"/>
                </a:solidFill>
              </a:rPr>
              <a:t>Bedensel ve Genetik Özellikler; </a:t>
            </a:r>
            <a:r>
              <a:rPr lang="tr-TR" sz="2000" dirty="0" smtClean="0"/>
              <a:t>Kromozomlar(1’i cinsiyet, 22’si beden), Genler(20-120 bin), DNA/RNA, </a:t>
            </a:r>
            <a:r>
              <a:rPr lang="tr-TR" sz="2000" dirty="0" err="1" smtClean="0"/>
              <a:t>Down</a:t>
            </a:r>
            <a:r>
              <a:rPr lang="tr-TR" sz="2000" dirty="0" smtClean="0"/>
              <a:t> Sendromu(21.Çift Kromozom), </a:t>
            </a:r>
            <a:r>
              <a:rPr lang="tr-TR" sz="2000" dirty="0" err="1" smtClean="0"/>
              <a:t>Turner</a:t>
            </a:r>
            <a:r>
              <a:rPr lang="tr-TR" sz="2000" dirty="0" smtClean="0"/>
              <a:t> Sendromu(XO), </a:t>
            </a:r>
            <a:r>
              <a:rPr lang="tr-TR" sz="2000" dirty="0" err="1" smtClean="0"/>
              <a:t>Klinefelter</a:t>
            </a:r>
            <a:r>
              <a:rPr lang="tr-TR" sz="2000" dirty="0" smtClean="0"/>
              <a:t> Sendromu(XXYY), Sendrom XYY, Hormonlar ve </a:t>
            </a:r>
            <a:r>
              <a:rPr lang="tr-TR" sz="2000" dirty="0" err="1" smtClean="0"/>
              <a:t>Testestoron</a:t>
            </a:r>
            <a:r>
              <a:rPr lang="tr-TR" sz="2000" dirty="0" smtClean="0"/>
              <a:t>,</a:t>
            </a:r>
          </a:p>
          <a:p>
            <a:pPr marL="457200" indent="-457200">
              <a:buFont typeface="+mj-lt"/>
              <a:buAutoNum type="arabicPeriod"/>
            </a:pPr>
            <a:r>
              <a:rPr lang="tr-TR" sz="2000" b="1" dirty="0" smtClean="0">
                <a:solidFill>
                  <a:srgbClr val="C00000"/>
                </a:solidFill>
              </a:rPr>
              <a:t>Sosyokültürel Özellikler; </a:t>
            </a:r>
            <a:r>
              <a:rPr lang="tr-TR" sz="2000" dirty="0" smtClean="0"/>
              <a:t>Kültür, Gelenek, Görenek, Değer ve Normlar, Eğitim, Gelir vb., </a:t>
            </a:r>
          </a:p>
          <a:p>
            <a:pPr marL="457200" indent="-457200">
              <a:buFont typeface="+mj-lt"/>
              <a:buAutoNum type="arabicPeriod"/>
            </a:pPr>
            <a:r>
              <a:rPr lang="tr-TR" sz="2000" b="1" dirty="0" smtClean="0">
                <a:solidFill>
                  <a:srgbClr val="C00000"/>
                </a:solidFill>
              </a:rPr>
              <a:t>Aile; </a:t>
            </a:r>
            <a:r>
              <a:rPr lang="tr-TR" sz="2000" dirty="0" smtClean="0"/>
              <a:t>Toplumsallaşma, Aşırı Sevgi-Aşırı Şiddet-Nörotik Yapılı Kişilik, Demokratik, Sevgi ve Saygı </a:t>
            </a:r>
            <a:r>
              <a:rPr lang="tr-TR" sz="2000" dirty="0" err="1" smtClean="0"/>
              <a:t>İlişkjileri</a:t>
            </a:r>
            <a:r>
              <a:rPr lang="tr-TR" sz="2000" dirty="0" smtClean="0"/>
              <a:t>, Aile İçi Şiddet(Şiddet Geninin Aktifleşmesi),</a:t>
            </a:r>
          </a:p>
          <a:p>
            <a:pPr marL="457200" indent="-457200">
              <a:buFont typeface="+mj-lt"/>
              <a:buAutoNum type="arabicPeriod"/>
            </a:pPr>
            <a:r>
              <a:rPr lang="tr-TR" sz="2000" b="1" dirty="0" smtClean="0">
                <a:solidFill>
                  <a:srgbClr val="C00000"/>
                </a:solidFill>
              </a:rPr>
              <a:t>Toplumsal Yapı ve Toplumsal Sınıf; </a:t>
            </a:r>
            <a:r>
              <a:rPr lang="tr-TR" sz="2000" dirty="0" smtClean="0"/>
              <a:t>Ana-Baba-Çocuk, Yetişkin ve </a:t>
            </a:r>
            <a:r>
              <a:rPr lang="tr-TR" sz="2000" dirty="0" err="1" smtClean="0"/>
              <a:t>Empatik</a:t>
            </a:r>
            <a:r>
              <a:rPr lang="tr-TR" sz="2000" dirty="0" smtClean="0"/>
              <a:t> Toplum Yapısı, Toplumsal Sınıf(Yüksek-Orta-Düşük),</a:t>
            </a:r>
          </a:p>
          <a:p>
            <a:pPr marL="457200" indent="-457200">
              <a:buFont typeface="+mj-lt"/>
              <a:buAutoNum type="arabicPeriod"/>
            </a:pPr>
            <a:r>
              <a:rPr lang="tr-TR" sz="2000" b="1" dirty="0" smtClean="0">
                <a:solidFill>
                  <a:srgbClr val="C00000"/>
                </a:solidFill>
              </a:rPr>
              <a:t>Coğrafi ve İklim Özellikleri; </a:t>
            </a:r>
            <a:r>
              <a:rPr lang="tr-TR" sz="2000" dirty="0" smtClean="0"/>
              <a:t>Kıyı Kesim İnsanı-Duygusal ve Yumuşak Mizaç/Dağlık ve İç Kesim İnsanı-Sert Mizaç vb.,</a:t>
            </a:r>
          </a:p>
          <a:p>
            <a:pPr marL="457200" indent="-457200">
              <a:buFont typeface="+mj-lt"/>
              <a:buAutoNum type="arabicPeriod"/>
            </a:pPr>
            <a:r>
              <a:rPr lang="tr-TR" sz="2000" b="1" dirty="0" smtClean="0">
                <a:solidFill>
                  <a:srgbClr val="C00000"/>
                </a:solidFill>
              </a:rPr>
              <a:t>Kitle İletişim Araçları; </a:t>
            </a:r>
            <a:r>
              <a:rPr lang="tr-TR" sz="2000" dirty="0" smtClean="0"/>
              <a:t>İnternet, Sosyal Medya, Cep Telefonu, TV, Şiddet İçeren Filmler,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10</a:t>
            </a:fld>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6632"/>
            <a:ext cx="8219256" cy="360040"/>
          </a:xfrm>
        </p:spPr>
        <p:txBody>
          <a:bodyPr>
            <a:normAutofit fontScale="90000"/>
          </a:bodyPr>
          <a:lstStyle/>
          <a:p>
            <a:pPr algn="ctr"/>
            <a:r>
              <a:rPr lang="tr-TR" sz="2400" b="1" dirty="0" smtClean="0">
                <a:solidFill>
                  <a:srgbClr val="C00000"/>
                </a:solidFill>
              </a:rPr>
              <a:t>1.Bedensel ve Genetik Özellikler</a:t>
            </a:r>
            <a:endParaRPr lang="tr-TR" sz="2400" dirty="0">
              <a:solidFill>
                <a:srgbClr val="C00000"/>
              </a:solidFill>
            </a:endParaRPr>
          </a:p>
        </p:txBody>
      </p:sp>
      <p:sp>
        <p:nvSpPr>
          <p:cNvPr id="3" name="2 İçerik Yer Tutucusu"/>
          <p:cNvSpPr>
            <a:spLocks noGrp="1"/>
          </p:cNvSpPr>
          <p:nvPr>
            <p:ph sz="quarter" idx="1"/>
          </p:nvPr>
        </p:nvSpPr>
        <p:spPr>
          <a:xfrm>
            <a:off x="107504" y="476672"/>
            <a:ext cx="8568952" cy="6552728"/>
          </a:xfrm>
        </p:spPr>
        <p:txBody>
          <a:bodyPr>
            <a:normAutofit fontScale="85000" lnSpcReduction="10000"/>
          </a:bodyPr>
          <a:lstStyle/>
          <a:p>
            <a:r>
              <a:rPr lang="tr-TR" dirty="0" smtClean="0"/>
              <a:t>Hem bedensel, hem de zihinsel özellikler genetik(Kalıtım Materyali) yolla kuşaktan kuşağa aktarılır,</a:t>
            </a:r>
          </a:p>
          <a:p>
            <a:r>
              <a:rPr lang="tr-TR" dirty="0" smtClean="0"/>
              <a:t>Bu özelliklerin önemli bir kısmı da çevresel etmenlerle gelişir,</a:t>
            </a:r>
          </a:p>
          <a:p>
            <a:r>
              <a:rPr lang="tr-TR" b="1" dirty="0" smtClean="0">
                <a:solidFill>
                  <a:srgbClr val="C00000"/>
                </a:solidFill>
              </a:rPr>
              <a:t>Sperm </a:t>
            </a:r>
            <a:r>
              <a:rPr lang="tr-TR" dirty="0" smtClean="0"/>
              <a:t>ve </a:t>
            </a:r>
            <a:r>
              <a:rPr lang="tr-TR" b="1" dirty="0" err="1" smtClean="0">
                <a:solidFill>
                  <a:srgbClr val="C00000"/>
                </a:solidFill>
              </a:rPr>
              <a:t>Ovum</a:t>
            </a:r>
            <a:r>
              <a:rPr lang="tr-TR" dirty="0" smtClean="0"/>
              <a:t>(Yumurtacık hücresi),  </a:t>
            </a:r>
          </a:p>
          <a:p>
            <a:pPr>
              <a:buFont typeface="Wingdings" pitchFamily="2" charset="2"/>
              <a:buChar char="ü"/>
            </a:pPr>
            <a:r>
              <a:rPr lang="tr-TR" b="1" dirty="0" smtClean="0">
                <a:solidFill>
                  <a:srgbClr val="C00000"/>
                </a:solidFill>
              </a:rPr>
              <a:t>Kromozom(</a:t>
            </a:r>
            <a:r>
              <a:rPr lang="tr-TR" dirty="0" smtClean="0"/>
              <a:t>23 çift=1 Çift Cinsiyet+22 Çift Vücut),</a:t>
            </a:r>
          </a:p>
          <a:p>
            <a:pPr>
              <a:buFont typeface="Wingdings" pitchFamily="2" charset="2"/>
              <a:buChar char="ü"/>
            </a:pPr>
            <a:r>
              <a:rPr lang="tr-TR" b="1" dirty="0" smtClean="0">
                <a:solidFill>
                  <a:srgbClr val="C00000"/>
                </a:solidFill>
              </a:rPr>
              <a:t>Genler</a:t>
            </a:r>
            <a:r>
              <a:rPr lang="tr-TR" dirty="0" smtClean="0"/>
              <a:t>(20-120 bin), </a:t>
            </a:r>
            <a:r>
              <a:rPr lang="tr-TR" b="1" dirty="0" smtClean="0">
                <a:solidFill>
                  <a:srgbClr val="C00000"/>
                </a:solidFill>
              </a:rPr>
              <a:t>DNA</a:t>
            </a:r>
            <a:r>
              <a:rPr lang="tr-TR" dirty="0" smtClean="0"/>
              <a:t> ve </a:t>
            </a:r>
            <a:r>
              <a:rPr lang="tr-TR" b="1" dirty="0" smtClean="0">
                <a:solidFill>
                  <a:srgbClr val="C00000"/>
                </a:solidFill>
              </a:rPr>
              <a:t>RNA</a:t>
            </a:r>
            <a:r>
              <a:rPr lang="tr-TR" dirty="0" smtClean="0"/>
              <a:t>(Bilgi kaynağı); </a:t>
            </a:r>
          </a:p>
          <a:p>
            <a:pPr>
              <a:buNone/>
            </a:pPr>
            <a:r>
              <a:rPr lang="tr-TR" dirty="0" smtClean="0"/>
              <a:t>Sağlık sorunları ve hastalıklar bireyin kişiliğini, kişilik özellikleri de sağlık sorunlarının algılanmasını ve sorunlara yaklaşımını etkiler, </a:t>
            </a:r>
          </a:p>
          <a:p>
            <a:pPr>
              <a:buNone/>
            </a:pPr>
            <a:r>
              <a:rPr lang="tr-TR" dirty="0" smtClean="0"/>
              <a:t>Bedensel özellikler  ve zihinsel özellikler(Zeka, Bellek, Öğrenme, Algılama ve Kavrama vb.,), Karakter, Mizaç ve Yetenek özellikleri de genetikle ilişkili,</a:t>
            </a:r>
          </a:p>
          <a:p>
            <a:pPr>
              <a:buFont typeface="Wingdings" pitchFamily="2" charset="2"/>
              <a:buChar char="ü"/>
            </a:pPr>
            <a:r>
              <a:rPr lang="tr-TR" b="1" dirty="0" err="1" smtClean="0">
                <a:solidFill>
                  <a:srgbClr val="C00000"/>
                </a:solidFill>
              </a:rPr>
              <a:t>Down</a:t>
            </a:r>
            <a:r>
              <a:rPr lang="tr-TR" b="1" dirty="0" smtClean="0">
                <a:solidFill>
                  <a:srgbClr val="C00000"/>
                </a:solidFill>
              </a:rPr>
              <a:t> Sendromu, </a:t>
            </a:r>
            <a:r>
              <a:rPr lang="tr-TR" dirty="0" smtClean="0"/>
              <a:t>21. çift kromozomda, kırılma, kopma,</a:t>
            </a:r>
          </a:p>
          <a:p>
            <a:pPr>
              <a:buFont typeface="Wingdings" pitchFamily="2" charset="2"/>
              <a:buChar char="ü"/>
            </a:pPr>
            <a:r>
              <a:rPr lang="tr-TR" b="1" dirty="0" err="1" smtClean="0">
                <a:solidFill>
                  <a:srgbClr val="C00000"/>
                </a:solidFill>
              </a:rPr>
              <a:t>Turner</a:t>
            </a:r>
            <a:r>
              <a:rPr lang="tr-TR" b="1" dirty="0" smtClean="0">
                <a:solidFill>
                  <a:srgbClr val="C00000"/>
                </a:solidFill>
              </a:rPr>
              <a:t> Sendromu </a:t>
            </a:r>
            <a:r>
              <a:rPr lang="tr-TR" dirty="0" smtClean="0"/>
              <a:t>(XO Cinsiyet Kromozomu) kız görünümlü,</a:t>
            </a:r>
          </a:p>
          <a:p>
            <a:pPr>
              <a:buFont typeface="Wingdings" pitchFamily="2" charset="2"/>
              <a:buChar char="ü"/>
            </a:pPr>
            <a:r>
              <a:rPr lang="tr-TR" b="1" dirty="0" err="1" smtClean="0">
                <a:solidFill>
                  <a:srgbClr val="C00000"/>
                </a:solidFill>
              </a:rPr>
              <a:t>Klinifelter</a:t>
            </a:r>
            <a:r>
              <a:rPr lang="tr-TR" b="1" dirty="0" smtClean="0">
                <a:solidFill>
                  <a:srgbClr val="C00000"/>
                </a:solidFill>
              </a:rPr>
              <a:t> Sendromu </a:t>
            </a:r>
            <a:r>
              <a:rPr lang="tr-TR" dirty="0" smtClean="0"/>
              <a:t>(XXYY),</a:t>
            </a:r>
          </a:p>
          <a:p>
            <a:pPr>
              <a:buFont typeface="Wingdings" pitchFamily="2" charset="2"/>
              <a:buChar char="ü"/>
            </a:pPr>
            <a:r>
              <a:rPr lang="tr-TR" b="1" dirty="0" smtClean="0">
                <a:solidFill>
                  <a:srgbClr val="C00000"/>
                </a:solidFill>
              </a:rPr>
              <a:t>XYY Sendromu </a:t>
            </a:r>
            <a:r>
              <a:rPr lang="tr-TR" dirty="0" smtClean="0"/>
              <a:t>(Suç işlemeye eğilimli),</a:t>
            </a:r>
          </a:p>
          <a:p>
            <a:pPr>
              <a:buFont typeface="Wingdings" pitchFamily="2" charset="2"/>
              <a:buChar char="ü"/>
            </a:pPr>
            <a:r>
              <a:rPr lang="tr-TR" b="1" dirty="0" smtClean="0">
                <a:solidFill>
                  <a:srgbClr val="C00000"/>
                </a:solidFill>
              </a:rPr>
              <a:t>Testosteron, </a:t>
            </a:r>
            <a:r>
              <a:rPr lang="tr-TR" dirty="0" smtClean="0"/>
              <a:t>Baskınlık ve </a:t>
            </a:r>
            <a:r>
              <a:rPr lang="tr-TR" dirty="0" smtClean="0"/>
              <a:t>saldırganlıkla </a:t>
            </a:r>
            <a:r>
              <a:rPr lang="tr-TR" dirty="0" smtClean="0"/>
              <a:t>ilgili olup, </a:t>
            </a:r>
            <a:r>
              <a:rPr lang="tr-TR" dirty="0" smtClean="0"/>
              <a:t>«Testosteron» </a:t>
            </a:r>
            <a:r>
              <a:rPr lang="tr-TR" dirty="0" smtClean="0"/>
              <a:t>ile </a:t>
            </a:r>
            <a:r>
              <a:rPr lang="tr-TR" dirty="0" smtClean="0"/>
              <a:t>«Girişimcilik» </a:t>
            </a:r>
            <a:r>
              <a:rPr lang="tr-TR" dirty="0" smtClean="0"/>
              <a:t>arasında ilişki bulunmuş ve testosteronun bireylere </a:t>
            </a:r>
            <a:r>
              <a:rPr lang="tr-TR" dirty="0"/>
              <a:t>g</a:t>
            </a:r>
            <a:r>
              <a:rPr lang="tr-TR" dirty="0" smtClean="0"/>
              <a:t>irişimci </a:t>
            </a:r>
            <a:r>
              <a:rPr lang="tr-TR" dirty="0" smtClean="0"/>
              <a:t>riskler alma yönünde enerji verdiği sonucuna varılmıştır. Testosteron düzeyi bedensel özellik olup, genetikle ilgilidir.</a:t>
            </a:r>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11</a:t>
            </a:fld>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576064"/>
          </a:xfrm>
        </p:spPr>
        <p:txBody>
          <a:bodyPr>
            <a:normAutofit/>
          </a:bodyPr>
          <a:lstStyle/>
          <a:p>
            <a:pPr algn="ctr"/>
            <a:r>
              <a:rPr lang="tr-TR" sz="2400" b="1" dirty="0" smtClean="0">
                <a:solidFill>
                  <a:srgbClr val="C00000"/>
                </a:solidFill>
              </a:rPr>
              <a:t>2.Sosyokültürel Etmenler</a:t>
            </a:r>
            <a:endParaRPr lang="tr-TR" sz="2400" dirty="0">
              <a:solidFill>
                <a:srgbClr val="C00000"/>
              </a:solidFill>
            </a:endParaRPr>
          </a:p>
        </p:txBody>
      </p:sp>
      <p:sp>
        <p:nvSpPr>
          <p:cNvPr id="3" name="2 İçerik Yer Tutucusu"/>
          <p:cNvSpPr>
            <a:spLocks noGrp="1"/>
          </p:cNvSpPr>
          <p:nvPr>
            <p:ph sz="quarter" idx="1"/>
          </p:nvPr>
        </p:nvSpPr>
        <p:spPr>
          <a:xfrm>
            <a:off x="251520" y="764704"/>
            <a:ext cx="8640960" cy="5904656"/>
          </a:xfrm>
        </p:spPr>
        <p:txBody>
          <a:bodyPr>
            <a:normAutofit fontScale="25000" lnSpcReduction="20000"/>
          </a:bodyPr>
          <a:lstStyle/>
          <a:p>
            <a:r>
              <a:rPr lang="tr-TR" sz="9600" dirty="0" smtClean="0"/>
              <a:t>Her toplumun birbirine benzeyen ya da birbirinden ayrılan toplumsal ve kültürel özellikleri bulunur.</a:t>
            </a:r>
          </a:p>
          <a:p>
            <a:pPr>
              <a:buNone/>
            </a:pPr>
            <a:r>
              <a:rPr lang="tr-TR" sz="9600" dirty="0" smtClean="0"/>
              <a:t> </a:t>
            </a:r>
          </a:p>
          <a:p>
            <a:pPr>
              <a:buFont typeface="Wingdings" pitchFamily="2" charset="2"/>
              <a:buChar char="ü"/>
            </a:pPr>
            <a:r>
              <a:rPr lang="tr-TR" sz="9600" dirty="0" smtClean="0"/>
              <a:t>Her birey, etkilenebileceği bir kültür ortamı içerisine doğar. Kültür, kişiliğin oluşumunda, özellikle </a:t>
            </a:r>
            <a:r>
              <a:rPr lang="tr-TR" sz="9600" b="1" dirty="0" smtClean="0">
                <a:solidFill>
                  <a:srgbClr val="C00000"/>
                </a:solidFill>
              </a:rPr>
              <a:t>karakterin </a:t>
            </a:r>
            <a:r>
              <a:rPr lang="tr-TR" sz="9600" dirty="0" smtClean="0"/>
              <a:t>gelişiminde en önemli etmenlerden biridir. </a:t>
            </a:r>
          </a:p>
          <a:p>
            <a:pPr>
              <a:buFont typeface="Wingdings" pitchFamily="2" charset="2"/>
              <a:buChar char="ü"/>
            </a:pPr>
            <a:r>
              <a:rPr lang="tr-TR" sz="9600" dirty="0" smtClean="0"/>
              <a:t>Bu, algılama ve öğrenme yolu ile gerçekleşmektedir. </a:t>
            </a:r>
            <a:endParaRPr lang="tr-TR" sz="9600" b="1" dirty="0" smtClean="0"/>
          </a:p>
          <a:p>
            <a:pPr>
              <a:buFont typeface="Wingdings" pitchFamily="2" charset="2"/>
              <a:buChar char="ü"/>
            </a:pPr>
            <a:r>
              <a:rPr lang="tr-TR" sz="9600" dirty="0" smtClean="0"/>
              <a:t>Kültürün önemli bir kısmını oluşturan ve </a:t>
            </a:r>
            <a:r>
              <a:rPr lang="tr-TR" sz="9600" b="1" dirty="0" smtClean="0">
                <a:solidFill>
                  <a:srgbClr val="C00000"/>
                </a:solidFill>
              </a:rPr>
              <a:t>manevi kültür </a:t>
            </a:r>
            <a:r>
              <a:rPr lang="tr-TR" sz="9600" dirty="0" smtClean="0"/>
              <a:t>öğeleri de denilen kültürel değerler, </a:t>
            </a:r>
            <a:r>
              <a:rPr lang="tr-TR" sz="9600" b="1" dirty="0" smtClean="0">
                <a:solidFill>
                  <a:srgbClr val="C00000"/>
                </a:solidFill>
              </a:rPr>
              <a:t>gelenek, görenek örf ve adetler </a:t>
            </a:r>
            <a:r>
              <a:rPr lang="tr-TR" sz="9600" dirty="0" smtClean="0"/>
              <a:t>genellikle soyut kavramlardır. Bunlar algılama ve öğrenme yoluyla somut davranışlara dönüştürülür.</a:t>
            </a:r>
          </a:p>
          <a:p>
            <a:pPr>
              <a:buFont typeface="Wingdings" pitchFamily="2" charset="2"/>
              <a:buChar char="ü"/>
            </a:pPr>
            <a:r>
              <a:rPr lang="tr-TR" sz="9600" dirty="0" smtClean="0"/>
              <a:t>Kültürel değerler ve bunların yaptırımı olan </a:t>
            </a:r>
            <a:r>
              <a:rPr lang="tr-TR" sz="9600" b="1" dirty="0" smtClean="0">
                <a:solidFill>
                  <a:srgbClr val="C00000"/>
                </a:solidFill>
              </a:rPr>
              <a:t>normlar, </a:t>
            </a:r>
            <a:r>
              <a:rPr lang="tr-TR" sz="9600" dirty="0" smtClean="0"/>
              <a:t>toplumun bireylerince benimsenip içselleştirilerek kişiliğin oluşmasında etkilidir. Bireylerin algılama ve öğrenmesindeki seçicilik, farklı düzey ve derecelerde gerçekleştiğinden, bu durum kişilik farklılıklarına yol açmaktadır.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360040"/>
          </a:xfrm>
        </p:spPr>
        <p:txBody>
          <a:bodyPr>
            <a:normAutofit fontScale="90000"/>
          </a:bodyPr>
          <a:lstStyle/>
          <a:p>
            <a:pPr algn="ctr"/>
            <a:r>
              <a:rPr lang="tr-TR" b="1" dirty="0" smtClean="0">
                <a:solidFill>
                  <a:srgbClr val="C00000"/>
                </a:solidFill>
              </a:rPr>
              <a:t>3.Aile</a:t>
            </a:r>
            <a:endParaRPr lang="tr-TR" dirty="0">
              <a:solidFill>
                <a:srgbClr val="C00000"/>
              </a:solidFill>
            </a:endParaRPr>
          </a:p>
        </p:txBody>
      </p:sp>
      <p:sp>
        <p:nvSpPr>
          <p:cNvPr id="3" name="2 İçerik Yer Tutucusu"/>
          <p:cNvSpPr>
            <a:spLocks noGrp="1"/>
          </p:cNvSpPr>
          <p:nvPr>
            <p:ph sz="quarter" idx="1"/>
          </p:nvPr>
        </p:nvSpPr>
        <p:spPr>
          <a:xfrm>
            <a:off x="179512" y="620688"/>
            <a:ext cx="8640960" cy="6048672"/>
          </a:xfrm>
        </p:spPr>
        <p:txBody>
          <a:bodyPr>
            <a:noAutofit/>
          </a:bodyPr>
          <a:lstStyle/>
          <a:p>
            <a:pPr>
              <a:buFont typeface="Wingdings" panose="05000000000000000000" pitchFamily="2" charset="2"/>
              <a:buChar char="ü"/>
            </a:pPr>
            <a:r>
              <a:rPr lang="tr-TR" sz="1800" dirty="0" smtClean="0"/>
              <a:t>Çocuklar, aile ortamında yetişirken, anne ve babalarının ve diğer bireylerin kişilik özelliklerini, ahlaki ve kültürel değerlerini taklit ederek öğrenir, </a:t>
            </a:r>
          </a:p>
          <a:p>
            <a:pPr>
              <a:buFont typeface="Wingdings" panose="05000000000000000000" pitchFamily="2" charset="2"/>
              <a:buChar char="ü"/>
            </a:pPr>
            <a:r>
              <a:rPr lang="tr-TR" sz="1800" dirty="0" smtClean="0"/>
              <a:t>Aile içi ilişkilerde sevgi ve saygı egemense, çocuklar da toplumun diğer bireylerine karşı davranışlarında sevgi ve saygı ile davranırlar,</a:t>
            </a:r>
          </a:p>
          <a:p>
            <a:pPr>
              <a:buFont typeface="Wingdings" panose="05000000000000000000" pitchFamily="2" charset="2"/>
              <a:buChar char="ü"/>
            </a:pPr>
            <a:r>
              <a:rPr lang="tr-TR" sz="1800" dirty="0" smtClean="0"/>
              <a:t>Aşırı disiplinli davranan anne ve babaların çocuklarında sert tutum ve davranış özelliği gelişebilmekte, aile içi şiddet, çocukta şiddet genini aktifleştirebilir,</a:t>
            </a:r>
          </a:p>
          <a:p>
            <a:pPr>
              <a:buFont typeface="Wingdings" panose="05000000000000000000" pitchFamily="2" charset="2"/>
              <a:buChar char="ü"/>
            </a:pPr>
            <a:r>
              <a:rPr lang="tr-TR" sz="1800" dirty="0" smtClean="0"/>
              <a:t>Anne ve babaların çocukların her istediğini yerine getirmeleri halinde, problem çözme yeteneği gelişememekte kendine güvensiz kişilik gelişmekte, </a:t>
            </a:r>
          </a:p>
          <a:p>
            <a:pPr>
              <a:buFont typeface="Wingdings" panose="05000000000000000000" pitchFamily="2" charset="2"/>
              <a:buChar char="ü"/>
            </a:pPr>
            <a:r>
              <a:rPr lang="tr-TR" sz="1800" dirty="0" smtClean="0"/>
              <a:t>Çocuğa aşırı şiddet ve aşırı sevgi-aşırı ilgi gösteren aile çocuklarında </a:t>
            </a:r>
            <a:r>
              <a:rPr lang="tr-TR" sz="1800" b="1" dirty="0" smtClean="0">
                <a:solidFill>
                  <a:srgbClr val="C00000"/>
                </a:solidFill>
              </a:rPr>
              <a:t>nörotik kişilik </a:t>
            </a:r>
            <a:r>
              <a:rPr lang="tr-TR" sz="1800" dirty="0" smtClean="0"/>
              <a:t>gelişebilmekte, </a:t>
            </a:r>
          </a:p>
          <a:p>
            <a:pPr>
              <a:buFont typeface="Wingdings" panose="05000000000000000000" pitchFamily="2" charset="2"/>
              <a:buChar char="ü"/>
            </a:pPr>
            <a:r>
              <a:rPr lang="tr-TR" sz="1800" dirty="0" smtClean="0"/>
              <a:t>İlk çocuk, tek çocuk ya da ileri yaşlı anne baba çocuğu olma gibi özellikler de, çocuğun kişilik gelişimini etkilemektedir. Ailede;</a:t>
            </a:r>
          </a:p>
          <a:p>
            <a:pPr>
              <a:buFont typeface="Wingdings" panose="05000000000000000000" pitchFamily="2" charset="2"/>
              <a:buChar char="v"/>
            </a:pPr>
            <a:r>
              <a:rPr lang="tr-TR" sz="1800" dirty="0" smtClean="0"/>
              <a:t>En Küçük Çocuk-Kendine Güveni Zayıf Birey,</a:t>
            </a:r>
          </a:p>
          <a:p>
            <a:pPr>
              <a:buFont typeface="Wingdings" panose="05000000000000000000" pitchFamily="2" charset="2"/>
              <a:buChar char="v"/>
            </a:pPr>
            <a:r>
              <a:rPr lang="tr-TR" sz="1800" dirty="0" smtClean="0"/>
              <a:t>Tek Çocuk-Kendine Güveni Yüksek Birey, </a:t>
            </a:r>
          </a:p>
          <a:p>
            <a:pPr>
              <a:buFont typeface="Wingdings" panose="05000000000000000000" pitchFamily="2" charset="2"/>
              <a:buChar char="v"/>
            </a:pPr>
            <a:r>
              <a:rPr lang="tr-TR" sz="1800" dirty="0" smtClean="0"/>
              <a:t>Her İstediği Yerine Getirilmiş Tek Çocuk-Israrcı,Benmerkezci Tutum,</a:t>
            </a:r>
          </a:p>
          <a:p>
            <a:pPr>
              <a:buFont typeface="Wingdings" panose="05000000000000000000" pitchFamily="2" charset="2"/>
              <a:buChar char="v"/>
            </a:pPr>
            <a:r>
              <a:rPr lang="tr-TR" sz="1800" dirty="0" smtClean="0"/>
              <a:t>İlk Çocuk-Daha Zeki ve Yetenekli-Daha Kolay Sosyal İlişki kurabilen,</a:t>
            </a:r>
          </a:p>
          <a:p>
            <a:pPr>
              <a:buFont typeface="Wingdings" panose="05000000000000000000" pitchFamily="2" charset="2"/>
              <a:buChar char="v"/>
            </a:pPr>
            <a:r>
              <a:rPr lang="tr-TR" sz="1800" dirty="0" smtClean="0"/>
              <a:t>İlk Çocuk-Girişimci Liderlik, </a:t>
            </a:r>
          </a:p>
        </p:txBody>
      </p:sp>
      <p:sp>
        <p:nvSpPr>
          <p:cNvPr id="4" name="3 Slayt Numarası Yer Tutucusu"/>
          <p:cNvSpPr>
            <a:spLocks noGrp="1"/>
          </p:cNvSpPr>
          <p:nvPr>
            <p:ph type="sldNum" sz="quarter" idx="15"/>
          </p:nvPr>
        </p:nvSpPr>
        <p:spPr/>
        <p:txBody>
          <a:bodyPr/>
          <a:lstStyle/>
          <a:p>
            <a:fld id="{4277661E-163C-433A-B389-69C25B041A08}" type="slidenum">
              <a:rPr lang="tr-TR" smtClean="0"/>
              <a:pPr/>
              <a:t>13</a:t>
            </a:fld>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19256" cy="476672"/>
          </a:xfrm>
        </p:spPr>
        <p:txBody>
          <a:bodyPr>
            <a:noAutofit/>
          </a:bodyPr>
          <a:lstStyle/>
          <a:p>
            <a:pPr algn="ctr"/>
            <a:r>
              <a:rPr lang="tr-TR" sz="2400" b="1" dirty="0" smtClean="0">
                <a:solidFill>
                  <a:srgbClr val="C00000"/>
                </a:solidFill>
              </a:rPr>
              <a:t>4.Toplumsal Yapı ve Toplumsal Sınıf </a:t>
            </a:r>
            <a:endParaRPr lang="tr-TR" sz="2400" dirty="0">
              <a:solidFill>
                <a:srgbClr val="C00000"/>
              </a:solidFill>
            </a:endParaRPr>
          </a:p>
        </p:txBody>
      </p:sp>
      <p:sp>
        <p:nvSpPr>
          <p:cNvPr id="3" name="2 İçerik Yer Tutucusu"/>
          <p:cNvSpPr>
            <a:spLocks noGrp="1"/>
          </p:cNvSpPr>
          <p:nvPr>
            <p:ph sz="quarter" idx="1"/>
          </p:nvPr>
        </p:nvSpPr>
        <p:spPr>
          <a:xfrm>
            <a:off x="0" y="404664"/>
            <a:ext cx="8820472" cy="6453336"/>
          </a:xfrm>
        </p:spPr>
        <p:txBody>
          <a:bodyPr>
            <a:noAutofit/>
          </a:bodyPr>
          <a:lstStyle/>
          <a:p>
            <a:pPr>
              <a:buNone/>
            </a:pPr>
            <a:r>
              <a:rPr lang="tr-TR" sz="1800" b="1" dirty="0" smtClean="0">
                <a:solidFill>
                  <a:srgbClr val="C00000"/>
                </a:solidFill>
              </a:rPr>
              <a:t>a.Ana Baba Çocuk Toplumu(Gelişmekte Olan Ülkeler);</a:t>
            </a:r>
            <a:r>
              <a:rPr lang="tr-TR" sz="1800" dirty="0" smtClean="0">
                <a:solidFill>
                  <a:srgbClr val="C00000"/>
                </a:solidFill>
              </a:rPr>
              <a:t> </a:t>
            </a:r>
          </a:p>
          <a:p>
            <a:pPr>
              <a:buFont typeface="Wingdings" pitchFamily="2" charset="2"/>
              <a:buChar char="ü"/>
            </a:pPr>
            <a:r>
              <a:rPr lang="tr-TR" sz="1200" dirty="0" smtClean="0"/>
              <a:t>Ana, baba ve çocuk ilişkileri sevgi ve saygı temeline dayanmakta, </a:t>
            </a:r>
          </a:p>
          <a:p>
            <a:pPr>
              <a:buFont typeface="Wingdings" pitchFamily="2" charset="2"/>
              <a:buChar char="ü"/>
            </a:pPr>
            <a:r>
              <a:rPr lang="tr-TR" sz="1200" dirty="0" smtClean="0"/>
              <a:t>İlişkiler bağımlılık düzeyinde ve daha sıkı, akrabalar arası bağlar güçlü, manevi kültür  öğelerine bağlılık ve aktarım daha fazla, tutuculuk yaygın,</a:t>
            </a:r>
          </a:p>
          <a:p>
            <a:pPr>
              <a:buFont typeface="Wingdings" pitchFamily="2" charset="2"/>
              <a:buChar char="ü"/>
            </a:pPr>
            <a:r>
              <a:rPr lang="tr-TR" sz="1200" dirty="0" smtClean="0"/>
              <a:t>Anne, baba ve ailenin diğer bireyleri, çocuklara aşırı koruyucu ve gözetici bir tutum sergilemekte, </a:t>
            </a:r>
          </a:p>
          <a:p>
            <a:pPr>
              <a:buFont typeface="Wingdings" pitchFamily="2" charset="2"/>
              <a:buChar char="ü"/>
            </a:pPr>
            <a:r>
              <a:rPr lang="tr-TR" sz="1200" dirty="0" smtClean="0"/>
              <a:t>Çocuklara emredici, baskıcı, eleştirici ve </a:t>
            </a:r>
            <a:r>
              <a:rPr lang="tr-TR" sz="1200" dirty="0" err="1" smtClean="0"/>
              <a:t>otokratik</a:t>
            </a:r>
            <a:r>
              <a:rPr lang="tr-TR" sz="1200" dirty="0" smtClean="0"/>
              <a:t> yaklaşımlar, onların gelişimlerini olumsuz etkileyebilmekte, bu durum çocuklarda güven duygusu yetersizliğine ve boyun eğici  itaatkar tutum geliştirmesine neden olabilmekte (</a:t>
            </a:r>
            <a:r>
              <a:rPr lang="tr-TR" sz="1200" dirty="0" err="1" smtClean="0"/>
              <a:t>Bonzaileştirme</a:t>
            </a:r>
            <a:r>
              <a:rPr lang="tr-TR" sz="1200" dirty="0" smtClean="0"/>
              <a:t>), </a:t>
            </a:r>
          </a:p>
          <a:p>
            <a:pPr>
              <a:buFont typeface="Wingdings" pitchFamily="2" charset="2"/>
              <a:buChar char="ü"/>
            </a:pPr>
            <a:r>
              <a:rPr lang="tr-TR" sz="1200" dirty="0" err="1" smtClean="0"/>
              <a:t>Bonzai</a:t>
            </a:r>
            <a:r>
              <a:rPr lang="tr-TR" sz="1200" dirty="0" smtClean="0"/>
              <a:t>, özellikle Uzak Doğu ülkelerinde kısa boylu süs bitkisi olan ağaç yetiştirme yöntemidir. Bu yöntemde, gözenekli bir saksıya ekilen bitkinin kökleri gözeneklerden dışarıya doğru uzadıkça, uçları zaman zaman burulduğundan ya da kesildiğinden, bitki gelişememekte ve bodur kalmakta. </a:t>
            </a:r>
          </a:p>
          <a:p>
            <a:pPr>
              <a:buNone/>
            </a:pPr>
            <a:r>
              <a:rPr lang="tr-TR" sz="1800" b="1" dirty="0" smtClean="0">
                <a:solidFill>
                  <a:srgbClr val="C00000"/>
                </a:solidFill>
              </a:rPr>
              <a:t>b.Yetişkin Toplum(Gelişmiş Ülkeler);</a:t>
            </a:r>
          </a:p>
          <a:p>
            <a:pPr>
              <a:buFont typeface="Wingdings" pitchFamily="2" charset="2"/>
              <a:buChar char="ü"/>
            </a:pPr>
            <a:r>
              <a:rPr lang="tr-TR" sz="1200" dirty="0" smtClean="0"/>
              <a:t>Bireyler arasında ana, baba ve çocuk ilişkileri zayıf, bireyselleşme eğilimi yüksek,</a:t>
            </a:r>
          </a:p>
          <a:p>
            <a:pPr>
              <a:buFont typeface="Wingdings" pitchFamily="2" charset="2"/>
              <a:buChar char="ü"/>
            </a:pPr>
            <a:r>
              <a:rPr lang="tr-TR" sz="1200" dirty="0" smtClean="0"/>
              <a:t> Manevi kültür öğelerinden çok, bilimsel ve teknolojik  objelerin oluşturduğu maddi kültür öğeleri daha egemen,</a:t>
            </a:r>
          </a:p>
          <a:p>
            <a:pPr>
              <a:buFont typeface="Wingdings" pitchFamily="2" charset="2"/>
              <a:buChar char="ü"/>
            </a:pPr>
            <a:r>
              <a:rPr lang="tr-TR" sz="1200" dirty="0" smtClean="0"/>
              <a:t>Örgütlenmeye ve örgüt kurallarına uyum açısından daha duyarlı, </a:t>
            </a:r>
          </a:p>
          <a:p>
            <a:pPr>
              <a:buFont typeface="Wingdings" pitchFamily="2" charset="2"/>
              <a:buChar char="ü"/>
            </a:pPr>
            <a:r>
              <a:rPr lang="tr-TR" sz="1200" dirty="0" smtClean="0"/>
              <a:t>Koruyuculuk, kollama ve gözeticilik yetersiz, çocukların gelişimi daha iyi, çocuklarda kendine güven ve sorumluluk duygusu daha iyi, bireylerin fazla tutucu olmadığı, daha çok uzlaşmacı ancak hakkını arama ve alma konusunda direnen bir eğilime sahip olduğu gözlenmekte,</a:t>
            </a:r>
          </a:p>
          <a:p>
            <a:pPr>
              <a:buNone/>
            </a:pPr>
            <a:r>
              <a:rPr lang="tr-TR" sz="1800" b="1" dirty="0" smtClean="0">
                <a:solidFill>
                  <a:srgbClr val="C00000"/>
                </a:solidFill>
              </a:rPr>
              <a:t>c.</a:t>
            </a:r>
            <a:r>
              <a:rPr lang="tr-TR" sz="1800" b="1" dirty="0" err="1" smtClean="0">
                <a:solidFill>
                  <a:srgbClr val="C00000"/>
                </a:solidFill>
              </a:rPr>
              <a:t>Empatik</a:t>
            </a:r>
            <a:r>
              <a:rPr lang="tr-TR" sz="1800" b="1" dirty="0" smtClean="0">
                <a:solidFill>
                  <a:srgbClr val="C00000"/>
                </a:solidFill>
              </a:rPr>
              <a:t> Toplum(Henüz böyle bir toplum yok, her toplum içinde az-çok bireyler var);</a:t>
            </a:r>
          </a:p>
          <a:p>
            <a:pPr>
              <a:buFont typeface="Wingdings" pitchFamily="2" charset="2"/>
              <a:buChar char="ü"/>
            </a:pPr>
            <a:r>
              <a:rPr lang="tr-TR" sz="1200" dirty="0" smtClean="0"/>
              <a:t>“Ana-Baba-Çocuk Toplumu” ile “</a:t>
            </a:r>
            <a:r>
              <a:rPr lang="tr-TR" sz="1200" dirty="0" err="1" smtClean="0"/>
              <a:t>Yetşkin</a:t>
            </a:r>
            <a:r>
              <a:rPr lang="tr-TR" sz="1200" dirty="0" smtClean="0"/>
              <a:t> Toplum”un olumlu özellikleri bir arada gözlenmekte,</a:t>
            </a:r>
          </a:p>
          <a:p>
            <a:pPr>
              <a:buFont typeface="Wingdings" pitchFamily="2" charset="2"/>
              <a:buChar char="ü"/>
            </a:pPr>
            <a:r>
              <a:rPr lang="tr-TR" sz="1200" dirty="0" smtClean="0"/>
              <a:t>Ana, baba ve çocuk ilişkileri daha dengeli, aralarında bağımlılıktan çok bağlılık söz konusu,</a:t>
            </a:r>
          </a:p>
          <a:p>
            <a:pPr>
              <a:buFont typeface="Wingdings" pitchFamily="2" charset="2"/>
              <a:buChar char="ü"/>
            </a:pPr>
            <a:r>
              <a:rPr lang="tr-TR" sz="1200" dirty="0" smtClean="0"/>
              <a:t>Çocuklara yerine ve koşullara göre daha uygun koruyucu ve gözetici davranılmakta,</a:t>
            </a:r>
          </a:p>
          <a:p>
            <a:pPr>
              <a:buFont typeface="Wingdings" pitchFamily="2" charset="2"/>
              <a:buChar char="ü"/>
            </a:pPr>
            <a:r>
              <a:rPr lang="tr-TR" sz="1200" dirty="0" smtClean="0"/>
              <a:t>Bireyler,  kültürel aktarımda akılcı, toplum için gerekli yeniliklere açık, ancak geçmişten devralınan toplum için yararlı kültür öğelerini de korumaya özen gösterilmekte,</a:t>
            </a:r>
          </a:p>
          <a:p>
            <a:pPr>
              <a:buFont typeface="Wingdings" pitchFamily="2" charset="2"/>
              <a:buChar char="ü"/>
            </a:pPr>
            <a:r>
              <a:rPr lang="tr-TR" sz="1200" dirty="0" smtClean="0"/>
              <a:t>İnsan ilişkilerinde genellikle etkili iletişime, insancıl, hoşgörülü, uzlaşmacı ve demokrat olma eğilimi, </a:t>
            </a:r>
          </a:p>
        </p:txBody>
      </p:sp>
      <p:sp>
        <p:nvSpPr>
          <p:cNvPr id="4" name="3 Slayt Numarası Yer Tutucusu"/>
          <p:cNvSpPr>
            <a:spLocks noGrp="1"/>
          </p:cNvSpPr>
          <p:nvPr>
            <p:ph type="sldNum" sz="quarter" idx="15"/>
          </p:nvPr>
        </p:nvSpPr>
        <p:spPr/>
        <p:txBody>
          <a:bodyPr/>
          <a:lstStyle/>
          <a:p>
            <a:fld id="{4277661E-163C-433A-B389-69C25B041A08}" type="slidenum">
              <a:rPr lang="tr-TR" smtClean="0"/>
              <a:pPr/>
              <a:t>14</a:t>
            </a:fld>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19256" cy="778098"/>
          </a:xfrm>
        </p:spPr>
        <p:txBody>
          <a:bodyPr/>
          <a:lstStyle/>
          <a:p>
            <a:pPr algn="ctr"/>
            <a:r>
              <a:rPr lang="tr-TR" b="1" dirty="0" smtClean="0">
                <a:solidFill>
                  <a:srgbClr val="C00000"/>
                </a:solidFill>
              </a:rPr>
              <a:t>5.Coğrafi ve İklim Özellikleri</a:t>
            </a:r>
            <a:endParaRPr lang="tr-TR" dirty="0">
              <a:solidFill>
                <a:srgbClr val="C00000"/>
              </a:solidFill>
            </a:endParaRPr>
          </a:p>
        </p:txBody>
      </p:sp>
      <p:sp>
        <p:nvSpPr>
          <p:cNvPr id="3" name="2 İçerik Yer Tutucusu"/>
          <p:cNvSpPr>
            <a:spLocks noGrp="1"/>
          </p:cNvSpPr>
          <p:nvPr>
            <p:ph sz="quarter" idx="1"/>
          </p:nvPr>
        </p:nvSpPr>
        <p:spPr>
          <a:xfrm>
            <a:off x="457200" y="1196752"/>
            <a:ext cx="8219256" cy="5277200"/>
          </a:xfrm>
        </p:spPr>
        <p:txBody>
          <a:bodyPr/>
          <a:lstStyle/>
          <a:p>
            <a:r>
              <a:rPr lang="tr-TR" dirty="0" smtClean="0"/>
              <a:t>Kişiliğin oluşmasında ve gelişiminde bireyin içinde doğup büyüdüğü coğrafi ve çevre koşullarının etkisi büyüktür, </a:t>
            </a:r>
          </a:p>
          <a:p>
            <a:endParaRPr lang="tr-TR" dirty="0" smtClean="0"/>
          </a:p>
          <a:p>
            <a:pPr>
              <a:buFont typeface="Wingdings" pitchFamily="2" charset="2"/>
              <a:buChar char="ü"/>
            </a:pPr>
            <a:r>
              <a:rPr lang="tr-TR" b="1" dirty="0" smtClean="0">
                <a:solidFill>
                  <a:srgbClr val="C00000"/>
                </a:solidFill>
              </a:rPr>
              <a:t>Kıyı kesimde </a:t>
            </a:r>
            <a:r>
              <a:rPr lang="tr-TR" dirty="0" smtClean="0"/>
              <a:t>doğup büyüyen ya da yaşayanların daha </a:t>
            </a:r>
            <a:r>
              <a:rPr lang="tr-TR" b="1" dirty="0" smtClean="0">
                <a:solidFill>
                  <a:srgbClr val="C00000"/>
                </a:solidFill>
              </a:rPr>
              <a:t>duygusal </a:t>
            </a:r>
            <a:r>
              <a:rPr lang="tr-TR" dirty="0" smtClean="0"/>
              <a:t>ya da duygularının daha kolay geliştiği, daha </a:t>
            </a:r>
            <a:r>
              <a:rPr lang="tr-TR" b="1" dirty="0" smtClean="0">
                <a:solidFill>
                  <a:srgbClr val="C00000"/>
                </a:solidFill>
              </a:rPr>
              <a:t>yumuşak bir mizaç </a:t>
            </a:r>
            <a:r>
              <a:rPr lang="tr-TR" dirty="0" smtClean="0"/>
              <a:t>sergiledikleri,</a:t>
            </a:r>
          </a:p>
          <a:p>
            <a:pPr>
              <a:buFont typeface="Wingdings" pitchFamily="2" charset="2"/>
              <a:buChar char="ü"/>
            </a:pPr>
            <a:endParaRPr lang="tr-TR" dirty="0" smtClean="0"/>
          </a:p>
          <a:p>
            <a:pPr>
              <a:buFont typeface="Wingdings" pitchFamily="2" charset="2"/>
              <a:buChar char="ü"/>
            </a:pPr>
            <a:r>
              <a:rPr lang="tr-TR" b="1" dirty="0" smtClean="0">
                <a:solidFill>
                  <a:srgbClr val="C00000"/>
                </a:solidFill>
              </a:rPr>
              <a:t>Kara</a:t>
            </a:r>
            <a:r>
              <a:rPr lang="tr-TR" dirty="0" smtClean="0"/>
              <a:t> ya da </a:t>
            </a:r>
            <a:r>
              <a:rPr lang="tr-TR" b="1" dirty="0" smtClean="0">
                <a:solidFill>
                  <a:srgbClr val="C00000"/>
                </a:solidFill>
              </a:rPr>
              <a:t>dağlık bölgelerde, </a:t>
            </a:r>
            <a:r>
              <a:rPr lang="tr-TR" dirty="0" smtClean="0"/>
              <a:t>aşırı sıcak ya da soğuk iklimlerde doğan büyüyen ve yaşayan bireylerin </a:t>
            </a:r>
            <a:r>
              <a:rPr lang="tr-TR" b="1" dirty="0" smtClean="0">
                <a:solidFill>
                  <a:srgbClr val="C00000"/>
                </a:solidFill>
              </a:rPr>
              <a:t>daha sert mizaç </a:t>
            </a:r>
            <a:r>
              <a:rPr lang="tr-TR" dirty="0" smtClean="0"/>
              <a:t>sahibi oldukları ileri sürülmektedir,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15</a:t>
            </a:fld>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576064"/>
          </a:xfrm>
        </p:spPr>
        <p:txBody>
          <a:bodyPr>
            <a:normAutofit/>
          </a:bodyPr>
          <a:lstStyle/>
          <a:p>
            <a:pPr algn="ctr"/>
            <a:r>
              <a:rPr lang="tr-TR" sz="2400" b="1" dirty="0" smtClean="0">
                <a:solidFill>
                  <a:srgbClr val="C00000"/>
                </a:solidFill>
              </a:rPr>
              <a:t>6.Kitle İletişim Araçları</a:t>
            </a:r>
            <a:endParaRPr lang="tr-TR" sz="2400" dirty="0">
              <a:solidFill>
                <a:srgbClr val="C00000"/>
              </a:solidFill>
            </a:endParaRPr>
          </a:p>
        </p:txBody>
      </p:sp>
      <p:sp>
        <p:nvSpPr>
          <p:cNvPr id="3" name="2 İçerik Yer Tutucusu"/>
          <p:cNvSpPr>
            <a:spLocks noGrp="1"/>
          </p:cNvSpPr>
          <p:nvPr>
            <p:ph sz="quarter" idx="1"/>
          </p:nvPr>
        </p:nvSpPr>
        <p:spPr>
          <a:xfrm>
            <a:off x="323528" y="836712"/>
            <a:ext cx="8496944" cy="5832648"/>
          </a:xfrm>
        </p:spPr>
        <p:txBody>
          <a:bodyPr>
            <a:normAutofit fontScale="85000" lnSpcReduction="20000"/>
          </a:bodyPr>
          <a:lstStyle/>
          <a:p>
            <a:r>
              <a:rPr lang="tr-TR" b="1" dirty="0" smtClean="0"/>
              <a:t>Televizyon, filmler, internet, bilgisayar, radyo, telefon, gazete </a:t>
            </a:r>
            <a:r>
              <a:rPr lang="tr-TR" dirty="0" smtClean="0"/>
              <a:t>ve </a:t>
            </a:r>
            <a:r>
              <a:rPr lang="tr-TR" b="1" dirty="0" smtClean="0"/>
              <a:t>medyadan</a:t>
            </a:r>
            <a:r>
              <a:rPr lang="tr-TR" dirty="0" smtClean="0"/>
              <a:t> oluşan </a:t>
            </a:r>
            <a:r>
              <a:rPr lang="tr-TR" b="1" dirty="0" smtClean="0"/>
              <a:t>Kitle İletişim Araçları</a:t>
            </a:r>
            <a:r>
              <a:rPr lang="tr-TR" dirty="0" smtClean="0"/>
              <a:t>, kişiliğin oluşumu ve gelişimi açısından önemlidir,</a:t>
            </a:r>
          </a:p>
          <a:p>
            <a:pPr>
              <a:buFont typeface="Wingdings" pitchFamily="2" charset="2"/>
              <a:buChar char="ü"/>
            </a:pPr>
            <a:r>
              <a:rPr lang="tr-TR" b="1" dirty="0" smtClean="0">
                <a:solidFill>
                  <a:srgbClr val="C00000"/>
                </a:solidFill>
              </a:rPr>
              <a:t>Şiddet içeren film </a:t>
            </a:r>
            <a:r>
              <a:rPr lang="tr-TR" dirty="0" smtClean="0"/>
              <a:t>ve </a:t>
            </a:r>
            <a:r>
              <a:rPr lang="tr-TR" b="1" dirty="0" smtClean="0">
                <a:solidFill>
                  <a:srgbClr val="C00000"/>
                </a:solidFill>
              </a:rPr>
              <a:t>yayınlar</a:t>
            </a:r>
            <a:r>
              <a:rPr lang="tr-TR" dirty="0" smtClean="0"/>
              <a:t>dan etkilenen çocuk ve gençlerin de şiddet eğilimli bir kişilik geliştirebilmekte,</a:t>
            </a:r>
          </a:p>
          <a:p>
            <a:pPr>
              <a:buFont typeface="Wingdings" pitchFamily="2" charset="2"/>
              <a:buChar char="ü"/>
            </a:pPr>
            <a:r>
              <a:rPr lang="tr-TR" dirty="0" smtClean="0"/>
              <a:t>Şiddet içeren haber programlarındaki medyatik ya da ünlü kişileri, rol model edinenlerde şiddete eğilim ya da şiddet olaylarını kanıksama ve duyarsızlık gelişmekte,</a:t>
            </a:r>
          </a:p>
          <a:p>
            <a:pPr>
              <a:buFont typeface="Wingdings" pitchFamily="2" charset="2"/>
              <a:buChar char="ü"/>
            </a:pPr>
            <a:r>
              <a:rPr lang="tr-TR" dirty="0" smtClean="0"/>
              <a:t>Toplum içerisinde her alanda, özellikle gençler ve okullardaki öğrenciler arasında giderek artış eğilimi gösteren şiddet olaylarında kitle iletişim araçlarının da payı büyük, </a:t>
            </a:r>
          </a:p>
          <a:p>
            <a:pPr>
              <a:buFont typeface="Wingdings" pitchFamily="2" charset="2"/>
              <a:buChar char="ü"/>
            </a:pPr>
            <a:r>
              <a:rPr lang="tr-TR" dirty="0" smtClean="0"/>
              <a:t>Birçok televizyon programlarındaki ya da dizilerindeki oyuncuların </a:t>
            </a:r>
            <a:r>
              <a:rPr lang="tr-TR" b="1" dirty="0" smtClean="0">
                <a:solidFill>
                  <a:srgbClr val="C00000"/>
                </a:solidFill>
              </a:rPr>
              <a:t>giyim biçimleri, yaşam tarzı, eğlenceleri </a:t>
            </a:r>
            <a:r>
              <a:rPr lang="tr-TR" dirty="0" smtClean="0"/>
              <a:t>ve rol gereği de olsa </a:t>
            </a:r>
            <a:r>
              <a:rPr lang="tr-TR" b="1" dirty="0" smtClean="0">
                <a:solidFill>
                  <a:srgbClr val="C00000"/>
                </a:solidFill>
              </a:rPr>
              <a:t>düşünce sistemleri, </a:t>
            </a:r>
            <a:r>
              <a:rPr lang="tr-TR" dirty="0" smtClean="0"/>
              <a:t>izleyici çocuk ve gençlerin eğilimlerini etkilemekte,</a:t>
            </a:r>
          </a:p>
          <a:p>
            <a:pPr>
              <a:buFont typeface="Wingdings" pitchFamily="2" charset="2"/>
              <a:buChar char="ü"/>
            </a:pPr>
            <a:r>
              <a:rPr lang="tr-TR" dirty="0" smtClean="0"/>
              <a:t>Kitle iletişim araçları ile kolay ulaşılabilen </a:t>
            </a:r>
            <a:r>
              <a:rPr lang="tr-TR" b="1" dirty="0" smtClean="0">
                <a:solidFill>
                  <a:srgbClr val="C00000"/>
                </a:solidFill>
              </a:rPr>
              <a:t>pornografik filmler</a:t>
            </a:r>
            <a:r>
              <a:rPr lang="tr-TR" dirty="0" smtClean="0"/>
              <a:t>, henüz kişiliği yeterince oturmamış çocuk ve gençler için son derece zararlı,</a:t>
            </a:r>
          </a:p>
          <a:p>
            <a:pPr>
              <a:buFont typeface="Wingdings" pitchFamily="2" charset="2"/>
              <a:buChar char="ü"/>
            </a:pPr>
            <a:r>
              <a:rPr lang="tr-TR" dirty="0" smtClean="0"/>
              <a:t>Kişiliğin oluşumunu ve gelişimini etkileyen etmenlerin, politikacı ve yöneticiler tarafından bilinmesi ve göz önünde bulundurulması gerekmektedir.    </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16</a:t>
            </a:fld>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504056"/>
          </a:xfrm>
        </p:spPr>
        <p:txBody>
          <a:bodyPr>
            <a:normAutofit/>
          </a:bodyPr>
          <a:lstStyle/>
          <a:p>
            <a:pPr algn="ctr"/>
            <a:r>
              <a:rPr lang="tr-TR" sz="2400" b="1" dirty="0" smtClean="0">
                <a:solidFill>
                  <a:srgbClr val="C00000"/>
                </a:solidFill>
              </a:rPr>
              <a:t>Kişilik ve Benlik(Kimlik) Arasındaki İlişki</a:t>
            </a:r>
            <a:endParaRPr lang="tr-TR" sz="2400" dirty="0">
              <a:solidFill>
                <a:srgbClr val="C00000"/>
              </a:solidFill>
            </a:endParaRPr>
          </a:p>
        </p:txBody>
      </p:sp>
      <p:sp>
        <p:nvSpPr>
          <p:cNvPr id="3" name="2 İçerik Yer Tutucusu"/>
          <p:cNvSpPr>
            <a:spLocks noGrp="1"/>
          </p:cNvSpPr>
          <p:nvPr>
            <p:ph sz="quarter" idx="1"/>
          </p:nvPr>
        </p:nvSpPr>
        <p:spPr>
          <a:xfrm>
            <a:off x="251520" y="692696"/>
            <a:ext cx="8568952" cy="5976664"/>
          </a:xfrm>
        </p:spPr>
        <p:txBody>
          <a:bodyPr>
            <a:normAutofit fontScale="85000" lnSpcReduction="20000"/>
          </a:bodyPr>
          <a:lstStyle/>
          <a:p>
            <a:r>
              <a:rPr lang="tr-TR" b="1" i="1" dirty="0" smtClean="0">
                <a:solidFill>
                  <a:srgbClr val="C00000"/>
                </a:solidFill>
              </a:rPr>
              <a:t>Kişilik ve benlik(kimlik) genellikle birbiriyle karıştırılmakta;</a:t>
            </a:r>
          </a:p>
          <a:p>
            <a:pPr>
              <a:buFont typeface="Wingdings" pitchFamily="2" charset="2"/>
              <a:buChar char="ü"/>
            </a:pPr>
            <a:r>
              <a:rPr lang="tr-TR" i="1" dirty="0" smtClean="0"/>
              <a:t>Kişilik bireye özgü ve kalıcı özellikleri tanımlar, bireyin </a:t>
            </a:r>
            <a:r>
              <a:rPr lang="tr-TR" b="1" i="1" dirty="0" smtClean="0">
                <a:solidFill>
                  <a:srgbClr val="C00000"/>
                </a:solidFill>
              </a:rPr>
              <a:t>“nasıl bir kişi” </a:t>
            </a:r>
            <a:r>
              <a:rPr lang="tr-TR" i="1" dirty="0" smtClean="0"/>
              <a:t>olduğunu betimler, </a:t>
            </a:r>
            <a:r>
              <a:rPr lang="tr-TR" b="1" dirty="0" smtClean="0">
                <a:solidFill>
                  <a:srgbClr val="C00000"/>
                </a:solidFill>
              </a:rPr>
              <a:t>“Ben nasıl bir kişiyim?” </a:t>
            </a:r>
          </a:p>
          <a:p>
            <a:pPr>
              <a:buFont typeface="Wingdings" pitchFamily="2" charset="2"/>
              <a:buChar char="ü"/>
            </a:pPr>
            <a:r>
              <a:rPr lang="tr-TR" i="1" dirty="0" smtClean="0"/>
              <a:t>Benlik, bireyin kişisel, mesleksel ve toplumsal konumunu ve </a:t>
            </a:r>
            <a:r>
              <a:rPr lang="tr-TR" b="1" i="1" dirty="0" smtClean="0">
                <a:solidFill>
                  <a:srgbClr val="C00000"/>
                </a:solidFill>
              </a:rPr>
              <a:t>“kim” </a:t>
            </a:r>
            <a:r>
              <a:rPr lang="tr-TR" i="1" dirty="0" smtClean="0"/>
              <a:t>olduğunu belirler, </a:t>
            </a:r>
            <a:r>
              <a:rPr lang="tr-TR" b="1" dirty="0" smtClean="0">
                <a:solidFill>
                  <a:srgbClr val="C00000"/>
                </a:solidFill>
              </a:rPr>
              <a:t>“Ben kimim?”</a:t>
            </a:r>
          </a:p>
          <a:p>
            <a:pPr>
              <a:buNone/>
            </a:pPr>
            <a:endParaRPr lang="tr-TR" i="1" dirty="0" smtClean="0"/>
          </a:p>
          <a:p>
            <a:r>
              <a:rPr lang="tr-TR" b="1" dirty="0" smtClean="0">
                <a:solidFill>
                  <a:srgbClr val="C00000"/>
                </a:solidFill>
              </a:rPr>
              <a:t>Benlik;</a:t>
            </a:r>
          </a:p>
          <a:p>
            <a:pPr>
              <a:buFont typeface="Wingdings" pitchFamily="2" charset="2"/>
              <a:buChar char="ü"/>
            </a:pPr>
            <a:r>
              <a:rPr lang="tr-TR" dirty="0" smtClean="0"/>
              <a:t>Kişiliği etkileyen en güçlü etmen,</a:t>
            </a:r>
          </a:p>
          <a:p>
            <a:pPr>
              <a:buFont typeface="Wingdings" pitchFamily="2" charset="2"/>
              <a:buChar char="ü"/>
            </a:pPr>
            <a:r>
              <a:rPr lang="tr-TR" dirty="0" smtClean="0"/>
              <a:t>Kişiliğin öznel yanı ya da iç öğelerin dış çevrede somutlaşmış görünümü, kişiliğin özü,</a:t>
            </a:r>
          </a:p>
          <a:p>
            <a:pPr>
              <a:buFont typeface="Wingdings" pitchFamily="2" charset="2"/>
              <a:buChar char="ü"/>
            </a:pPr>
            <a:r>
              <a:rPr lang="tr-TR" dirty="0" smtClean="0"/>
              <a:t>Bireyin kendi kişiliğine ilişkin düşündüklerinin bütünü, kendisini tanıma ve değerlendirme biçimi,</a:t>
            </a:r>
          </a:p>
          <a:p>
            <a:pPr>
              <a:buFont typeface="Wingdings" pitchFamily="2" charset="2"/>
              <a:buChar char="ü"/>
            </a:pPr>
            <a:r>
              <a:rPr lang="tr-TR" dirty="0" smtClean="0"/>
              <a:t>Toplumsal yaşam içerisinde kazanılan bir oluşum, insanın kim olduğuna ve olacağına ilişkin örgütlenmiş, tutarlı, durulmuş algısı, görüşü ve inancı, kendine biçtiği değer,</a:t>
            </a:r>
          </a:p>
          <a:p>
            <a:pPr>
              <a:buNone/>
            </a:pPr>
            <a:r>
              <a:rPr lang="tr-TR" b="1" dirty="0" smtClean="0"/>
              <a:t>Birey, toplumsal roller gereği pek çok insanla sosyal ilişki halindedir. Bu insanlara en iyi yönlerini sergilemeye özen gösterir. Böyle davranırken bile, zaman içerisinde bu iyi yönler, o kişinin benliğinin birer parçası biçimine dönüşebilir.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47248" cy="850106"/>
          </a:xfrm>
        </p:spPr>
        <p:txBody>
          <a:bodyPr>
            <a:normAutofit/>
          </a:bodyPr>
          <a:lstStyle/>
          <a:p>
            <a:pPr algn="ctr"/>
            <a:r>
              <a:rPr lang="tr-TR" sz="2400" b="1" dirty="0" smtClean="0">
                <a:solidFill>
                  <a:srgbClr val="C00000"/>
                </a:solidFill>
              </a:rPr>
              <a:t>Carl </a:t>
            </a:r>
            <a:r>
              <a:rPr lang="tr-TR" sz="2400" b="1" dirty="0" err="1" smtClean="0">
                <a:solidFill>
                  <a:srgbClr val="C00000"/>
                </a:solidFill>
              </a:rPr>
              <a:t>Rogers’in</a:t>
            </a:r>
            <a:r>
              <a:rPr lang="tr-TR" sz="2400" b="1" dirty="0" smtClean="0">
                <a:solidFill>
                  <a:srgbClr val="C00000"/>
                </a:solidFill>
              </a:rPr>
              <a:t> Benlik Kavramı</a:t>
            </a:r>
            <a:br>
              <a:rPr lang="tr-TR" sz="2400" b="1" dirty="0" smtClean="0">
                <a:solidFill>
                  <a:srgbClr val="C00000"/>
                </a:solidFill>
              </a:rPr>
            </a:br>
            <a:r>
              <a:rPr lang="tr-TR" sz="2400" b="1" dirty="0" smtClean="0">
                <a:solidFill>
                  <a:srgbClr val="C00000"/>
                </a:solidFill>
              </a:rPr>
              <a:t>(Koşulsuz Sevgi)</a:t>
            </a:r>
            <a:endParaRPr lang="tr-TR" sz="2400" dirty="0"/>
          </a:p>
        </p:txBody>
      </p:sp>
      <p:sp>
        <p:nvSpPr>
          <p:cNvPr id="3" name="2 Slayt Numarası Yer Tutucusu"/>
          <p:cNvSpPr>
            <a:spLocks noGrp="1"/>
          </p:cNvSpPr>
          <p:nvPr>
            <p:ph type="sldNum" sz="quarter" idx="12"/>
          </p:nvPr>
        </p:nvSpPr>
        <p:spPr/>
        <p:txBody>
          <a:bodyPr/>
          <a:lstStyle/>
          <a:p>
            <a:fld id="{4277661E-163C-433A-B389-69C25B041A08}" type="slidenum">
              <a:rPr lang="tr-TR" smtClean="0"/>
              <a:pPr/>
              <a:t>18</a:t>
            </a:fld>
            <a:endParaRPr lang="tr-TR"/>
          </a:p>
        </p:txBody>
      </p:sp>
      <p:sp>
        <p:nvSpPr>
          <p:cNvPr id="4" name="3 İçerik Yer Tutucusu"/>
          <p:cNvSpPr>
            <a:spLocks noGrp="1"/>
          </p:cNvSpPr>
          <p:nvPr>
            <p:ph sz="quarter" idx="1"/>
          </p:nvPr>
        </p:nvSpPr>
        <p:spPr>
          <a:xfrm>
            <a:off x="251520" y="1124744"/>
            <a:ext cx="5760640" cy="5544616"/>
          </a:xfrm>
        </p:spPr>
        <p:txBody>
          <a:bodyPr>
            <a:normAutofit fontScale="92500" lnSpcReduction="10000"/>
          </a:bodyPr>
          <a:lstStyle/>
          <a:p>
            <a:r>
              <a:rPr lang="tr-TR" dirty="0" smtClean="0"/>
              <a:t>Olumlu benlik bilinci geliştirebilmek için, bireyin </a:t>
            </a:r>
            <a:r>
              <a:rPr lang="tr-TR" b="1" dirty="0" smtClean="0">
                <a:solidFill>
                  <a:srgbClr val="C00000"/>
                </a:solidFill>
              </a:rPr>
              <a:t>”Koşulsuz Sevgi” </a:t>
            </a:r>
            <a:r>
              <a:rPr lang="tr-TR" dirty="0" smtClean="0"/>
              <a:t>içinde yetişmesi gerektiğini savunmakta,</a:t>
            </a:r>
          </a:p>
          <a:p>
            <a:pPr>
              <a:buFont typeface="Wingdings" pitchFamily="2" charset="2"/>
              <a:buChar char="ü"/>
            </a:pPr>
            <a:r>
              <a:rPr lang="tr-TR" dirty="0" smtClean="0"/>
              <a:t>Koşulsuz sevgi ise, bireyin davranışları nasıl olursa olsun, her bireyin sevgi ve saygıyı hak ettiğini kabul eden yaklaşım, </a:t>
            </a:r>
            <a:r>
              <a:rPr lang="tr-TR" b="1" dirty="0" smtClean="0">
                <a:solidFill>
                  <a:srgbClr val="C00000"/>
                </a:solidFill>
              </a:rPr>
              <a:t>“Her birey sevgi ve saygıyı hak eder”</a:t>
            </a:r>
          </a:p>
          <a:p>
            <a:pPr>
              <a:buFont typeface="Wingdings" pitchFamily="2" charset="2"/>
              <a:buChar char="ü"/>
            </a:pPr>
            <a:r>
              <a:rPr lang="tr-TR" dirty="0" smtClean="0"/>
              <a:t>Koşulsuz sevgi içinde büyüyen bireylerin, benlik anlayışları güçlü ve olumludur,</a:t>
            </a:r>
          </a:p>
          <a:p>
            <a:pPr>
              <a:buFont typeface="Wingdings" pitchFamily="2" charset="2"/>
              <a:buChar char="ü"/>
            </a:pPr>
            <a:r>
              <a:rPr lang="tr-TR" dirty="0" smtClean="0"/>
              <a:t>Bireyin kendini kandırmaya başlamasıyla, ya da haksız olduğu halde, kendini haklı çıkarmaya çabalaması ile kaygı düzeyi artar ve zaman içerisinde bireyin kendine yönelik benlik algısı zayıflar,</a:t>
            </a:r>
          </a:p>
          <a:p>
            <a:endParaRPr lang="tr-TR" dirty="0"/>
          </a:p>
        </p:txBody>
      </p:sp>
      <p:sp>
        <p:nvSpPr>
          <p:cNvPr id="5" name="4 İçerik Yer Tutucusu"/>
          <p:cNvSpPr>
            <a:spLocks noGrp="1"/>
          </p:cNvSpPr>
          <p:nvPr>
            <p:ph sz="quarter" idx="2"/>
          </p:nvPr>
        </p:nvSpPr>
        <p:spPr>
          <a:xfrm>
            <a:off x="6372200" y="1600200"/>
            <a:ext cx="2304256" cy="4572000"/>
          </a:xfrm>
        </p:spPr>
        <p:txBody>
          <a:bodyPr>
            <a:normAutofit fontScale="92500" lnSpcReduction="10000"/>
          </a:bodyPr>
          <a:lstStyle/>
          <a:p>
            <a:pPr>
              <a:buNone/>
            </a:pPr>
            <a:endParaRPr lang="tr-TR" b="1" dirty="0" smtClean="0"/>
          </a:p>
          <a:p>
            <a:pPr>
              <a:buNone/>
            </a:pPr>
            <a:endParaRPr lang="tr-TR" b="1" dirty="0" smtClean="0"/>
          </a:p>
          <a:p>
            <a:pPr>
              <a:buNone/>
            </a:pPr>
            <a:endParaRPr lang="tr-TR" b="1" dirty="0" smtClean="0"/>
          </a:p>
          <a:p>
            <a:pPr>
              <a:buNone/>
            </a:pPr>
            <a:endParaRPr lang="tr-TR" b="1" dirty="0" smtClean="0"/>
          </a:p>
          <a:p>
            <a:pPr>
              <a:buNone/>
            </a:pPr>
            <a:endParaRPr lang="tr-TR" b="1" dirty="0" smtClean="0"/>
          </a:p>
          <a:p>
            <a:pPr>
              <a:buNone/>
            </a:pPr>
            <a:endParaRPr lang="tr-TR" b="1" dirty="0" smtClean="0"/>
          </a:p>
          <a:p>
            <a:pPr>
              <a:buNone/>
            </a:pPr>
            <a:endParaRPr lang="tr-TR" b="1" dirty="0" smtClean="0"/>
          </a:p>
          <a:p>
            <a:pPr>
              <a:buNone/>
            </a:pPr>
            <a:endParaRPr lang="tr-TR" b="1" dirty="0" smtClean="0"/>
          </a:p>
          <a:p>
            <a:pPr algn="ctr">
              <a:buNone/>
            </a:pPr>
            <a:r>
              <a:rPr lang="tr-TR" b="1" dirty="0" smtClean="0"/>
              <a:t>Carl </a:t>
            </a:r>
            <a:r>
              <a:rPr lang="tr-TR" b="1" dirty="0" err="1" smtClean="0"/>
              <a:t>Rogers</a:t>
            </a:r>
            <a:endParaRPr lang="tr-TR" b="1" dirty="0" smtClean="0"/>
          </a:p>
          <a:p>
            <a:pPr algn="ctr">
              <a:buNone/>
            </a:pPr>
            <a:r>
              <a:rPr lang="tr-TR" b="1" dirty="0" smtClean="0"/>
              <a:t>1902-1987</a:t>
            </a:r>
            <a:endParaRPr lang="tr-TR" b="1" dirty="0"/>
          </a:p>
        </p:txBody>
      </p:sp>
      <p:pic>
        <p:nvPicPr>
          <p:cNvPr id="6" name="5 Resim" descr="Carl Rogers’in ile ilgili görsel sonucu">
            <a:hlinkClick r:id="rId3"/>
          </p:cNvPr>
          <p:cNvPicPr/>
          <p:nvPr/>
        </p:nvPicPr>
        <p:blipFill>
          <a:blip r:embed="rId4" cstate="print"/>
          <a:srcRect/>
          <a:stretch>
            <a:fillRect/>
          </a:stretch>
        </p:blipFill>
        <p:spPr bwMode="auto">
          <a:xfrm>
            <a:off x="6228184" y="1196752"/>
            <a:ext cx="2520280" cy="3312368"/>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19256" cy="706090"/>
          </a:xfrm>
        </p:spPr>
        <p:txBody>
          <a:bodyPr>
            <a:noAutofit/>
          </a:bodyPr>
          <a:lstStyle/>
          <a:p>
            <a:pPr algn="ctr"/>
            <a:r>
              <a:rPr lang="tr-TR" sz="2400" b="1" dirty="0" err="1" smtClean="0">
                <a:solidFill>
                  <a:srgbClr val="C00000"/>
                </a:solidFill>
              </a:rPr>
              <a:t>Maslow’un</a:t>
            </a:r>
            <a:r>
              <a:rPr lang="tr-TR" sz="2400" b="1" dirty="0" smtClean="0">
                <a:solidFill>
                  <a:srgbClr val="C00000"/>
                </a:solidFill>
              </a:rPr>
              <a:t> Benlik Kavramı</a:t>
            </a:r>
            <a:br>
              <a:rPr lang="tr-TR" sz="2400" b="1" dirty="0" smtClean="0">
                <a:solidFill>
                  <a:srgbClr val="C00000"/>
                </a:solidFill>
              </a:rPr>
            </a:br>
            <a:r>
              <a:rPr lang="tr-TR" sz="2400" b="1" dirty="0" smtClean="0">
                <a:solidFill>
                  <a:srgbClr val="C00000"/>
                </a:solidFill>
              </a:rPr>
              <a:t>(İhtiyaçlar </a:t>
            </a:r>
            <a:r>
              <a:rPr lang="tr-TR" sz="2400" b="1" dirty="0" err="1" smtClean="0">
                <a:solidFill>
                  <a:srgbClr val="C00000"/>
                </a:solidFill>
              </a:rPr>
              <a:t>Hiyerarjisi</a:t>
            </a:r>
            <a:r>
              <a:rPr lang="tr-TR" sz="2400" b="1" dirty="0" smtClean="0">
                <a:solidFill>
                  <a:srgbClr val="C00000"/>
                </a:solidFill>
              </a:rPr>
              <a:t>-Kendini Gerçekleştirme)</a:t>
            </a:r>
            <a:endParaRPr lang="tr-TR" sz="2400" dirty="0"/>
          </a:p>
        </p:txBody>
      </p:sp>
      <p:sp>
        <p:nvSpPr>
          <p:cNvPr id="3" name="2 Slayt Numarası Yer Tutucusu"/>
          <p:cNvSpPr>
            <a:spLocks noGrp="1"/>
          </p:cNvSpPr>
          <p:nvPr>
            <p:ph type="sldNum" sz="quarter" idx="12"/>
          </p:nvPr>
        </p:nvSpPr>
        <p:spPr/>
        <p:txBody>
          <a:bodyPr/>
          <a:lstStyle/>
          <a:p>
            <a:fld id="{4277661E-163C-433A-B389-69C25B041A08}" type="slidenum">
              <a:rPr lang="tr-TR" smtClean="0"/>
              <a:pPr/>
              <a:t>19</a:t>
            </a:fld>
            <a:endParaRPr lang="tr-TR"/>
          </a:p>
        </p:txBody>
      </p:sp>
      <p:sp>
        <p:nvSpPr>
          <p:cNvPr id="4" name="3 İçerik Yer Tutucusu"/>
          <p:cNvSpPr>
            <a:spLocks noGrp="1"/>
          </p:cNvSpPr>
          <p:nvPr>
            <p:ph sz="quarter" idx="1"/>
          </p:nvPr>
        </p:nvSpPr>
        <p:spPr>
          <a:xfrm>
            <a:off x="179512" y="1052736"/>
            <a:ext cx="5832648" cy="5616624"/>
          </a:xfrm>
        </p:spPr>
        <p:txBody>
          <a:bodyPr>
            <a:normAutofit fontScale="62500" lnSpcReduction="20000"/>
          </a:bodyPr>
          <a:lstStyle/>
          <a:p>
            <a:r>
              <a:rPr lang="tr-TR" sz="2900" dirty="0" smtClean="0"/>
              <a:t>İhtiyaçlar hiyerarşisinde insanların ulaşabileceği en üst aşama </a:t>
            </a:r>
            <a:r>
              <a:rPr lang="tr-TR" sz="2900" b="1" dirty="0" smtClean="0">
                <a:solidFill>
                  <a:srgbClr val="C00000"/>
                </a:solidFill>
              </a:rPr>
              <a:t>“Kendini Gerçekleştirme” </a:t>
            </a:r>
            <a:r>
              <a:rPr lang="tr-TR" sz="2900" dirty="0" err="1" smtClean="0"/>
              <a:t>dir</a:t>
            </a:r>
            <a:r>
              <a:rPr lang="tr-TR" sz="2900" dirty="0" smtClean="0"/>
              <a:t>,</a:t>
            </a:r>
          </a:p>
          <a:p>
            <a:pPr>
              <a:buFont typeface="Wingdings" pitchFamily="2" charset="2"/>
              <a:buChar char="ü"/>
            </a:pPr>
            <a:r>
              <a:rPr lang="tr-TR" sz="2900" dirty="0" smtClean="0"/>
              <a:t>Bu aşamaya ulaşan insanların benlik bilinçleri de sağlıklı bir düzeye ulaşmış olması gerekir. </a:t>
            </a:r>
          </a:p>
          <a:p>
            <a:pPr>
              <a:buFont typeface="Wingdings" pitchFamily="2" charset="2"/>
              <a:buChar char="ü"/>
            </a:pPr>
            <a:r>
              <a:rPr lang="tr-TR" sz="2900" dirty="0" smtClean="0"/>
              <a:t>Bu bireylerin kaygı ve çatışmaları pek yoktur,</a:t>
            </a:r>
          </a:p>
          <a:p>
            <a:r>
              <a:rPr lang="tr-TR" sz="2900" b="1" dirty="0" smtClean="0">
                <a:solidFill>
                  <a:srgbClr val="C00000"/>
                </a:solidFill>
              </a:rPr>
              <a:t>Kendini Gerçekleştiren Bireylerin Özellikleri:</a:t>
            </a:r>
          </a:p>
          <a:p>
            <a:pPr lvl="0">
              <a:buFont typeface="Wingdings" pitchFamily="2" charset="2"/>
              <a:buChar char="v"/>
            </a:pPr>
            <a:r>
              <a:rPr lang="tr-TR" sz="2900" dirty="0" smtClean="0"/>
              <a:t>Gerçeği doğru olarak algılar ve kabul eder. </a:t>
            </a:r>
          </a:p>
          <a:p>
            <a:pPr lvl="0">
              <a:buFont typeface="Wingdings" pitchFamily="2" charset="2"/>
              <a:buChar char="v"/>
            </a:pPr>
            <a:r>
              <a:rPr lang="tr-TR" sz="2900" dirty="0" smtClean="0"/>
              <a:t>Olayları çarpıtmaz,</a:t>
            </a:r>
          </a:p>
          <a:p>
            <a:pPr lvl="0">
              <a:buFont typeface="Wingdings" pitchFamily="2" charset="2"/>
              <a:buChar char="v"/>
            </a:pPr>
            <a:r>
              <a:rPr lang="tr-TR" sz="2900" dirty="0" smtClean="0"/>
              <a:t>Kendini ve başkalarını olduğu gibi kabul eder,</a:t>
            </a:r>
          </a:p>
          <a:p>
            <a:pPr lvl="0">
              <a:buFont typeface="Wingdings" pitchFamily="2" charset="2"/>
              <a:buChar char="v"/>
            </a:pPr>
            <a:r>
              <a:rPr lang="tr-TR" sz="2900" dirty="0" smtClean="0"/>
              <a:t>Yaratıcılık yeteneği iyi gelişmiştir,</a:t>
            </a:r>
          </a:p>
          <a:p>
            <a:pPr lvl="0">
              <a:buFont typeface="Wingdings" pitchFamily="2" charset="2"/>
              <a:buChar char="v"/>
            </a:pPr>
            <a:r>
              <a:rPr lang="tr-TR" sz="2900" dirty="0" smtClean="0"/>
              <a:t>Yeri geldiğinde kendine ve hayata gülebilir, kendisi ile ilgili </a:t>
            </a:r>
            <a:r>
              <a:rPr lang="tr-TR" sz="2900" dirty="0" err="1" smtClean="0"/>
              <a:t>espiri</a:t>
            </a:r>
            <a:r>
              <a:rPr lang="tr-TR" sz="2900" dirty="0" smtClean="0"/>
              <a:t> üretebilir,</a:t>
            </a:r>
          </a:p>
          <a:p>
            <a:pPr lvl="0">
              <a:buFont typeface="Wingdings" pitchFamily="2" charset="2"/>
              <a:buChar char="v"/>
            </a:pPr>
            <a:r>
              <a:rPr lang="tr-TR" sz="2900" dirty="0" smtClean="0"/>
              <a:t>İnsana ve insanlığa değer verir, bunlara ilişkin sorunları önemser, gerekirse çözüm önerileri üretebilir,</a:t>
            </a:r>
          </a:p>
          <a:p>
            <a:pPr lvl="0">
              <a:buFont typeface="Wingdings" pitchFamily="2" charset="2"/>
              <a:buChar char="v"/>
            </a:pPr>
            <a:r>
              <a:rPr lang="tr-TR" sz="2900" dirty="0" smtClean="0"/>
              <a:t>Sorumluluklarının farkındadır, tutucu değil, gelişim ve yeniliğe açıktır,</a:t>
            </a:r>
          </a:p>
          <a:p>
            <a:pPr lvl="0">
              <a:buFont typeface="Wingdings" pitchFamily="2" charset="2"/>
              <a:buChar char="v"/>
            </a:pPr>
            <a:r>
              <a:rPr lang="tr-TR" sz="2900" dirty="0" smtClean="0"/>
              <a:t>Çevresini inceler ve araştırır, gerekirse yenilikleri dener ve uygular.</a:t>
            </a:r>
          </a:p>
          <a:p>
            <a:endParaRPr lang="tr-TR" dirty="0"/>
          </a:p>
        </p:txBody>
      </p:sp>
      <p:sp>
        <p:nvSpPr>
          <p:cNvPr id="5" name="4 İçerik Yer Tutucusu"/>
          <p:cNvSpPr>
            <a:spLocks noGrp="1"/>
          </p:cNvSpPr>
          <p:nvPr>
            <p:ph sz="quarter" idx="2"/>
          </p:nvPr>
        </p:nvSpPr>
        <p:spPr>
          <a:xfrm>
            <a:off x="5868144" y="908720"/>
            <a:ext cx="2808312" cy="5263480"/>
          </a:xfrm>
        </p:spPr>
        <p:txBody>
          <a:bodyPr>
            <a:normAutofit fontScale="62500" lnSpcReduction="20000"/>
          </a:bodyPr>
          <a:lstStyle/>
          <a:p>
            <a:pPr>
              <a:buNone/>
            </a:pPr>
            <a:endParaRPr lang="tr-TR" b="1" dirty="0" smtClean="0"/>
          </a:p>
          <a:p>
            <a:pPr>
              <a:buNone/>
            </a:pPr>
            <a:endParaRPr lang="tr-TR" b="1" dirty="0" smtClean="0"/>
          </a:p>
          <a:p>
            <a:pPr>
              <a:buNone/>
            </a:pPr>
            <a:endParaRPr lang="tr-TR" b="1" dirty="0" smtClean="0"/>
          </a:p>
          <a:p>
            <a:pPr>
              <a:buNone/>
            </a:pPr>
            <a:endParaRPr lang="tr-TR" b="1" dirty="0" smtClean="0"/>
          </a:p>
          <a:p>
            <a:pPr>
              <a:buNone/>
            </a:pPr>
            <a:endParaRPr lang="tr-TR" b="1" dirty="0" smtClean="0"/>
          </a:p>
          <a:p>
            <a:pPr>
              <a:buNone/>
            </a:pPr>
            <a:endParaRPr lang="tr-TR" b="1" dirty="0" smtClean="0"/>
          </a:p>
          <a:p>
            <a:pPr>
              <a:buNone/>
            </a:pPr>
            <a:endParaRPr lang="tr-TR" b="1" dirty="0" smtClean="0"/>
          </a:p>
          <a:p>
            <a:pPr algn="ctr">
              <a:buNone/>
            </a:pPr>
            <a:endParaRPr lang="tr-TR" b="1" dirty="0" smtClean="0"/>
          </a:p>
          <a:p>
            <a:pPr algn="ctr">
              <a:buNone/>
            </a:pPr>
            <a:r>
              <a:rPr lang="tr-TR" b="1" dirty="0" smtClean="0"/>
              <a:t>1908-1970</a:t>
            </a:r>
          </a:p>
          <a:p>
            <a:endParaRPr lang="tr-TR" dirty="0" smtClean="0"/>
          </a:p>
          <a:p>
            <a:endParaRPr lang="tr-TR" dirty="0" smtClean="0"/>
          </a:p>
          <a:p>
            <a:endParaRPr lang="tr-TR" dirty="0" smtClean="0"/>
          </a:p>
          <a:p>
            <a:pPr>
              <a:buNone/>
            </a:pPr>
            <a:endParaRPr lang="tr-TR" sz="2000" dirty="0" smtClean="0"/>
          </a:p>
          <a:p>
            <a:pPr>
              <a:buNone/>
            </a:pPr>
            <a:endParaRPr lang="tr-TR" sz="2000" dirty="0" smtClean="0"/>
          </a:p>
          <a:p>
            <a:pPr>
              <a:buNone/>
            </a:pPr>
            <a:endParaRPr lang="tr-TR" sz="2000" dirty="0" smtClean="0"/>
          </a:p>
          <a:p>
            <a:pPr>
              <a:buNone/>
            </a:pPr>
            <a:endParaRPr lang="tr-TR" sz="2000" dirty="0" smtClean="0"/>
          </a:p>
          <a:p>
            <a:pPr>
              <a:buNone/>
            </a:pPr>
            <a:endParaRPr lang="tr-TR" sz="2000" dirty="0" smtClean="0"/>
          </a:p>
          <a:p>
            <a:pPr>
              <a:buNone/>
            </a:pPr>
            <a:endParaRPr lang="tr-TR" sz="2000" dirty="0" smtClean="0"/>
          </a:p>
          <a:p>
            <a:pPr algn="ctr">
              <a:buNone/>
            </a:pPr>
            <a:r>
              <a:rPr lang="tr-TR" sz="2000" dirty="0" smtClean="0"/>
              <a:t> </a:t>
            </a:r>
            <a:r>
              <a:rPr lang="tr-TR" sz="2000" dirty="0" err="1" smtClean="0"/>
              <a:t>Maslow’un</a:t>
            </a:r>
            <a:r>
              <a:rPr lang="tr-TR" sz="2000" dirty="0" smtClean="0"/>
              <a:t> İhtiyaçlar </a:t>
            </a:r>
            <a:r>
              <a:rPr lang="tr-TR" sz="2000" dirty="0" err="1" smtClean="0"/>
              <a:t>Hiyerarjisi</a:t>
            </a:r>
            <a:endParaRPr lang="tr-TR" sz="2000" dirty="0"/>
          </a:p>
        </p:txBody>
      </p:sp>
      <p:pic>
        <p:nvPicPr>
          <p:cNvPr id="6" name="5 Resim" descr="maslow piramidi ile ilgili görsel sonucu">
            <a:hlinkClick r:id="rId3"/>
          </p:cNvPr>
          <p:cNvPicPr/>
          <p:nvPr/>
        </p:nvPicPr>
        <p:blipFill>
          <a:blip r:embed="rId4" cstate="print"/>
          <a:srcRect/>
          <a:stretch>
            <a:fillRect/>
          </a:stretch>
        </p:blipFill>
        <p:spPr bwMode="auto">
          <a:xfrm>
            <a:off x="6012160" y="3284984"/>
            <a:ext cx="2736304" cy="3168352"/>
          </a:xfrm>
          <a:prstGeom prst="rect">
            <a:avLst/>
          </a:prstGeom>
          <a:noFill/>
          <a:ln w="9525">
            <a:noFill/>
            <a:miter lim="800000"/>
            <a:headEnd/>
            <a:tailEnd/>
          </a:ln>
        </p:spPr>
      </p:pic>
      <p:pic>
        <p:nvPicPr>
          <p:cNvPr id="7" name="6 Resim" descr="maslow kimdir ile ilgili görsel sonucu">
            <a:hlinkClick r:id="rId5"/>
          </p:cNvPr>
          <p:cNvPicPr/>
          <p:nvPr/>
        </p:nvPicPr>
        <p:blipFill>
          <a:blip r:embed="rId6" cstate="print"/>
          <a:srcRect/>
          <a:stretch>
            <a:fillRect/>
          </a:stretch>
        </p:blipFill>
        <p:spPr bwMode="auto">
          <a:xfrm>
            <a:off x="6156176" y="1124744"/>
            <a:ext cx="2304256" cy="18002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19256" cy="706090"/>
          </a:xfrm>
        </p:spPr>
        <p:txBody>
          <a:bodyPr/>
          <a:lstStyle/>
          <a:p>
            <a:pPr algn="ctr"/>
            <a:r>
              <a:rPr lang="tr-TR" b="1" dirty="0" smtClean="0">
                <a:solidFill>
                  <a:srgbClr val="C00000"/>
                </a:solidFill>
              </a:rPr>
              <a:t>Kişilik Kavramı ve Tanımı</a:t>
            </a:r>
            <a:endParaRPr lang="tr-TR" dirty="0">
              <a:solidFill>
                <a:srgbClr val="C00000"/>
              </a:solidFill>
            </a:endParaRPr>
          </a:p>
        </p:txBody>
      </p:sp>
      <p:sp>
        <p:nvSpPr>
          <p:cNvPr id="3" name="2 İçerik Yer Tutucusu"/>
          <p:cNvSpPr>
            <a:spLocks noGrp="1"/>
          </p:cNvSpPr>
          <p:nvPr>
            <p:ph sz="quarter" idx="1"/>
          </p:nvPr>
        </p:nvSpPr>
        <p:spPr>
          <a:xfrm>
            <a:off x="457200" y="1052736"/>
            <a:ext cx="8219256" cy="5421216"/>
          </a:xfrm>
        </p:spPr>
        <p:txBody>
          <a:bodyPr>
            <a:normAutofit lnSpcReduction="10000"/>
          </a:bodyPr>
          <a:lstStyle/>
          <a:p>
            <a:r>
              <a:rPr lang="tr-TR" dirty="0" smtClean="0"/>
              <a:t>Uzmanlarca üzerinde anlaşma sağlanmış tek bir kişilik tanımı yoktur ancak, bireyin bütün özelliklerini yansıtan bir kavramdır;</a:t>
            </a:r>
          </a:p>
          <a:p>
            <a:pPr>
              <a:buFont typeface="Wingdings" pitchFamily="2" charset="2"/>
              <a:buChar char="ü"/>
            </a:pPr>
            <a:r>
              <a:rPr lang="tr-TR" dirty="0" smtClean="0"/>
              <a:t>Bireyin yaşam biçimi, bireyin iç ve dış çevresiyle kurduğu, onu diğer bireylerden ayırt edici, tutarlı ve yapılaşmış ilişki biçimi,</a:t>
            </a:r>
          </a:p>
          <a:p>
            <a:pPr>
              <a:buFont typeface="Wingdings" pitchFamily="2" charset="2"/>
              <a:buChar char="ü"/>
            </a:pPr>
            <a:r>
              <a:rPr lang="tr-TR" dirty="0" smtClean="0"/>
              <a:t>Bireyin zihinsel, bedensel ve ruhsal özelliklerinin oluşturduğu, o bireye özgün ve sentezlenmiş biçimi,</a:t>
            </a:r>
          </a:p>
          <a:p>
            <a:pPr>
              <a:buFont typeface="Wingdings" pitchFamily="2" charset="2"/>
              <a:buChar char="ü"/>
            </a:pPr>
            <a:r>
              <a:rPr lang="tr-TR" dirty="0" smtClean="0"/>
              <a:t>Bireyin zihinsel ve bedensel özelliklerinde görülen farklılıkları ve bu farklılıkların davranış ve düşünceye yansıyan, ölçülebilir kısmı,</a:t>
            </a:r>
          </a:p>
          <a:p>
            <a:pPr>
              <a:buFont typeface="Wingdings" pitchFamily="2" charset="2"/>
              <a:buChar char="ü"/>
            </a:pPr>
            <a:r>
              <a:rPr lang="tr-TR" dirty="0" smtClean="0"/>
              <a:t>Bireyin değişmeyen ve tutarlı olan özelliklerinin tümü,</a:t>
            </a:r>
          </a:p>
          <a:p>
            <a:pPr>
              <a:buFont typeface="Wingdings" pitchFamily="2" charset="2"/>
              <a:buChar char="ü"/>
            </a:pPr>
            <a:r>
              <a:rPr lang="tr-TR" b="1" dirty="0" smtClean="0"/>
              <a:t>Bireyin duygu, düşünce ve davranışlarındaki benzerlik ve farklılıkları oluşturan özellikler bütünü,</a:t>
            </a:r>
            <a:endParaRPr lang="tr-TR" b="1"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424936" cy="922114"/>
          </a:xfrm>
        </p:spPr>
        <p:txBody>
          <a:bodyPr>
            <a:normAutofit/>
          </a:bodyPr>
          <a:lstStyle/>
          <a:p>
            <a:pPr algn="ctr"/>
            <a:r>
              <a:rPr lang="tr-TR" sz="2400" b="1" dirty="0" smtClean="0">
                <a:solidFill>
                  <a:srgbClr val="C00000"/>
                </a:solidFill>
              </a:rPr>
              <a:t>Kişiliğin Açıklanmasına İlişkin </a:t>
            </a:r>
            <a:br>
              <a:rPr lang="tr-TR" sz="2400" b="1" dirty="0" smtClean="0">
                <a:solidFill>
                  <a:srgbClr val="C00000"/>
                </a:solidFill>
              </a:rPr>
            </a:br>
            <a:r>
              <a:rPr lang="tr-TR" sz="2400" b="1" dirty="0" smtClean="0">
                <a:solidFill>
                  <a:srgbClr val="C00000"/>
                </a:solidFill>
              </a:rPr>
              <a:t>Kuramsal Yaklaşımlar</a:t>
            </a:r>
            <a:endParaRPr lang="tr-TR" sz="2400" dirty="0">
              <a:solidFill>
                <a:srgbClr val="C00000"/>
              </a:solidFill>
            </a:endParaRPr>
          </a:p>
        </p:txBody>
      </p:sp>
      <p:sp>
        <p:nvSpPr>
          <p:cNvPr id="3" name="2 İçerik Yer Tutucusu"/>
          <p:cNvSpPr>
            <a:spLocks noGrp="1"/>
          </p:cNvSpPr>
          <p:nvPr>
            <p:ph sz="quarter" idx="1"/>
          </p:nvPr>
        </p:nvSpPr>
        <p:spPr>
          <a:xfrm>
            <a:off x="251520" y="1268760"/>
            <a:ext cx="8424936" cy="5328592"/>
          </a:xfrm>
        </p:spPr>
        <p:txBody>
          <a:bodyPr/>
          <a:lstStyle/>
          <a:p>
            <a:r>
              <a:rPr lang="tr-TR" dirty="0" smtClean="0"/>
              <a:t>Karmaşık yapısı bulunan kişilik konusunda pek çok çalışma yapılmış, ancak tek bir görüş birliği </a:t>
            </a:r>
            <a:r>
              <a:rPr lang="tr-TR" dirty="0" err="1" smtClean="0"/>
              <a:t>salanamamış</a:t>
            </a:r>
            <a:r>
              <a:rPr lang="tr-TR" dirty="0" smtClean="0"/>
              <a:t> ise de, her kuram kişiliği farklı yönde ele almıştır;</a:t>
            </a:r>
            <a:r>
              <a:rPr lang="tr-TR" b="1" dirty="0" smtClean="0"/>
              <a:t> Kişilik Kuramları; </a:t>
            </a:r>
          </a:p>
          <a:p>
            <a:pPr marL="457200" indent="-457200">
              <a:buFont typeface="+mj-lt"/>
              <a:buAutoNum type="arabicPeriod"/>
            </a:pPr>
            <a:r>
              <a:rPr lang="tr-TR" b="1" dirty="0" smtClean="0"/>
              <a:t>Sigmund Freud’un,</a:t>
            </a:r>
          </a:p>
          <a:p>
            <a:pPr marL="457200" indent="-457200">
              <a:buFont typeface="+mj-lt"/>
              <a:buAutoNum type="arabicPeriod"/>
            </a:pPr>
            <a:r>
              <a:rPr lang="tr-TR" b="1" dirty="0" err="1" smtClean="0"/>
              <a:t>Erick</a:t>
            </a:r>
            <a:r>
              <a:rPr lang="tr-TR" b="1" dirty="0" smtClean="0"/>
              <a:t> </a:t>
            </a:r>
            <a:r>
              <a:rPr lang="tr-TR" b="1" dirty="0" err="1" smtClean="0"/>
              <a:t>Berne’nin</a:t>
            </a:r>
            <a:r>
              <a:rPr lang="tr-TR" b="1" dirty="0" smtClean="0"/>
              <a:t>,</a:t>
            </a:r>
          </a:p>
          <a:p>
            <a:pPr marL="457200" indent="-457200">
              <a:buFont typeface="+mj-lt"/>
              <a:buAutoNum type="arabicPeriod"/>
            </a:pPr>
            <a:r>
              <a:rPr lang="tr-TR" b="1" dirty="0" err="1" smtClean="0"/>
              <a:t>Hans</a:t>
            </a:r>
            <a:r>
              <a:rPr lang="tr-TR" b="1" dirty="0" smtClean="0"/>
              <a:t> </a:t>
            </a:r>
            <a:r>
              <a:rPr lang="tr-TR" b="1" dirty="0" err="1" smtClean="0"/>
              <a:t>Eysenck’in</a:t>
            </a:r>
            <a:r>
              <a:rPr lang="tr-TR" b="1" dirty="0" smtClean="0"/>
              <a:t>,</a:t>
            </a:r>
          </a:p>
          <a:p>
            <a:pPr marL="457200" indent="-457200">
              <a:buFont typeface="+mj-lt"/>
              <a:buAutoNum type="arabicPeriod"/>
            </a:pPr>
            <a:r>
              <a:rPr lang="tr-TR" b="1" dirty="0" err="1" smtClean="0"/>
              <a:t>Gustav</a:t>
            </a:r>
            <a:r>
              <a:rPr lang="tr-TR" b="1" dirty="0" smtClean="0"/>
              <a:t> </a:t>
            </a:r>
            <a:r>
              <a:rPr lang="tr-TR" b="1" dirty="0" err="1" smtClean="0"/>
              <a:t>Jung’un</a:t>
            </a:r>
            <a:r>
              <a:rPr lang="tr-TR" b="1" dirty="0" smtClean="0"/>
              <a:t>,</a:t>
            </a:r>
          </a:p>
          <a:p>
            <a:pPr marL="457200" indent="-457200">
              <a:buFont typeface="+mj-lt"/>
              <a:buAutoNum type="arabicPeriod"/>
            </a:pPr>
            <a:r>
              <a:rPr lang="tr-TR" b="1" dirty="0" err="1" smtClean="0"/>
              <a:t>Alfred</a:t>
            </a:r>
            <a:r>
              <a:rPr lang="tr-TR" b="1" dirty="0" smtClean="0"/>
              <a:t> Adler’in,</a:t>
            </a:r>
          </a:p>
          <a:p>
            <a:pPr marL="457200" indent="-457200">
              <a:buFont typeface="+mj-lt"/>
              <a:buAutoNum type="arabicPeriod"/>
            </a:pPr>
            <a:r>
              <a:rPr lang="tr-TR" b="1" dirty="0" smtClean="0"/>
              <a:t>Karen </a:t>
            </a:r>
            <a:r>
              <a:rPr lang="tr-TR" b="1" dirty="0" err="1" smtClean="0"/>
              <a:t>Horney’in</a:t>
            </a:r>
            <a:r>
              <a:rPr lang="tr-TR" b="1" dirty="0" smtClean="0"/>
              <a:t>,</a:t>
            </a:r>
          </a:p>
          <a:p>
            <a:pPr marL="457200" indent="-457200">
              <a:buFont typeface="+mj-lt"/>
              <a:buAutoNum type="arabicPeriod"/>
            </a:pPr>
            <a:r>
              <a:rPr lang="tr-TR" b="1" dirty="0" smtClean="0"/>
              <a:t>Salih Güney’in,</a:t>
            </a:r>
            <a:endParaRPr lang="tr-TR" dirty="0" smtClean="0"/>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91264" cy="648072"/>
          </a:xfrm>
        </p:spPr>
        <p:txBody>
          <a:bodyPr>
            <a:normAutofit fontScale="90000"/>
          </a:bodyPr>
          <a:lstStyle/>
          <a:p>
            <a:pPr algn="ctr"/>
            <a:r>
              <a:rPr lang="tr-TR" sz="2400" b="1" dirty="0" smtClean="0">
                <a:solidFill>
                  <a:srgbClr val="C00000"/>
                </a:solidFill>
              </a:rPr>
              <a:t>Kişilik Teorileri</a:t>
            </a:r>
            <a:br>
              <a:rPr lang="tr-TR" sz="2400" b="1" dirty="0" smtClean="0">
                <a:solidFill>
                  <a:srgbClr val="C00000"/>
                </a:solidFill>
              </a:rPr>
            </a:br>
            <a:r>
              <a:rPr lang="tr-TR" sz="2400" b="1" dirty="0" smtClean="0">
                <a:solidFill>
                  <a:srgbClr val="C00000"/>
                </a:solidFill>
              </a:rPr>
              <a:t>1.Sigmund Freud’un Kişilik Teorisi</a:t>
            </a:r>
            <a:endParaRPr lang="tr-TR" sz="2400" dirty="0">
              <a:solidFill>
                <a:srgbClr val="C00000"/>
              </a:solidFill>
            </a:endParaRPr>
          </a:p>
        </p:txBody>
      </p:sp>
      <p:sp>
        <p:nvSpPr>
          <p:cNvPr id="3" name="2 İçerik Yer Tutucusu"/>
          <p:cNvSpPr>
            <a:spLocks noGrp="1"/>
          </p:cNvSpPr>
          <p:nvPr>
            <p:ph sz="quarter" idx="1"/>
          </p:nvPr>
        </p:nvSpPr>
        <p:spPr>
          <a:xfrm>
            <a:off x="251520" y="836712"/>
            <a:ext cx="8424936" cy="5832648"/>
          </a:xfrm>
        </p:spPr>
        <p:txBody>
          <a:bodyPr>
            <a:normAutofit fontScale="47500" lnSpcReduction="20000"/>
          </a:bodyPr>
          <a:lstStyle/>
          <a:p>
            <a:r>
              <a:rPr lang="tr-TR" sz="4300" b="1" dirty="0" smtClean="0">
                <a:solidFill>
                  <a:srgbClr val="C00000"/>
                </a:solidFill>
              </a:rPr>
              <a:t>Kişiliğin Üç Temel </a:t>
            </a:r>
            <a:r>
              <a:rPr lang="tr-TR" sz="4300" b="1" dirty="0" err="1" smtClean="0">
                <a:solidFill>
                  <a:srgbClr val="C00000"/>
                </a:solidFill>
              </a:rPr>
              <a:t>Ögesi</a:t>
            </a:r>
            <a:r>
              <a:rPr lang="tr-TR" sz="4300" b="1" dirty="0" smtClean="0">
                <a:solidFill>
                  <a:srgbClr val="C00000"/>
                </a:solidFill>
              </a:rPr>
              <a:t>;   </a:t>
            </a:r>
          </a:p>
          <a:p>
            <a:pPr marL="742950" indent="-742950">
              <a:buFont typeface="+mj-lt"/>
              <a:buAutoNum type="alphaLcPeriod"/>
            </a:pPr>
            <a:r>
              <a:rPr lang="tr-TR" sz="4300" b="1" dirty="0" err="1" smtClean="0">
                <a:solidFill>
                  <a:srgbClr val="C00000"/>
                </a:solidFill>
              </a:rPr>
              <a:t>İd</a:t>
            </a:r>
            <a:r>
              <a:rPr lang="tr-TR" sz="4300" b="1" dirty="0" smtClean="0">
                <a:solidFill>
                  <a:srgbClr val="C00000"/>
                </a:solidFill>
              </a:rPr>
              <a:t>(Alt Benlik):</a:t>
            </a:r>
            <a:r>
              <a:rPr lang="tr-TR" sz="4300" dirty="0" smtClean="0">
                <a:solidFill>
                  <a:srgbClr val="C00000"/>
                </a:solidFill>
              </a:rPr>
              <a:t> </a:t>
            </a:r>
            <a:r>
              <a:rPr lang="tr-TR" sz="4300" dirty="0" smtClean="0"/>
              <a:t>Bireyin bilinçsiz davranışlarının kaynağı olup, daha çok içgüdüsel yanı bulunmakta. </a:t>
            </a:r>
            <a:r>
              <a:rPr lang="tr-TR" sz="4300" dirty="0" err="1" smtClean="0"/>
              <a:t>İd’in</a:t>
            </a:r>
            <a:r>
              <a:rPr lang="tr-TR" sz="4300" dirty="0" smtClean="0"/>
              <a:t> görünümü zaman içerisinde değişebilir. Uykuda </a:t>
            </a:r>
            <a:r>
              <a:rPr lang="tr-TR" sz="4300" dirty="0" err="1" smtClean="0"/>
              <a:t>id’e</a:t>
            </a:r>
            <a:r>
              <a:rPr lang="tr-TR" sz="4300" dirty="0" smtClean="0"/>
              <a:t> yaklaşılır.</a:t>
            </a:r>
          </a:p>
          <a:p>
            <a:pPr marL="742950" indent="-742950">
              <a:buFont typeface="+mj-lt"/>
              <a:buAutoNum type="alphaLcPeriod"/>
            </a:pPr>
            <a:r>
              <a:rPr lang="tr-TR" sz="4300" b="1" dirty="0" err="1" smtClean="0">
                <a:solidFill>
                  <a:srgbClr val="C00000"/>
                </a:solidFill>
              </a:rPr>
              <a:t>Süperego</a:t>
            </a:r>
            <a:r>
              <a:rPr lang="tr-TR" sz="4300" b="1" dirty="0" smtClean="0">
                <a:solidFill>
                  <a:srgbClr val="C00000"/>
                </a:solidFill>
              </a:rPr>
              <a:t>(Üst Benlik):</a:t>
            </a:r>
            <a:r>
              <a:rPr lang="tr-TR" sz="4300" dirty="0" smtClean="0">
                <a:solidFill>
                  <a:srgbClr val="C00000"/>
                </a:solidFill>
              </a:rPr>
              <a:t> </a:t>
            </a:r>
            <a:r>
              <a:rPr lang="tr-TR" sz="4300" dirty="0" smtClean="0"/>
              <a:t>Toplumsal kuralları, neyin yapılması, neyin yapılmaması gerektiğini kapsar. Toplumun ahlaki standartlarının temsilcisidir. </a:t>
            </a:r>
            <a:r>
              <a:rPr lang="tr-TR" sz="4300" dirty="0" err="1" smtClean="0"/>
              <a:t>İd</a:t>
            </a:r>
            <a:r>
              <a:rPr lang="tr-TR" sz="4300" dirty="0" smtClean="0"/>
              <a:t> öğesi ile doğan birey, zamanla </a:t>
            </a:r>
            <a:r>
              <a:rPr lang="tr-TR" sz="4300" dirty="0" err="1" smtClean="0"/>
              <a:t>süperego</a:t>
            </a:r>
            <a:r>
              <a:rPr lang="tr-TR" sz="4300" dirty="0" smtClean="0"/>
              <a:t> öğesini kazanır.</a:t>
            </a:r>
          </a:p>
          <a:p>
            <a:pPr marL="742950" indent="-742950">
              <a:buFont typeface="+mj-lt"/>
              <a:buAutoNum type="alphaLcPeriod"/>
            </a:pPr>
            <a:r>
              <a:rPr lang="tr-TR" sz="4300" b="1" dirty="0" smtClean="0">
                <a:solidFill>
                  <a:srgbClr val="C00000"/>
                </a:solidFill>
              </a:rPr>
              <a:t>Ego(Benlik):</a:t>
            </a:r>
            <a:r>
              <a:rPr lang="tr-TR" sz="4300" dirty="0" smtClean="0">
                <a:solidFill>
                  <a:srgbClr val="C00000"/>
                </a:solidFill>
              </a:rPr>
              <a:t> </a:t>
            </a:r>
            <a:r>
              <a:rPr lang="tr-TR" sz="4300" dirty="0" smtClean="0"/>
              <a:t>İnsanın günlük yaşamında </a:t>
            </a:r>
            <a:r>
              <a:rPr lang="tr-TR" sz="4300" dirty="0" err="1" smtClean="0"/>
              <a:t>id</a:t>
            </a:r>
            <a:r>
              <a:rPr lang="tr-TR" sz="4300" dirty="0" smtClean="0"/>
              <a:t> ile </a:t>
            </a:r>
            <a:r>
              <a:rPr lang="tr-TR" sz="4300" dirty="0" err="1" smtClean="0"/>
              <a:t>süperego</a:t>
            </a:r>
            <a:r>
              <a:rPr lang="tr-TR" sz="4300" dirty="0" smtClean="0"/>
              <a:t> karşılıklı olarak çekişme halindedir. </a:t>
            </a:r>
            <a:r>
              <a:rPr lang="tr-TR" sz="4300" dirty="0" err="1" smtClean="0"/>
              <a:t>İd</a:t>
            </a:r>
            <a:r>
              <a:rPr lang="tr-TR" sz="4300" dirty="0" smtClean="0"/>
              <a:t>, bireyin çıkarları doğrultusunda eylemde bulunur, </a:t>
            </a:r>
            <a:r>
              <a:rPr lang="tr-TR" sz="4300" dirty="0" err="1" smtClean="0"/>
              <a:t>süperego</a:t>
            </a:r>
            <a:r>
              <a:rPr lang="tr-TR" sz="4300" dirty="0" smtClean="0"/>
              <a:t> ise, </a:t>
            </a:r>
            <a:r>
              <a:rPr lang="tr-TR" sz="4300" dirty="0" err="1" smtClean="0"/>
              <a:t>id’in</a:t>
            </a:r>
            <a:r>
              <a:rPr lang="tr-TR" sz="4300" dirty="0" smtClean="0"/>
              <a:t> yapılmasını istediği eylemlerin toplumsal kurallara uygun yapılması ya da yapılmaması gerektiğini belirtir. </a:t>
            </a:r>
          </a:p>
          <a:p>
            <a:pPr>
              <a:buFont typeface="Wingdings" pitchFamily="2" charset="2"/>
              <a:buChar char="ü"/>
            </a:pPr>
            <a:r>
              <a:rPr lang="tr-TR" sz="4300" dirty="0" smtClean="0"/>
              <a:t>Ego, engelleyici, kısıtlayıcı, frenleyici ve dengeleyicidir, </a:t>
            </a:r>
          </a:p>
          <a:p>
            <a:pPr>
              <a:buFont typeface="Wingdings" pitchFamily="2" charset="2"/>
              <a:buChar char="ü"/>
            </a:pPr>
            <a:r>
              <a:rPr lang="tr-TR" sz="4300" dirty="0" smtClean="0"/>
              <a:t>Ego, </a:t>
            </a:r>
            <a:r>
              <a:rPr lang="tr-TR" sz="4300" dirty="0" err="1" smtClean="0"/>
              <a:t>id’in</a:t>
            </a:r>
            <a:r>
              <a:rPr lang="tr-TR" sz="4300" dirty="0" smtClean="0"/>
              <a:t> isteklerini </a:t>
            </a:r>
            <a:r>
              <a:rPr lang="tr-TR" sz="4300" dirty="0" err="1" smtClean="0"/>
              <a:t>süperego’ya</a:t>
            </a:r>
            <a:r>
              <a:rPr lang="tr-TR" sz="4300" dirty="0" smtClean="0"/>
              <a:t> uygun hale getirmeye çalışır. </a:t>
            </a:r>
          </a:p>
          <a:p>
            <a:pPr>
              <a:buFont typeface="Wingdings" pitchFamily="2" charset="2"/>
              <a:buChar char="ü"/>
            </a:pPr>
            <a:r>
              <a:rPr lang="tr-TR" sz="4300" dirty="0" smtClean="0"/>
              <a:t>Ego, dengeleyici işlevinde yeterince başarılı olamazsa, birey iç dünyasında çatışmaya düşer. Ego, uygun çıkar yol bulmak için savunma mekanizmalarından yararlanır, ya da savunma mekanizması üretir. </a:t>
            </a:r>
          </a:p>
          <a:p>
            <a:pPr>
              <a:buFont typeface="Wingdings" pitchFamily="2" charset="2"/>
              <a:buChar char="ü"/>
            </a:pPr>
            <a:r>
              <a:rPr lang="tr-TR" sz="4300" dirty="0" smtClean="0"/>
              <a:t>Bireyin zihinsel sağlığı ve davranışlarının niteliği, ego’nun iyi ve dengeli çıkış yolu bulmasına bağlıdır.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91264" cy="648072"/>
          </a:xfrm>
        </p:spPr>
        <p:txBody>
          <a:bodyPr>
            <a:normAutofit fontScale="90000"/>
          </a:bodyPr>
          <a:lstStyle/>
          <a:p>
            <a:pPr algn="ctr"/>
            <a:r>
              <a:rPr lang="tr-TR" sz="2400" b="1" dirty="0" smtClean="0">
                <a:solidFill>
                  <a:srgbClr val="C00000"/>
                </a:solidFill>
              </a:rPr>
              <a:t>Kişilik Teorileri </a:t>
            </a:r>
            <a:br>
              <a:rPr lang="tr-TR" sz="2400" b="1" dirty="0" smtClean="0">
                <a:solidFill>
                  <a:srgbClr val="C00000"/>
                </a:solidFill>
              </a:rPr>
            </a:br>
            <a:r>
              <a:rPr lang="tr-TR" sz="2400" b="1" dirty="0" smtClean="0">
                <a:solidFill>
                  <a:srgbClr val="C00000"/>
                </a:solidFill>
              </a:rPr>
              <a:t>2.</a:t>
            </a:r>
            <a:r>
              <a:rPr lang="tr-TR" sz="2400" b="1" dirty="0" err="1" smtClean="0">
                <a:solidFill>
                  <a:srgbClr val="C00000"/>
                </a:solidFill>
              </a:rPr>
              <a:t>Erick</a:t>
            </a:r>
            <a:r>
              <a:rPr lang="tr-TR" sz="2400" b="1" dirty="0" smtClean="0">
                <a:solidFill>
                  <a:srgbClr val="C00000"/>
                </a:solidFill>
              </a:rPr>
              <a:t> </a:t>
            </a:r>
            <a:r>
              <a:rPr lang="tr-TR" sz="2400" b="1" dirty="0" err="1" smtClean="0">
                <a:solidFill>
                  <a:srgbClr val="C00000"/>
                </a:solidFill>
              </a:rPr>
              <a:t>Berne’nin</a:t>
            </a:r>
            <a:r>
              <a:rPr lang="tr-TR" sz="2400" b="1" dirty="0" smtClean="0">
                <a:solidFill>
                  <a:srgbClr val="C00000"/>
                </a:solidFill>
              </a:rPr>
              <a:t> Kişilik Kuramı(1)</a:t>
            </a:r>
            <a:endParaRPr lang="tr-TR" sz="2400" dirty="0">
              <a:solidFill>
                <a:srgbClr val="C00000"/>
              </a:solidFill>
            </a:endParaRPr>
          </a:p>
        </p:txBody>
      </p:sp>
      <p:sp>
        <p:nvSpPr>
          <p:cNvPr id="3" name="2 İçerik Yer Tutucusu"/>
          <p:cNvSpPr>
            <a:spLocks noGrp="1"/>
          </p:cNvSpPr>
          <p:nvPr>
            <p:ph sz="quarter" idx="1"/>
          </p:nvPr>
        </p:nvSpPr>
        <p:spPr>
          <a:xfrm>
            <a:off x="179512" y="836712"/>
            <a:ext cx="8640960" cy="5760640"/>
          </a:xfrm>
        </p:spPr>
        <p:txBody>
          <a:bodyPr>
            <a:normAutofit fontScale="32500" lnSpcReduction="20000"/>
          </a:bodyPr>
          <a:lstStyle/>
          <a:p>
            <a:r>
              <a:rPr lang="tr-TR" sz="6200" b="1" dirty="0" smtClean="0">
                <a:solidFill>
                  <a:srgbClr val="C00000"/>
                </a:solidFill>
              </a:rPr>
              <a:t>Kişiliğin(Freud’un Kuramına </a:t>
            </a:r>
            <a:r>
              <a:rPr lang="tr-TR" sz="6200" b="1" dirty="0">
                <a:solidFill>
                  <a:srgbClr val="C00000"/>
                </a:solidFill>
              </a:rPr>
              <a:t>K</a:t>
            </a:r>
            <a:r>
              <a:rPr lang="tr-TR" sz="6200" b="1" dirty="0" smtClean="0">
                <a:solidFill>
                  <a:srgbClr val="C00000"/>
                </a:solidFill>
              </a:rPr>
              <a:t>arşılık </a:t>
            </a:r>
            <a:r>
              <a:rPr lang="tr-TR" sz="6200" b="1" dirty="0">
                <a:solidFill>
                  <a:srgbClr val="C00000"/>
                </a:solidFill>
              </a:rPr>
              <a:t>G</a:t>
            </a:r>
            <a:r>
              <a:rPr lang="tr-TR" sz="6200" b="1" dirty="0" smtClean="0">
                <a:solidFill>
                  <a:srgbClr val="C00000"/>
                </a:solidFill>
              </a:rPr>
              <a:t>elen </a:t>
            </a:r>
            <a:r>
              <a:rPr lang="tr-TR" sz="6200" b="1" dirty="0">
                <a:solidFill>
                  <a:srgbClr val="C00000"/>
                </a:solidFill>
              </a:rPr>
              <a:t>K</a:t>
            </a:r>
            <a:r>
              <a:rPr lang="tr-TR" sz="6200" b="1" dirty="0" smtClean="0">
                <a:solidFill>
                  <a:srgbClr val="C00000"/>
                </a:solidFill>
              </a:rPr>
              <a:t>işiliğin </a:t>
            </a:r>
            <a:r>
              <a:rPr lang="tr-TR" sz="6200" b="1" dirty="0">
                <a:solidFill>
                  <a:srgbClr val="C00000"/>
                </a:solidFill>
              </a:rPr>
              <a:t>T</a:t>
            </a:r>
            <a:r>
              <a:rPr lang="tr-TR" sz="6200" b="1" dirty="0" smtClean="0">
                <a:solidFill>
                  <a:srgbClr val="C00000"/>
                </a:solidFill>
              </a:rPr>
              <a:t>emel </a:t>
            </a:r>
            <a:r>
              <a:rPr lang="tr-TR" sz="6200" b="1" dirty="0">
                <a:solidFill>
                  <a:srgbClr val="C00000"/>
                </a:solidFill>
              </a:rPr>
              <a:t>Ö</a:t>
            </a:r>
            <a:r>
              <a:rPr lang="tr-TR" sz="6200" b="1" dirty="0" smtClean="0">
                <a:solidFill>
                  <a:srgbClr val="C00000"/>
                </a:solidFill>
              </a:rPr>
              <a:t>gesi) ;</a:t>
            </a:r>
            <a:endParaRPr lang="tr-TR" sz="6200" b="1" dirty="0" smtClean="0">
              <a:solidFill>
                <a:srgbClr val="C00000"/>
              </a:solidFill>
            </a:endParaRPr>
          </a:p>
          <a:p>
            <a:pPr>
              <a:buNone/>
            </a:pPr>
            <a:r>
              <a:rPr lang="tr-TR" sz="6200" b="1" dirty="0" smtClean="0">
                <a:solidFill>
                  <a:srgbClr val="C00000"/>
                </a:solidFill>
              </a:rPr>
              <a:t>a.Çocukluk Yönü(</a:t>
            </a:r>
            <a:r>
              <a:rPr lang="tr-TR" sz="6200" b="1" dirty="0" err="1" smtClean="0">
                <a:solidFill>
                  <a:srgbClr val="C00000"/>
                </a:solidFill>
              </a:rPr>
              <a:t>İd</a:t>
            </a:r>
            <a:r>
              <a:rPr lang="tr-TR" sz="6200" b="1" dirty="0" smtClean="0">
                <a:solidFill>
                  <a:srgbClr val="C00000"/>
                </a:solidFill>
              </a:rPr>
              <a:t>):</a:t>
            </a:r>
            <a:r>
              <a:rPr lang="tr-TR" sz="6200" dirty="0" smtClean="0">
                <a:solidFill>
                  <a:srgbClr val="C00000"/>
                </a:solidFill>
              </a:rPr>
              <a:t> </a:t>
            </a:r>
            <a:r>
              <a:rPr lang="tr-TR" sz="5600" dirty="0" smtClean="0"/>
              <a:t>Her birey kısmen çocuktur. Zihinsel yapısında bazı dürtülerin etkisiyle bencillik ve sorumsuzluk duygusuna sahip olabilir. Bireyin toplumu dikkate almadan, davranışlarının getireceği sonuçlarını düşünmeden, içinden geldiği gibi davranması kişiliğinin çocukluk yönüdür. Kişiliğin gelişimi sırasında çocukluk yönü, her bireyde küçük yaşlarda baskın bir özellik iken, ileriki yaş döneminde zayıflayıp, ebeveyn ve olgun niteliğe ulaşır. </a:t>
            </a:r>
          </a:p>
          <a:p>
            <a:pPr>
              <a:buNone/>
            </a:pPr>
            <a:r>
              <a:rPr lang="tr-TR" sz="6200" b="1" dirty="0" smtClean="0">
                <a:solidFill>
                  <a:srgbClr val="C00000"/>
                </a:solidFill>
              </a:rPr>
              <a:t>b.Ebeveyn Yönü(</a:t>
            </a:r>
            <a:r>
              <a:rPr lang="tr-TR" sz="6200" b="1" dirty="0" err="1" smtClean="0">
                <a:solidFill>
                  <a:srgbClr val="C00000"/>
                </a:solidFill>
              </a:rPr>
              <a:t>Süperego</a:t>
            </a:r>
            <a:r>
              <a:rPr lang="tr-TR" sz="6200" b="1" dirty="0" smtClean="0">
                <a:solidFill>
                  <a:srgbClr val="C00000"/>
                </a:solidFill>
              </a:rPr>
              <a:t>):</a:t>
            </a:r>
            <a:r>
              <a:rPr lang="tr-TR" sz="6200" dirty="0" smtClean="0">
                <a:solidFill>
                  <a:srgbClr val="C00000"/>
                </a:solidFill>
              </a:rPr>
              <a:t> </a:t>
            </a:r>
            <a:r>
              <a:rPr lang="tr-TR" sz="5600" dirty="0" smtClean="0"/>
              <a:t>Ebeveyn yönü, örgütler ve yasaklarla davranışlarını düzenleyen zihinsel yapıdır. Birey, anne ve babasının benlik durumlarını kendi algıladığı biçimde zihninde yeniden düzenleyerek, kendi benliğinin anne ya da baba yönünü oluşturur. Ebeveynlik yönü, bireyin yaşamında tutarlılık ve denge etmenidir. Ayrıca bireyin geleneklere, toplumsal değer ve normlara bağlılığı da, bireyin ebeveyn yönünü göstermektedir. Bireyin ebeveyn yönü, Freud’un ileri sürdüğü </a:t>
            </a:r>
            <a:r>
              <a:rPr lang="tr-TR" sz="5600" dirty="0" err="1" smtClean="0"/>
              <a:t>süperegonun</a:t>
            </a:r>
            <a:r>
              <a:rPr lang="tr-TR" sz="5600" dirty="0" smtClean="0"/>
              <a:t> işlevine yakın bir rol oynar. Ebeveyn yönü çocukluk döneminde daha az iken, yaş ilerledikçe, bunun payı artar.</a:t>
            </a:r>
          </a:p>
          <a:p>
            <a:pPr>
              <a:buNone/>
            </a:pPr>
            <a:r>
              <a:rPr lang="tr-TR" sz="6200" b="1" dirty="0" smtClean="0">
                <a:solidFill>
                  <a:srgbClr val="C00000"/>
                </a:solidFill>
              </a:rPr>
              <a:t>c.Olgunluk Yönü(Ego):</a:t>
            </a:r>
            <a:r>
              <a:rPr lang="tr-TR" sz="6200" dirty="0" smtClean="0">
                <a:solidFill>
                  <a:srgbClr val="C00000"/>
                </a:solidFill>
              </a:rPr>
              <a:t> </a:t>
            </a:r>
            <a:r>
              <a:rPr lang="tr-TR" sz="5600" dirty="0" smtClean="0"/>
              <a:t>Bu, gerçeğin objektif bir biçimde değerlendirilmesini, olaylar karşısında taraf tutmamasını, önyargısız davranmasını sağlar. Birey, çocukluk yönünden kaynaklanan ancak, yerine getiremediği isteklerini bilinçaltına itip, baskılar. Bu yön, olayların değerlendirilmesi ve davranışlarının düzenlenmesinde, </a:t>
            </a:r>
            <a:r>
              <a:rPr lang="tr-TR" sz="5600" b="1" dirty="0" smtClean="0">
                <a:solidFill>
                  <a:srgbClr val="C00000"/>
                </a:solidFill>
              </a:rPr>
              <a:t>çocuk yönü </a:t>
            </a:r>
            <a:r>
              <a:rPr lang="tr-TR" sz="5600" dirty="0" smtClean="0"/>
              <a:t>ile </a:t>
            </a:r>
            <a:r>
              <a:rPr lang="tr-TR" sz="5600" b="1" dirty="0" smtClean="0">
                <a:solidFill>
                  <a:srgbClr val="C00000"/>
                </a:solidFill>
              </a:rPr>
              <a:t>ebeveyn yönü </a:t>
            </a:r>
            <a:r>
              <a:rPr lang="tr-TR" sz="5600" dirty="0" smtClean="0"/>
              <a:t>arasında Freud’un ego’su gibi denge kurmasını kolaylaştırır.</a:t>
            </a:r>
            <a:endParaRPr lang="tr-TR" dirty="0"/>
          </a:p>
          <a:p>
            <a:pPr>
              <a:buNone/>
            </a:pPr>
            <a:endParaRPr lang="tr-TR" sz="5600" dirty="0" smtClean="0"/>
          </a:p>
        </p:txBody>
      </p:sp>
      <p:sp>
        <p:nvSpPr>
          <p:cNvPr id="4" name="3 Slayt Numarası Yer Tutucusu"/>
          <p:cNvSpPr>
            <a:spLocks noGrp="1"/>
          </p:cNvSpPr>
          <p:nvPr>
            <p:ph type="sldNum" sz="quarter" idx="15"/>
          </p:nvPr>
        </p:nvSpPr>
        <p:spPr/>
        <p:txBody>
          <a:bodyPr/>
          <a:lstStyle/>
          <a:p>
            <a:fld id="{4277661E-163C-433A-B389-69C25B041A08}" type="slidenum">
              <a:rPr lang="tr-TR" smtClean="0"/>
              <a:pPr/>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19256" cy="490066"/>
          </a:xfrm>
        </p:spPr>
        <p:txBody>
          <a:bodyPr>
            <a:normAutofit/>
          </a:bodyPr>
          <a:lstStyle/>
          <a:p>
            <a:pPr algn="ctr"/>
            <a:r>
              <a:rPr lang="tr-TR" sz="2400" b="1" dirty="0" err="1" smtClean="0">
                <a:solidFill>
                  <a:srgbClr val="C00000"/>
                </a:solidFill>
              </a:rPr>
              <a:t>Erick</a:t>
            </a:r>
            <a:r>
              <a:rPr lang="tr-TR" sz="2400" b="1" dirty="0" smtClean="0">
                <a:solidFill>
                  <a:srgbClr val="C00000"/>
                </a:solidFill>
              </a:rPr>
              <a:t> </a:t>
            </a:r>
            <a:r>
              <a:rPr lang="tr-TR" sz="2400" b="1" dirty="0" err="1" smtClean="0">
                <a:solidFill>
                  <a:srgbClr val="C00000"/>
                </a:solidFill>
              </a:rPr>
              <a:t>Berne’nin</a:t>
            </a:r>
            <a:r>
              <a:rPr lang="tr-TR" sz="2400" b="1" dirty="0" smtClean="0">
                <a:solidFill>
                  <a:srgbClr val="C00000"/>
                </a:solidFill>
              </a:rPr>
              <a:t> Kişilik Kuramı(2)</a:t>
            </a:r>
            <a:endParaRPr lang="tr-TR" sz="2400" dirty="0"/>
          </a:p>
        </p:txBody>
      </p:sp>
      <p:sp>
        <p:nvSpPr>
          <p:cNvPr id="3" name="2 İçerik Yer Tutucusu"/>
          <p:cNvSpPr>
            <a:spLocks noGrp="1"/>
          </p:cNvSpPr>
          <p:nvPr>
            <p:ph sz="quarter" idx="1"/>
          </p:nvPr>
        </p:nvSpPr>
        <p:spPr>
          <a:xfrm>
            <a:off x="251520" y="908720"/>
            <a:ext cx="8424936" cy="5565232"/>
          </a:xfrm>
        </p:spPr>
        <p:txBody>
          <a:bodyPr>
            <a:noAutofit/>
          </a:bodyPr>
          <a:lstStyle/>
          <a:p>
            <a:r>
              <a:rPr lang="tr-TR" sz="2000" dirty="0" smtClean="0"/>
              <a:t>Bireyin huzur içinde olması, kişiliğin çocukluk, ebeveyn ve olgunluk yönleri arasında denge kurmasına, bu denge ile etkin ve doğru karar vermesine bağlıdır.</a:t>
            </a:r>
          </a:p>
          <a:p>
            <a:r>
              <a:rPr lang="tr-TR" sz="2000" b="1" dirty="0" smtClean="0">
                <a:solidFill>
                  <a:srgbClr val="C00000"/>
                </a:solidFill>
              </a:rPr>
              <a:t>Bir Sağlık Yöneticisinin;</a:t>
            </a:r>
          </a:p>
          <a:p>
            <a:pPr>
              <a:buFont typeface="Wingdings" pitchFamily="2" charset="2"/>
              <a:buChar char="ü"/>
            </a:pPr>
            <a:r>
              <a:rPr lang="tr-TR" sz="2000" dirty="0" smtClean="0"/>
              <a:t>Kendisinden beklenmeyecek hatalı ve kötü davranması ya da çevresine duyarsız ya da hırçın davranması, onun kişiliğinin </a:t>
            </a:r>
            <a:r>
              <a:rPr lang="tr-TR" sz="2000" b="1" dirty="0" smtClean="0">
                <a:solidFill>
                  <a:srgbClr val="C00000"/>
                </a:solidFill>
              </a:rPr>
              <a:t>çocukluk </a:t>
            </a:r>
            <a:r>
              <a:rPr lang="tr-TR" sz="2000" dirty="0" smtClean="0"/>
              <a:t>yönüdür. </a:t>
            </a:r>
          </a:p>
          <a:p>
            <a:pPr>
              <a:buFont typeface="Wingdings" pitchFamily="2" charset="2"/>
              <a:buChar char="ü"/>
            </a:pPr>
            <a:r>
              <a:rPr lang="tr-TR" sz="2000" dirty="0" smtClean="0"/>
              <a:t>Aşırı kuralcı yaklaşımı, onun </a:t>
            </a:r>
            <a:r>
              <a:rPr lang="tr-TR" sz="2000" b="1" dirty="0" smtClean="0">
                <a:solidFill>
                  <a:srgbClr val="C00000"/>
                </a:solidFill>
              </a:rPr>
              <a:t>ebeveyn </a:t>
            </a:r>
            <a:r>
              <a:rPr lang="tr-TR" sz="2000" dirty="0" smtClean="0"/>
              <a:t>yönüdür.</a:t>
            </a:r>
          </a:p>
          <a:p>
            <a:pPr>
              <a:buFont typeface="Wingdings" pitchFamily="2" charset="2"/>
              <a:buChar char="v"/>
            </a:pPr>
            <a:r>
              <a:rPr lang="tr-TR" sz="2000" dirty="0" smtClean="0"/>
              <a:t>Sağlık yöneticileri için istenen davranış biçimi, günlük yaşantıda kişiliğin her üç yönünün dengede olması ve bu dengeli davranışlarını koşullara ve yerine göre gösterebilmesidir.</a:t>
            </a:r>
          </a:p>
          <a:p>
            <a:pPr>
              <a:buFont typeface="Wingdings" pitchFamily="2" charset="2"/>
              <a:buChar char="v"/>
            </a:pPr>
            <a:r>
              <a:rPr lang="tr-TR" sz="2000" dirty="0" smtClean="0"/>
              <a:t>Bunun yanında sağlık yöneticilerinin çalışanların hatalı davranışlarına, yerine göre hoşgörülü davranabilmesi ancak, eğitici davranması, onların ebeveyn yönlerinin iyi gelişmiş olduğunu gösterir.</a:t>
            </a:r>
          </a:p>
        </p:txBody>
      </p:sp>
      <p:sp>
        <p:nvSpPr>
          <p:cNvPr id="4" name="3 Slayt Numarası Yer Tutucusu"/>
          <p:cNvSpPr>
            <a:spLocks noGrp="1"/>
          </p:cNvSpPr>
          <p:nvPr>
            <p:ph type="sldNum" sz="quarter" idx="15"/>
          </p:nvPr>
        </p:nvSpPr>
        <p:spPr/>
        <p:txBody>
          <a:bodyPr/>
          <a:lstStyle/>
          <a:p>
            <a:fld id="{4277661E-163C-433A-B389-69C25B041A08}" type="slidenum">
              <a:rPr lang="tr-TR" smtClean="0"/>
              <a:pPr/>
              <a:t>23</a:t>
            </a:fld>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360040"/>
          </a:xfrm>
        </p:spPr>
        <p:txBody>
          <a:bodyPr>
            <a:normAutofit fontScale="90000"/>
          </a:bodyPr>
          <a:lstStyle/>
          <a:p>
            <a:pPr algn="ctr"/>
            <a:r>
              <a:rPr lang="tr-TR" sz="2400" b="1" dirty="0" smtClean="0">
                <a:solidFill>
                  <a:srgbClr val="C00000"/>
                </a:solidFill>
              </a:rPr>
              <a:t>3.</a:t>
            </a:r>
            <a:r>
              <a:rPr lang="tr-TR" sz="2400" b="1" dirty="0" err="1" smtClean="0">
                <a:solidFill>
                  <a:srgbClr val="C00000"/>
                </a:solidFill>
              </a:rPr>
              <a:t>Hans</a:t>
            </a:r>
            <a:r>
              <a:rPr lang="tr-TR" sz="2400" b="1" dirty="0" smtClean="0">
                <a:solidFill>
                  <a:srgbClr val="C00000"/>
                </a:solidFill>
              </a:rPr>
              <a:t> </a:t>
            </a:r>
            <a:r>
              <a:rPr lang="tr-TR" sz="2400" b="1" dirty="0" err="1" smtClean="0">
                <a:solidFill>
                  <a:srgbClr val="C00000"/>
                </a:solidFill>
              </a:rPr>
              <a:t>Eysenck’in</a:t>
            </a:r>
            <a:r>
              <a:rPr lang="tr-TR" sz="2400" b="1" dirty="0" smtClean="0">
                <a:solidFill>
                  <a:srgbClr val="C00000"/>
                </a:solidFill>
              </a:rPr>
              <a:t> Kişilik Kuramı</a:t>
            </a:r>
            <a:endParaRPr lang="tr-TR" sz="2400" dirty="0">
              <a:solidFill>
                <a:srgbClr val="C00000"/>
              </a:solidFill>
            </a:endParaRPr>
          </a:p>
        </p:txBody>
      </p:sp>
      <p:sp>
        <p:nvSpPr>
          <p:cNvPr id="3" name="2 İçerik Yer Tutucusu"/>
          <p:cNvSpPr>
            <a:spLocks noGrp="1"/>
          </p:cNvSpPr>
          <p:nvPr>
            <p:ph sz="quarter" idx="1"/>
          </p:nvPr>
        </p:nvSpPr>
        <p:spPr>
          <a:xfrm>
            <a:off x="251520" y="548680"/>
            <a:ext cx="8568952" cy="6120680"/>
          </a:xfrm>
        </p:spPr>
        <p:txBody>
          <a:bodyPr>
            <a:normAutofit fontScale="77500" lnSpcReduction="20000"/>
          </a:bodyPr>
          <a:lstStyle/>
          <a:p>
            <a:r>
              <a:rPr lang="tr-TR" sz="2800" b="1" dirty="0" smtClean="0">
                <a:solidFill>
                  <a:srgbClr val="C00000"/>
                </a:solidFill>
              </a:rPr>
              <a:t>Dört Hiyerarşik Düzey:</a:t>
            </a:r>
          </a:p>
          <a:p>
            <a:pPr>
              <a:buNone/>
            </a:pPr>
            <a:r>
              <a:rPr lang="tr-TR" b="1" dirty="0" smtClean="0">
                <a:solidFill>
                  <a:srgbClr val="C00000"/>
                </a:solidFill>
              </a:rPr>
              <a:t>a.Birinci Düzey: </a:t>
            </a:r>
            <a:r>
              <a:rPr lang="tr-TR" dirty="0" smtClean="0"/>
              <a:t>Kişiliğin en alt düzeyidir. Bireyin belirli </a:t>
            </a:r>
            <a:r>
              <a:rPr lang="tr-TR" dirty="0" smtClean="0"/>
              <a:t>uyaranlara, </a:t>
            </a:r>
            <a:r>
              <a:rPr lang="tr-TR" dirty="0" smtClean="0"/>
              <a:t>belirli tepkiler göstermesi, </a:t>
            </a:r>
            <a:r>
              <a:rPr lang="tr-TR" b="1" dirty="0" smtClean="0">
                <a:solidFill>
                  <a:srgbClr val="C00000"/>
                </a:solidFill>
              </a:rPr>
              <a:t>kalıtımsal özellikler </a:t>
            </a:r>
            <a:r>
              <a:rPr lang="tr-TR" dirty="0" smtClean="0"/>
              <a:t>taşıması, </a:t>
            </a:r>
          </a:p>
          <a:p>
            <a:pPr>
              <a:buNone/>
            </a:pPr>
            <a:r>
              <a:rPr lang="tr-TR" b="1" dirty="0" smtClean="0">
                <a:solidFill>
                  <a:srgbClr val="C00000"/>
                </a:solidFill>
              </a:rPr>
              <a:t>b.İkinci Düzey:</a:t>
            </a:r>
            <a:r>
              <a:rPr lang="tr-TR" dirty="0" smtClean="0">
                <a:solidFill>
                  <a:srgbClr val="C00000"/>
                </a:solidFill>
              </a:rPr>
              <a:t> </a:t>
            </a:r>
            <a:r>
              <a:rPr lang="tr-TR" dirty="0" smtClean="0"/>
              <a:t>Çevreden edinilen </a:t>
            </a:r>
            <a:r>
              <a:rPr lang="tr-TR" b="1" dirty="0" smtClean="0">
                <a:solidFill>
                  <a:srgbClr val="C00000"/>
                </a:solidFill>
              </a:rPr>
              <a:t>alışkanlıklarla</a:t>
            </a:r>
            <a:r>
              <a:rPr lang="tr-TR" dirty="0" smtClean="0"/>
              <a:t>, geçmişte edinilen bazı bilgi ve deneyimler etkisiyle benzer durumlar karşısında benzer davranışlar göstermesi,</a:t>
            </a:r>
          </a:p>
          <a:p>
            <a:pPr>
              <a:buNone/>
            </a:pPr>
            <a:r>
              <a:rPr lang="tr-TR" b="1" dirty="0" smtClean="0">
                <a:solidFill>
                  <a:srgbClr val="C00000"/>
                </a:solidFill>
              </a:rPr>
              <a:t>c.Üçüncü Düzey(Eğilimler </a:t>
            </a:r>
            <a:r>
              <a:rPr lang="tr-TR" b="1" dirty="0" smtClean="0">
                <a:solidFill>
                  <a:srgbClr val="C00000"/>
                </a:solidFill>
              </a:rPr>
              <a:t>Düzeyi)(</a:t>
            </a:r>
            <a:r>
              <a:rPr lang="tr-TR" b="1" dirty="0" err="1" smtClean="0">
                <a:solidFill>
                  <a:srgbClr val="C00000"/>
                </a:solidFill>
              </a:rPr>
              <a:t>Kalıtsal+Çevresel</a:t>
            </a:r>
            <a:r>
              <a:rPr lang="tr-TR" b="1" dirty="0" smtClean="0">
                <a:solidFill>
                  <a:srgbClr val="C00000"/>
                </a:solidFill>
              </a:rPr>
              <a:t> Özelliklerle Oluşan Kişilik Kalıpları):</a:t>
            </a:r>
            <a:r>
              <a:rPr lang="tr-TR" dirty="0" smtClean="0">
                <a:solidFill>
                  <a:srgbClr val="C00000"/>
                </a:solidFill>
              </a:rPr>
              <a:t> </a:t>
            </a:r>
            <a:r>
              <a:rPr lang="tr-TR" dirty="0" smtClean="0"/>
              <a:t>Alışılmış pek çok davranış arasından </a:t>
            </a:r>
            <a:r>
              <a:rPr lang="tr-TR" b="1" dirty="0" smtClean="0">
                <a:solidFill>
                  <a:srgbClr val="C00000"/>
                </a:solidFill>
              </a:rPr>
              <a:t>“Belirli Eğilimleri Kazanması Evresi”</a:t>
            </a:r>
            <a:r>
              <a:rPr lang="tr-TR" dirty="0" smtClean="0"/>
              <a:t>, belirli genetiksel özellikler ve alışılmış davranışların sonucu bireylerin eğilimleri ortaya çıkmakta ve kişilik kalıpları oluşmakta, bu düzeyde kişiliğin süreklilik, değişmezlik, bireysel dengesizlik, doğruluk, değişkenlik ve heyecanlılık özellikleri bireye özgün hale gelmekte,</a:t>
            </a:r>
          </a:p>
          <a:p>
            <a:pPr>
              <a:buNone/>
            </a:pPr>
            <a:r>
              <a:rPr lang="tr-TR" b="1" dirty="0" smtClean="0">
                <a:solidFill>
                  <a:srgbClr val="C00000"/>
                </a:solidFill>
              </a:rPr>
              <a:t>d.Dördüncü Düzey</a:t>
            </a:r>
            <a:r>
              <a:rPr lang="tr-TR" b="1" dirty="0" smtClean="0"/>
              <a:t>:</a:t>
            </a:r>
            <a:r>
              <a:rPr lang="tr-TR" dirty="0" smtClean="0"/>
              <a:t> Kişiliğe ilişkin tiplerin oluştuğu düzey, buna göre, kişilik tipinin biçimlenmesinde, daha önce geçirilen her bir düzeyin önemli etkisi bulunmakta, kişilik tiplerinin belirginleşmesinde, bireyin kişiliği hangi düzeyden daha fazla etkilenmişse, bu durum o bireyin </a:t>
            </a:r>
            <a:r>
              <a:rPr lang="tr-TR" b="1" dirty="0" smtClean="0">
                <a:solidFill>
                  <a:srgbClr val="C00000"/>
                </a:solidFill>
              </a:rPr>
              <a:t>kişiliğinin merkezini </a:t>
            </a:r>
            <a:r>
              <a:rPr lang="tr-TR" dirty="0" smtClean="0"/>
              <a:t>oluşturur, </a:t>
            </a:r>
          </a:p>
          <a:p>
            <a:pPr>
              <a:buNone/>
            </a:pPr>
            <a:r>
              <a:rPr lang="tr-TR" b="1" dirty="0" err="1" smtClean="0">
                <a:solidFill>
                  <a:srgbClr val="C00000"/>
                </a:solidFill>
              </a:rPr>
              <a:t>Eysenck</a:t>
            </a:r>
            <a:r>
              <a:rPr lang="tr-TR" b="1" dirty="0" smtClean="0">
                <a:solidFill>
                  <a:srgbClr val="C00000"/>
                </a:solidFill>
              </a:rPr>
              <a:t> kuramı, </a:t>
            </a:r>
            <a:r>
              <a:rPr lang="tr-TR" dirty="0" smtClean="0"/>
              <a:t>kişiliğin ortaya çıkmasında ve özgün tiplerin oluşmasında, düzeylerin etkisi bireyden bireye farklılık göstermekte, kişiliğin biçimlenmesinde, dördüncü evreye kadar olan düzeylerdeki özelliklerin payı büyüktür.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504056"/>
          </a:xfrm>
        </p:spPr>
        <p:txBody>
          <a:bodyPr>
            <a:normAutofit/>
          </a:bodyPr>
          <a:lstStyle/>
          <a:p>
            <a:pPr algn="ctr"/>
            <a:r>
              <a:rPr lang="tr-TR" sz="2400" b="1" dirty="0" smtClean="0">
                <a:solidFill>
                  <a:srgbClr val="C00000"/>
                </a:solidFill>
              </a:rPr>
              <a:t>4.</a:t>
            </a:r>
            <a:r>
              <a:rPr lang="tr-TR" sz="2400" b="1" dirty="0" err="1" smtClean="0">
                <a:solidFill>
                  <a:srgbClr val="C00000"/>
                </a:solidFill>
              </a:rPr>
              <a:t>Gustav</a:t>
            </a:r>
            <a:r>
              <a:rPr lang="tr-TR" sz="2400" b="1" dirty="0" smtClean="0">
                <a:solidFill>
                  <a:srgbClr val="C00000"/>
                </a:solidFill>
              </a:rPr>
              <a:t> </a:t>
            </a:r>
            <a:r>
              <a:rPr lang="tr-TR" sz="2400" b="1" dirty="0" err="1" smtClean="0">
                <a:solidFill>
                  <a:srgbClr val="C00000"/>
                </a:solidFill>
              </a:rPr>
              <a:t>Jung’un</a:t>
            </a:r>
            <a:r>
              <a:rPr lang="tr-TR" sz="2400" b="1" dirty="0" smtClean="0">
                <a:solidFill>
                  <a:srgbClr val="C00000"/>
                </a:solidFill>
              </a:rPr>
              <a:t> Kişilik Kuramı(1)</a:t>
            </a:r>
            <a:endParaRPr lang="tr-TR" sz="2400" dirty="0">
              <a:solidFill>
                <a:srgbClr val="C00000"/>
              </a:solidFill>
            </a:endParaRPr>
          </a:p>
        </p:txBody>
      </p:sp>
      <p:sp>
        <p:nvSpPr>
          <p:cNvPr id="3" name="2 İçerik Yer Tutucusu"/>
          <p:cNvSpPr>
            <a:spLocks noGrp="1"/>
          </p:cNvSpPr>
          <p:nvPr>
            <p:ph sz="quarter" idx="1"/>
          </p:nvPr>
        </p:nvSpPr>
        <p:spPr>
          <a:xfrm>
            <a:off x="179512" y="692696"/>
            <a:ext cx="8712968" cy="5976664"/>
          </a:xfrm>
        </p:spPr>
        <p:txBody>
          <a:bodyPr>
            <a:normAutofit fontScale="25000" lnSpcReduction="20000"/>
          </a:bodyPr>
          <a:lstStyle/>
          <a:p>
            <a:r>
              <a:rPr lang="tr-TR" sz="8000" dirty="0" smtClean="0"/>
              <a:t>Bireyin kişiliği geçmişten etkilenir, ancak önemli ölçüde geleceğe dönük olarak yapılanır, birey kendi geleceğini tayin edecek kişiliğe sahiptir. Birey kendini sürekli yeniler ve yaratıcı bir düşünce gelişimi içindedir. </a:t>
            </a:r>
            <a:r>
              <a:rPr lang="tr-TR" sz="8000" b="1" dirty="0" smtClean="0">
                <a:solidFill>
                  <a:srgbClr val="C00000"/>
                </a:solidFill>
              </a:rPr>
              <a:t>Kişiliği Oluşturan </a:t>
            </a:r>
            <a:r>
              <a:rPr lang="tr-TR" sz="8000" b="1" dirty="0" err="1" smtClean="0">
                <a:solidFill>
                  <a:srgbClr val="C00000"/>
                </a:solidFill>
              </a:rPr>
              <a:t>Ögeler</a:t>
            </a:r>
            <a:r>
              <a:rPr lang="tr-TR" sz="8000" b="1" dirty="0" smtClean="0">
                <a:solidFill>
                  <a:srgbClr val="C00000"/>
                </a:solidFill>
              </a:rPr>
              <a:t>;</a:t>
            </a:r>
          </a:p>
          <a:p>
            <a:pPr>
              <a:buNone/>
            </a:pPr>
            <a:r>
              <a:rPr lang="tr-TR" sz="8000" b="1" dirty="0" smtClean="0">
                <a:solidFill>
                  <a:srgbClr val="C00000"/>
                </a:solidFill>
              </a:rPr>
              <a:t>a.Ego:</a:t>
            </a:r>
            <a:r>
              <a:rPr lang="tr-TR" sz="8000" dirty="0" smtClean="0">
                <a:solidFill>
                  <a:srgbClr val="C00000"/>
                </a:solidFill>
              </a:rPr>
              <a:t> </a:t>
            </a:r>
            <a:r>
              <a:rPr lang="tr-TR" sz="8000" dirty="0" smtClean="0"/>
              <a:t>Bilincin bireyselleşmesi süreci ya da kişiliğin bilinç bölümü. Bilinç alanının gelişmesi; </a:t>
            </a:r>
            <a:r>
              <a:rPr lang="tr-TR" sz="8000" b="1" dirty="0" smtClean="0">
                <a:solidFill>
                  <a:srgbClr val="C00000"/>
                </a:solidFill>
              </a:rPr>
              <a:t>“Düşünme”, “Hissetme”, “Duyu”</a:t>
            </a:r>
            <a:r>
              <a:rPr lang="tr-TR" sz="8000" dirty="0" smtClean="0"/>
              <a:t> ve</a:t>
            </a:r>
            <a:r>
              <a:rPr lang="tr-TR" sz="8000" dirty="0" smtClean="0">
                <a:solidFill>
                  <a:srgbClr val="C00000"/>
                </a:solidFill>
              </a:rPr>
              <a:t> </a:t>
            </a:r>
            <a:r>
              <a:rPr lang="tr-TR" sz="8000" b="1" dirty="0" smtClean="0">
                <a:solidFill>
                  <a:srgbClr val="C00000"/>
                </a:solidFill>
              </a:rPr>
              <a:t>“Sezgi” </a:t>
            </a:r>
            <a:r>
              <a:rPr lang="tr-TR" sz="8000" dirty="0" smtClean="0"/>
              <a:t>denilen</a:t>
            </a:r>
            <a:r>
              <a:rPr lang="tr-TR" sz="8000" b="1" dirty="0" smtClean="0">
                <a:solidFill>
                  <a:srgbClr val="C00000"/>
                </a:solidFill>
              </a:rPr>
              <a:t> </a:t>
            </a:r>
            <a:r>
              <a:rPr lang="tr-TR" sz="8000" dirty="0" smtClean="0"/>
              <a:t>dört zihinsel işlevin günlük yaşamda sürekli uygulanmasıyla sağlanır. Bu dört işlev, tüm insanlarda bulunmasına karşın genelde biri daha fazla gelişir ve bu işlev, bireyin bilinç dünyasında daha etkin rol oynar, bu </a:t>
            </a:r>
            <a:r>
              <a:rPr lang="tr-TR" sz="8000" b="1" dirty="0" smtClean="0">
                <a:solidFill>
                  <a:srgbClr val="C00000"/>
                </a:solidFill>
              </a:rPr>
              <a:t>“Egemen İşlev” </a:t>
            </a:r>
            <a:r>
              <a:rPr lang="tr-TR" sz="8000" dirty="0" err="1" smtClean="0"/>
              <a:t>dir</a:t>
            </a:r>
            <a:r>
              <a:rPr lang="tr-TR" sz="8000" dirty="0" smtClean="0"/>
              <a:t>, diğer üç işlev ise, bu egemen işleve yardımcı dır. Bu dört işlevden en az belirgin olana </a:t>
            </a:r>
            <a:r>
              <a:rPr lang="tr-TR" sz="8000" b="1" dirty="0" smtClean="0">
                <a:solidFill>
                  <a:srgbClr val="C00000"/>
                </a:solidFill>
              </a:rPr>
              <a:t>“Zayıf İşlev” </a:t>
            </a:r>
            <a:r>
              <a:rPr lang="tr-TR" sz="8000" dirty="0" smtClean="0"/>
              <a:t>denir. Zayıf işlev, daha çok rüyalarda bilinç alanına çıkar, zihinsel işlevlerin iç dünya’ya yönelmesine </a:t>
            </a:r>
            <a:r>
              <a:rPr lang="tr-TR" sz="8000" b="1" dirty="0" smtClean="0">
                <a:solidFill>
                  <a:srgbClr val="C00000"/>
                </a:solidFill>
              </a:rPr>
              <a:t>“İçe Dönüklük”, </a:t>
            </a:r>
            <a:r>
              <a:rPr lang="tr-TR" sz="8000" dirty="0" smtClean="0"/>
              <a:t>dış dünya’ya yönelmesine </a:t>
            </a:r>
            <a:r>
              <a:rPr lang="tr-TR" sz="8000" b="1" dirty="0" smtClean="0">
                <a:solidFill>
                  <a:srgbClr val="C00000"/>
                </a:solidFill>
              </a:rPr>
              <a:t>“Dışa Dönüklük” </a:t>
            </a:r>
            <a:r>
              <a:rPr lang="tr-TR" sz="8000" dirty="0" smtClean="0"/>
              <a:t>denir,</a:t>
            </a:r>
          </a:p>
          <a:p>
            <a:pPr>
              <a:buNone/>
            </a:pPr>
            <a:r>
              <a:rPr lang="tr-TR" sz="8000" b="1" dirty="0" smtClean="0">
                <a:solidFill>
                  <a:srgbClr val="C00000"/>
                </a:solidFill>
              </a:rPr>
              <a:t>b.Bireysel Bilinç Dışı:</a:t>
            </a:r>
            <a:r>
              <a:rPr lang="tr-TR" sz="8000" dirty="0" smtClean="0">
                <a:solidFill>
                  <a:srgbClr val="C00000"/>
                </a:solidFill>
              </a:rPr>
              <a:t> </a:t>
            </a:r>
            <a:r>
              <a:rPr lang="tr-TR" sz="8000" dirty="0" smtClean="0"/>
              <a:t>Egonun geri çevirdiği, bilinç yüzeyine çıkmasına izin vermediği yaşantı, duygu ve düşüncelerin saklandığı yerdir. Buradaki yaşantı ya da duygu ve düşünceler ya bilinç alanına hiç çıkmamış, ya da bilinç alanına çıktıktan sonra bireyde rahatsızlık ve sıkıntıya yol açtığı için bastırılmış ya da bilinç dışına itilmiştir. Bilinç dışına itilmiş ya da depolanmış yaşantı, duygu ve düşünceler, aralarında gruplaşarak </a:t>
            </a:r>
            <a:r>
              <a:rPr lang="tr-TR" sz="8000" b="1" dirty="0" smtClean="0">
                <a:solidFill>
                  <a:srgbClr val="C00000"/>
                </a:solidFill>
              </a:rPr>
              <a:t>“Kompleks” </a:t>
            </a:r>
            <a:r>
              <a:rPr lang="tr-TR" sz="8000" dirty="0" smtClean="0"/>
              <a:t>adı verilen psikolojik yapıları oluşturur.</a:t>
            </a:r>
          </a:p>
          <a:p>
            <a:pPr>
              <a:buNone/>
            </a:pPr>
            <a:r>
              <a:rPr lang="tr-TR" sz="8000" b="1" dirty="0" smtClean="0">
                <a:solidFill>
                  <a:srgbClr val="C00000"/>
                </a:solidFill>
              </a:rPr>
              <a:t>c.Kolektif Bilinç Dışı ve Arketipler:</a:t>
            </a:r>
            <a:endParaRPr lang="tr-TR" sz="8000" dirty="0" smtClean="0"/>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25</a:t>
            </a:fld>
            <a:endParaRPr 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432048"/>
          </a:xfrm>
        </p:spPr>
        <p:txBody>
          <a:bodyPr>
            <a:noAutofit/>
          </a:bodyPr>
          <a:lstStyle/>
          <a:p>
            <a:pPr algn="ctr"/>
            <a:r>
              <a:rPr lang="tr-TR" sz="2400" b="1" dirty="0" smtClean="0">
                <a:solidFill>
                  <a:srgbClr val="C00000"/>
                </a:solidFill>
              </a:rPr>
              <a:t>4.</a:t>
            </a:r>
            <a:r>
              <a:rPr lang="tr-TR" sz="2400" b="1" dirty="0" err="1" smtClean="0">
                <a:solidFill>
                  <a:srgbClr val="C00000"/>
                </a:solidFill>
              </a:rPr>
              <a:t>Gustav</a:t>
            </a:r>
            <a:r>
              <a:rPr lang="tr-TR" sz="2400" b="1" dirty="0" smtClean="0">
                <a:solidFill>
                  <a:srgbClr val="C00000"/>
                </a:solidFill>
              </a:rPr>
              <a:t> </a:t>
            </a:r>
            <a:r>
              <a:rPr lang="tr-TR" sz="2400" b="1" dirty="0" err="1" smtClean="0">
                <a:solidFill>
                  <a:srgbClr val="C00000"/>
                </a:solidFill>
              </a:rPr>
              <a:t>Jung’un</a:t>
            </a:r>
            <a:r>
              <a:rPr lang="tr-TR" sz="2400" b="1" dirty="0" smtClean="0">
                <a:solidFill>
                  <a:srgbClr val="C00000"/>
                </a:solidFill>
              </a:rPr>
              <a:t> Kişilik Kuramı(2)</a:t>
            </a:r>
            <a:endParaRPr lang="tr-TR" sz="2400" dirty="0"/>
          </a:p>
        </p:txBody>
      </p:sp>
      <p:sp>
        <p:nvSpPr>
          <p:cNvPr id="3" name="2 İçerik Yer Tutucusu"/>
          <p:cNvSpPr>
            <a:spLocks noGrp="1"/>
          </p:cNvSpPr>
          <p:nvPr>
            <p:ph sz="quarter" idx="1"/>
          </p:nvPr>
        </p:nvSpPr>
        <p:spPr>
          <a:xfrm>
            <a:off x="179512" y="692696"/>
            <a:ext cx="8496944" cy="5976664"/>
          </a:xfrm>
        </p:spPr>
        <p:txBody>
          <a:bodyPr>
            <a:normAutofit fontScale="25000" lnSpcReduction="20000"/>
          </a:bodyPr>
          <a:lstStyle/>
          <a:p>
            <a:pPr>
              <a:buNone/>
            </a:pPr>
            <a:r>
              <a:rPr lang="tr-TR" sz="8000" b="1" dirty="0" smtClean="0">
                <a:solidFill>
                  <a:srgbClr val="C00000"/>
                </a:solidFill>
              </a:rPr>
              <a:t>c.Kolektif Bilinç Dışı ve Arketipler:</a:t>
            </a:r>
            <a:r>
              <a:rPr lang="tr-TR" sz="8000" dirty="0" smtClean="0">
                <a:solidFill>
                  <a:srgbClr val="C00000"/>
                </a:solidFill>
              </a:rPr>
              <a:t> </a:t>
            </a:r>
            <a:r>
              <a:rPr lang="tr-TR" sz="7200" dirty="0" smtClean="0"/>
              <a:t>Kalıtımsal nitelik ön planda. Bireyin geçmişten getirdiği gizli bellek kalıntıları bulunur, kalıtsal aktarımda gen, DNA ve RNA’lar önemli, toplumun ya da </a:t>
            </a:r>
            <a:r>
              <a:rPr lang="tr-TR" sz="7200" dirty="0" err="1" smtClean="0"/>
              <a:t>etnisitenin</a:t>
            </a:r>
            <a:r>
              <a:rPr lang="tr-TR" sz="7200" dirty="0" smtClean="0"/>
              <a:t> kalıtımsal özellikleri kişiliğin oluşumunda önemli. Bu öğede arketipler önemli. Duygusal yönü güçlü, kalıtımla aktarılan evrensel düşünme biçimine</a:t>
            </a:r>
            <a:r>
              <a:rPr lang="tr-TR" sz="7200" b="1" dirty="0" smtClean="0">
                <a:solidFill>
                  <a:srgbClr val="C00000"/>
                </a:solidFill>
              </a:rPr>
              <a:t> “Arketip”</a:t>
            </a:r>
            <a:r>
              <a:rPr lang="tr-TR" sz="7200" dirty="0" smtClean="0"/>
              <a:t> denir. </a:t>
            </a:r>
            <a:r>
              <a:rPr lang="tr-TR" sz="8000" b="1" dirty="0" smtClean="0">
                <a:solidFill>
                  <a:srgbClr val="C00000"/>
                </a:solidFill>
              </a:rPr>
              <a:t>Arketipler; </a:t>
            </a:r>
          </a:p>
          <a:p>
            <a:pPr lvl="0">
              <a:buFont typeface="Wingdings" pitchFamily="2" charset="2"/>
              <a:buChar char="ü"/>
            </a:pPr>
            <a:r>
              <a:rPr lang="tr-TR" sz="8000" b="1" dirty="0" err="1" smtClean="0">
                <a:solidFill>
                  <a:srgbClr val="C00000"/>
                </a:solidFill>
              </a:rPr>
              <a:t>Persona</a:t>
            </a:r>
            <a:r>
              <a:rPr lang="tr-TR" sz="8000" b="1" dirty="0" smtClean="0">
                <a:solidFill>
                  <a:srgbClr val="C00000"/>
                </a:solidFill>
              </a:rPr>
              <a:t>(Maske Kişilik):</a:t>
            </a:r>
            <a:r>
              <a:rPr lang="tr-TR" sz="8000" dirty="0" smtClean="0">
                <a:solidFill>
                  <a:srgbClr val="C00000"/>
                </a:solidFill>
              </a:rPr>
              <a:t> </a:t>
            </a:r>
            <a:r>
              <a:rPr lang="tr-TR" sz="7200" dirty="0" smtClean="0"/>
              <a:t>Bireyin, toplumda kabul görmek amacıyla dış çevreye karşı takındığı </a:t>
            </a:r>
            <a:r>
              <a:rPr lang="tr-TR" sz="7200" b="1" dirty="0" smtClean="0">
                <a:solidFill>
                  <a:srgbClr val="C00000"/>
                </a:solidFill>
              </a:rPr>
              <a:t>maske</a:t>
            </a:r>
            <a:r>
              <a:rPr lang="tr-TR" sz="7200" b="1" dirty="0" smtClean="0"/>
              <a:t> </a:t>
            </a:r>
            <a:r>
              <a:rPr lang="tr-TR" sz="7200" dirty="0" smtClean="0"/>
              <a:t>ya da </a:t>
            </a:r>
            <a:r>
              <a:rPr lang="tr-TR" sz="7200" b="1" dirty="0" smtClean="0">
                <a:solidFill>
                  <a:srgbClr val="C00000"/>
                </a:solidFill>
              </a:rPr>
              <a:t>kimliğe</a:t>
            </a:r>
            <a:r>
              <a:rPr lang="tr-TR" sz="7200" dirty="0" smtClean="0"/>
              <a:t>, </a:t>
            </a:r>
            <a:r>
              <a:rPr lang="tr-TR" sz="7200" dirty="0" err="1" smtClean="0"/>
              <a:t>persona</a:t>
            </a:r>
            <a:r>
              <a:rPr lang="tr-TR" sz="7200" dirty="0" smtClean="0"/>
              <a:t> denir. Bireyin birden çok maske ve </a:t>
            </a:r>
            <a:r>
              <a:rPr lang="tr-TR" sz="7200" dirty="0" err="1" smtClean="0"/>
              <a:t>personası</a:t>
            </a:r>
            <a:r>
              <a:rPr lang="tr-TR" sz="7200" dirty="0" smtClean="0"/>
              <a:t> bulunabilir. Birey, farklı ortamlarda, evde ve işyerinde farklı maske kullanabilir. Birey ne kadar çok sayıda ve yoğunlukta maske kullanmak durumunda kalıyorsa, o bireyin o kadar çok </a:t>
            </a:r>
            <a:r>
              <a:rPr lang="tr-TR" sz="7200" dirty="0" err="1" smtClean="0"/>
              <a:t>psikopatalojik</a:t>
            </a:r>
            <a:r>
              <a:rPr lang="tr-TR" sz="7200" dirty="0" smtClean="0"/>
              <a:t> sorunları vardır. </a:t>
            </a:r>
            <a:r>
              <a:rPr lang="tr-TR" sz="7200" dirty="0" err="1" smtClean="0"/>
              <a:t>Personasıyla</a:t>
            </a:r>
            <a:r>
              <a:rPr lang="tr-TR" sz="7200" dirty="0" smtClean="0"/>
              <a:t> özdeşleşmesi halinde, o kişi kendine yabancılaşır. Yerinde ve uygun biçimde kullanılması halinde </a:t>
            </a:r>
            <a:r>
              <a:rPr lang="tr-TR" sz="7200" dirty="0" err="1" smtClean="0"/>
              <a:t>personaların</a:t>
            </a:r>
            <a:r>
              <a:rPr lang="tr-TR" sz="7200" dirty="0" smtClean="0"/>
              <a:t>, insanlarla etkin iletişim kurması ya da onlarla iyi ve dostça geçinmesi gibi yararları da vardır.   </a:t>
            </a:r>
          </a:p>
          <a:p>
            <a:pPr lvl="0">
              <a:buFont typeface="Wingdings" pitchFamily="2" charset="2"/>
              <a:buChar char="ü"/>
            </a:pPr>
            <a:r>
              <a:rPr lang="tr-TR" sz="7200" b="1" dirty="0" smtClean="0"/>
              <a:t> </a:t>
            </a:r>
            <a:r>
              <a:rPr lang="tr-TR" sz="8000" b="1" dirty="0" smtClean="0">
                <a:solidFill>
                  <a:srgbClr val="C00000"/>
                </a:solidFill>
              </a:rPr>
              <a:t>Gölge:</a:t>
            </a:r>
            <a:r>
              <a:rPr lang="tr-TR" sz="8000" dirty="0" smtClean="0">
                <a:solidFill>
                  <a:srgbClr val="C00000"/>
                </a:solidFill>
              </a:rPr>
              <a:t> </a:t>
            </a:r>
            <a:r>
              <a:rPr lang="tr-TR" sz="7200" dirty="0" smtClean="0"/>
              <a:t>Her bireyin ilkel, kaba ve eğitilememiş yönü de denilebilen gölgesi vardır. Gölge, denetlenemeyip çevreye yansıtılmış ve diğer insanlara zarar veren saldırgan ya da bencil davranışlardır. İnsan ilişkilerinin olumlu yönde gelişmesi için gölge, </a:t>
            </a:r>
            <a:r>
              <a:rPr lang="tr-TR" sz="7200" dirty="0" err="1" smtClean="0"/>
              <a:t>persona</a:t>
            </a:r>
            <a:r>
              <a:rPr lang="tr-TR" sz="7200" dirty="0" smtClean="0"/>
              <a:t> tarafından bastırılarak denge sağlanır.</a:t>
            </a:r>
          </a:p>
          <a:p>
            <a:pPr lvl="0">
              <a:buFont typeface="Wingdings" pitchFamily="2" charset="2"/>
              <a:buChar char="ü"/>
            </a:pPr>
            <a:r>
              <a:rPr lang="tr-TR" sz="8000" b="1" dirty="0" err="1" smtClean="0">
                <a:solidFill>
                  <a:srgbClr val="C00000"/>
                </a:solidFill>
              </a:rPr>
              <a:t>Anima</a:t>
            </a:r>
            <a:r>
              <a:rPr lang="tr-TR" sz="8000" b="1" dirty="0" smtClean="0">
                <a:solidFill>
                  <a:srgbClr val="C00000"/>
                </a:solidFill>
              </a:rPr>
              <a:t> ve </a:t>
            </a:r>
            <a:r>
              <a:rPr lang="tr-TR" sz="8000" b="1" dirty="0" err="1" smtClean="0">
                <a:solidFill>
                  <a:srgbClr val="C00000"/>
                </a:solidFill>
              </a:rPr>
              <a:t>Animus</a:t>
            </a:r>
            <a:r>
              <a:rPr lang="tr-TR" sz="8000" b="1" dirty="0" smtClean="0"/>
              <a:t>:</a:t>
            </a:r>
            <a:r>
              <a:rPr lang="tr-TR" sz="8000" dirty="0" smtClean="0"/>
              <a:t> </a:t>
            </a:r>
            <a:r>
              <a:rPr lang="tr-TR" sz="7200" dirty="0" smtClean="0"/>
              <a:t>Her bireyde hem kadınlık(östrojen ve </a:t>
            </a:r>
            <a:r>
              <a:rPr lang="tr-TR" sz="7200" dirty="0" err="1" smtClean="0"/>
              <a:t>progestron</a:t>
            </a:r>
            <a:r>
              <a:rPr lang="tr-TR" sz="7200" dirty="0" smtClean="0"/>
              <a:t>) hem de erkeklik(</a:t>
            </a:r>
            <a:r>
              <a:rPr lang="tr-TR" sz="7200" dirty="0" err="1" smtClean="0"/>
              <a:t>testestron</a:t>
            </a:r>
            <a:r>
              <a:rPr lang="tr-TR" sz="7200" dirty="0" smtClean="0"/>
              <a:t>) hormonları bulunur. Ancak cinsiyete göre birinin düzeyi daha yüksektir. Erkeğin dişi arketipine </a:t>
            </a:r>
            <a:r>
              <a:rPr lang="tr-TR" sz="8000" b="1" dirty="0" smtClean="0">
                <a:solidFill>
                  <a:srgbClr val="C00000"/>
                </a:solidFill>
              </a:rPr>
              <a:t>“</a:t>
            </a:r>
            <a:r>
              <a:rPr lang="tr-TR" sz="8000" b="1" dirty="0" err="1" smtClean="0">
                <a:solidFill>
                  <a:srgbClr val="C00000"/>
                </a:solidFill>
              </a:rPr>
              <a:t>Anima</a:t>
            </a:r>
            <a:r>
              <a:rPr lang="tr-TR" sz="8000" b="1" dirty="0" smtClean="0">
                <a:solidFill>
                  <a:srgbClr val="C00000"/>
                </a:solidFill>
              </a:rPr>
              <a:t>”, </a:t>
            </a:r>
            <a:r>
              <a:rPr lang="tr-TR" sz="7200" dirty="0" smtClean="0"/>
              <a:t>kadının erkek arketipine ise </a:t>
            </a:r>
            <a:r>
              <a:rPr lang="tr-TR" sz="8000" b="1" dirty="0" smtClean="0">
                <a:solidFill>
                  <a:srgbClr val="C00000"/>
                </a:solidFill>
              </a:rPr>
              <a:t>“</a:t>
            </a:r>
            <a:r>
              <a:rPr lang="tr-TR" sz="8000" b="1" dirty="0" err="1" smtClean="0">
                <a:solidFill>
                  <a:srgbClr val="C00000"/>
                </a:solidFill>
              </a:rPr>
              <a:t>Animus</a:t>
            </a:r>
            <a:r>
              <a:rPr lang="tr-TR" sz="8000" b="1" dirty="0" smtClean="0">
                <a:solidFill>
                  <a:srgbClr val="C00000"/>
                </a:solidFill>
              </a:rPr>
              <a:t>” </a:t>
            </a:r>
            <a:r>
              <a:rPr lang="tr-TR" sz="7200" dirty="0" smtClean="0"/>
              <a:t>adı verilir. Davranışların kökeninde, </a:t>
            </a:r>
            <a:r>
              <a:rPr lang="tr-TR" sz="7200" dirty="0" err="1" smtClean="0"/>
              <a:t>anima</a:t>
            </a:r>
            <a:r>
              <a:rPr lang="tr-TR" sz="7200" dirty="0" smtClean="0"/>
              <a:t> ve </a:t>
            </a:r>
            <a:r>
              <a:rPr lang="tr-TR" sz="7200" dirty="0" err="1" smtClean="0"/>
              <a:t>animusların</a:t>
            </a:r>
            <a:r>
              <a:rPr lang="tr-TR" sz="7200" dirty="0" smtClean="0"/>
              <a:t> da payı bulunmaktadır. </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26</a:t>
            </a:fld>
            <a:endParaRPr lang="tr-T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360040"/>
          </a:xfrm>
        </p:spPr>
        <p:txBody>
          <a:bodyPr>
            <a:normAutofit fontScale="90000"/>
          </a:bodyPr>
          <a:lstStyle/>
          <a:p>
            <a:pPr algn="ctr"/>
            <a:r>
              <a:rPr lang="tr-TR" sz="2400" b="1" dirty="0" smtClean="0">
                <a:solidFill>
                  <a:srgbClr val="C00000"/>
                </a:solidFill>
              </a:rPr>
              <a:t>5.</a:t>
            </a:r>
            <a:r>
              <a:rPr lang="tr-TR" sz="2400" b="1" dirty="0" err="1" smtClean="0">
                <a:solidFill>
                  <a:srgbClr val="C00000"/>
                </a:solidFill>
              </a:rPr>
              <a:t>Alfred</a:t>
            </a:r>
            <a:r>
              <a:rPr lang="tr-TR" sz="2400" b="1" dirty="0" smtClean="0">
                <a:solidFill>
                  <a:srgbClr val="C00000"/>
                </a:solidFill>
              </a:rPr>
              <a:t> Adler’in Kişilik Kuramı</a:t>
            </a:r>
            <a:endParaRPr lang="tr-TR" sz="2400" dirty="0">
              <a:solidFill>
                <a:srgbClr val="C00000"/>
              </a:solidFill>
            </a:endParaRPr>
          </a:p>
        </p:txBody>
      </p:sp>
      <p:sp>
        <p:nvSpPr>
          <p:cNvPr id="3" name="2 İçerik Yer Tutucusu"/>
          <p:cNvSpPr>
            <a:spLocks noGrp="1"/>
          </p:cNvSpPr>
          <p:nvPr>
            <p:ph sz="quarter" idx="1"/>
          </p:nvPr>
        </p:nvSpPr>
        <p:spPr>
          <a:xfrm>
            <a:off x="251520" y="548680"/>
            <a:ext cx="8496944" cy="6120680"/>
          </a:xfrm>
        </p:spPr>
        <p:txBody>
          <a:bodyPr>
            <a:normAutofit fontScale="70000" lnSpcReduction="20000"/>
          </a:bodyPr>
          <a:lstStyle/>
          <a:p>
            <a:r>
              <a:rPr lang="tr-TR" sz="2600" dirty="0" smtClean="0"/>
              <a:t>Bu kuramda </a:t>
            </a:r>
            <a:r>
              <a:rPr lang="tr-TR" sz="2900" b="1" dirty="0" smtClean="0">
                <a:solidFill>
                  <a:srgbClr val="C00000"/>
                </a:solidFill>
              </a:rPr>
              <a:t>“Üstünlük Arzusu”  </a:t>
            </a:r>
            <a:r>
              <a:rPr lang="tr-TR" sz="2600" dirty="0" smtClean="0"/>
              <a:t>önemli. Üstünlük arzusu, kişiliğin temel amacı ve bu doğrultuda bireyin davranışını güçlendiren en önemli etmendir. Bireyin çevreden gelen baskılar, üstünlüğe ve mükemmelliğe ulaşma arzusu ile uyuşmadığında ya da örtüşmediğinde, bireyde </a:t>
            </a:r>
            <a:r>
              <a:rPr lang="tr-TR" sz="2900" b="1" dirty="0" smtClean="0">
                <a:solidFill>
                  <a:srgbClr val="C00000"/>
                </a:solidFill>
              </a:rPr>
              <a:t>“Kişilik Çatışması” </a:t>
            </a:r>
            <a:r>
              <a:rPr lang="tr-TR" sz="2600" dirty="0" smtClean="0"/>
              <a:t>ortaya çıkar. Bu çatışma, aşağılık duygusuna yol açabilir ve birey genellikle yaşam biçimini, bu duygunun giderilmesi doğrultusunda düzenler ve çaba gösterir. Her bireyde </a:t>
            </a:r>
            <a:r>
              <a:rPr lang="tr-TR" sz="2900" b="1" dirty="0" smtClean="0">
                <a:solidFill>
                  <a:srgbClr val="C00000"/>
                </a:solidFill>
              </a:rPr>
              <a:t>“Üstün Olma İçgüdüsü” </a:t>
            </a:r>
            <a:r>
              <a:rPr lang="tr-TR" sz="2600" dirty="0" smtClean="0"/>
              <a:t>bulunur. Bu içgüdünün her zaman ve her ortamda doyum bulması çoğu kez olanaksızdır. Bireydeki bu içgüdüyü engelleyen birincil ve ikincil olmak üzere kimi etmenler bulunmaktadır. </a:t>
            </a:r>
          </a:p>
          <a:p>
            <a:pPr marL="457200" indent="-457200">
              <a:buFont typeface="+mj-lt"/>
              <a:buAutoNum type="arabicPeriod"/>
            </a:pPr>
            <a:r>
              <a:rPr lang="tr-TR" sz="2900" b="1" dirty="0" smtClean="0">
                <a:solidFill>
                  <a:srgbClr val="C00000"/>
                </a:solidFill>
              </a:rPr>
              <a:t>Birincil Etmenler(Fiziksel Özellikler); </a:t>
            </a:r>
            <a:r>
              <a:rPr lang="tr-TR" sz="2600" dirty="0" smtClean="0"/>
              <a:t>Organ eksikliği, çirkinlik, zayıflık, şişmanlık, boy kısalığı ya da kısıtlılık gibi olumsuz beden algısına yol açan etmenler,</a:t>
            </a:r>
          </a:p>
          <a:p>
            <a:pPr marL="457200" indent="-457200">
              <a:buFont typeface="+mj-lt"/>
              <a:buAutoNum type="arabicPeriod"/>
            </a:pPr>
            <a:r>
              <a:rPr lang="tr-TR" sz="2900" b="1" dirty="0" smtClean="0">
                <a:solidFill>
                  <a:srgbClr val="C00000"/>
                </a:solidFill>
              </a:rPr>
              <a:t>İkincil Etmenler(Sosyal Etmenler); </a:t>
            </a:r>
            <a:r>
              <a:rPr lang="tr-TR" sz="2600" dirty="0" smtClean="0"/>
              <a:t>Gelir yetersizliği, eğitim ve öğrenim olanaksızlıkları, azınlık ya da ötekileştirilen toplumsal tabakaya ait olma gibi etmenler.</a:t>
            </a:r>
          </a:p>
          <a:p>
            <a:pPr marL="457200" indent="-457200">
              <a:buNone/>
            </a:pPr>
            <a:r>
              <a:rPr lang="tr-TR" sz="2600" dirty="0" smtClean="0"/>
              <a:t> </a:t>
            </a:r>
          </a:p>
          <a:p>
            <a:pPr marL="457200" indent="-457200">
              <a:buNone/>
            </a:pPr>
            <a:r>
              <a:rPr lang="tr-TR" sz="2600" dirty="0" smtClean="0"/>
              <a:t>Adler, bireyin çözmek zorunda bulunduğu çevresel sorun etmenleri ve bunlara karşı geliştirilmiş </a:t>
            </a:r>
            <a:r>
              <a:rPr lang="tr-TR" sz="2900" b="1" dirty="0" smtClean="0">
                <a:solidFill>
                  <a:srgbClr val="C00000"/>
                </a:solidFill>
              </a:rPr>
              <a:t>tutumlar</a:t>
            </a:r>
            <a:r>
              <a:rPr lang="tr-TR" sz="2600" dirty="0" smtClean="0"/>
              <a:t> üzerinde durarak, kişiliği incelemeye çaba göstermiştir.</a:t>
            </a:r>
          </a:p>
          <a:p>
            <a:pPr>
              <a:buNone/>
            </a:pPr>
            <a:r>
              <a:rPr lang="tr-TR" sz="2600" dirty="0" smtClean="0"/>
              <a:t>Bireyin meslek seçiminde, bilinçli davranışlarında, duygusal ya da heyecansal durumlarında, yakın çevresi, kendi ya da karşı cinsle ilişkilerinde, günlük yaşamlarındaki tüm davranışlarında, bireyin geliştirdiği</a:t>
            </a:r>
            <a:r>
              <a:rPr lang="tr-TR" sz="2600" b="1" dirty="0" smtClean="0">
                <a:solidFill>
                  <a:srgbClr val="C00000"/>
                </a:solidFill>
              </a:rPr>
              <a:t> </a:t>
            </a:r>
            <a:r>
              <a:rPr lang="tr-TR" sz="2900" b="1" dirty="0" smtClean="0">
                <a:solidFill>
                  <a:srgbClr val="C00000"/>
                </a:solidFill>
              </a:rPr>
              <a:t>tutumların</a:t>
            </a:r>
            <a:r>
              <a:rPr lang="tr-TR" sz="2600" b="1" dirty="0" smtClean="0">
                <a:solidFill>
                  <a:srgbClr val="C00000"/>
                </a:solidFill>
              </a:rPr>
              <a:t> </a:t>
            </a:r>
            <a:r>
              <a:rPr lang="tr-TR" sz="2600" dirty="0" smtClean="0"/>
              <a:t>büyük payı bulunmaktadır. </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27</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075240" cy="576064"/>
          </a:xfrm>
        </p:spPr>
        <p:txBody>
          <a:bodyPr>
            <a:normAutofit/>
          </a:bodyPr>
          <a:lstStyle/>
          <a:p>
            <a:pPr algn="ctr"/>
            <a:r>
              <a:rPr lang="tr-TR" sz="2400" b="1" dirty="0" smtClean="0">
                <a:solidFill>
                  <a:srgbClr val="C00000"/>
                </a:solidFill>
              </a:rPr>
              <a:t>6.Karen </a:t>
            </a:r>
            <a:r>
              <a:rPr lang="tr-TR" sz="2400" b="1" dirty="0" err="1" smtClean="0">
                <a:solidFill>
                  <a:srgbClr val="C00000"/>
                </a:solidFill>
              </a:rPr>
              <a:t>Horney’in</a:t>
            </a:r>
            <a:r>
              <a:rPr lang="tr-TR" sz="2400" b="1" dirty="0" smtClean="0">
                <a:solidFill>
                  <a:srgbClr val="C00000"/>
                </a:solidFill>
              </a:rPr>
              <a:t> Kişilik Kuramı</a:t>
            </a:r>
            <a:endParaRPr lang="tr-TR" sz="2400" dirty="0">
              <a:solidFill>
                <a:srgbClr val="C00000"/>
              </a:solidFill>
            </a:endParaRPr>
          </a:p>
        </p:txBody>
      </p:sp>
      <p:sp>
        <p:nvSpPr>
          <p:cNvPr id="3" name="2 İçerik Yer Tutucusu"/>
          <p:cNvSpPr>
            <a:spLocks noGrp="1"/>
          </p:cNvSpPr>
          <p:nvPr>
            <p:ph sz="quarter" idx="1"/>
          </p:nvPr>
        </p:nvSpPr>
        <p:spPr>
          <a:xfrm>
            <a:off x="251520" y="980728"/>
            <a:ext cx="8424936" cy="5493224"/>
          </a:xfrm>
        </p:spPr>
        <p:txBody>
          <a:bodyPr>
            <a:normAutofit fontScale="92500" lnSpcReduction="20000"/>
          </a:bodyPr>
          <a:lstStyle/>
          <a:p>
            <a:r>
              <a:rPr lang="tr-TR" dirty="0" smtClean="0"/>
              <a:t>Kişiliğin temel öğesi </a:t>
            </a:r>
            <a:r>
              <a:rPr lang="tr-TR" b="1" dirty="0" smtClean="0">
                <a:solidFill>
                  <a:srgbClr val="C00000"/>
                </a:solidFill>
              </a:rPr>
              <a:t>“Kaygı </a:t>
            </a:r>
            <a:r>
              <a:rPr lang="tr-TR" dirty="0" smtClean="0"/>
              <a:t>ve</a:t>
            </a:r>
            <a:r>
              <a:rPr lang="tr-TR" b="1" dirty="0" smtClean="0">
                <a:solidFill>
                  <a:srgbClr val="C00000"/>
                </a:solidFill>
              </a:rPr>
              <a:t> Korku” </a:t>
            </a:r>
            <a:r>
              <a:rPr lang="tr-TR" dirty="0" smtClean="0"/>
              <a:t>dur. Bireyler, pek çok etmenden kaynaklanan korkularını yenebilmek için bir dizi davranışta bulunur. Bu kaygı ve korku yaratan etmenlerle baş edebilmek için, bireyce geliştirilen davranış kalıpları ve stratejileri bulunmaktadır. On başlıkta toplanan davranışların özellikle 3’ü üzerinde durulmaktadır. </a:t>
            </a:r>
          </a:p>
          <a:p>
            <a:pPr>
              <a:buNone/>
            </a:pPr>
            <a:r>
              <a:rPr lang="tr-TR" b="1" dirty="0" smtClean="0">
                <a:solidFill>
                  <a:srgbClr val="C00000"/>
                </a:solidFill>
              </a:rPr>
              <a:t>a.Sempatik-Dışa dönük:</a:t>
            </a:r>
            <a:r>
              <a:rPr lang="tr-TR" dirty="0" smtClean="0">
                <a:solidFill>
                  <a:srgbClr val="C00000"/>
                </a:solidFill>
              </a:rPr>
              <a:t> </a:t>
            </a:r>
            <a:r>
              <a:rPr lang="tr-TR" dirty="0" smtClean="0"/>
              <a:t>Çevresindeki insanlara sevgi ve yakınlık göstererek kaygı ve korkuları giderme çabaları kişilik özelliğidir. </a:t>
            </a:r>
          </a:p>
          <a:p>
            <a:pPr>
              <a:buNone/>
            </a:pPr>
            <a:r>
              <a:rPr lang="tr-TR" b="1" dirty="0" smtClean="0">
                <a:solidFill>
                  <a:srgbClr val="C00000"/>
                </a:solidFill>
              </a:rPr>
              <a:t>b.Antipatik-İçe Dönük:</a:t>
            </a:r>
            <a:r>
              <a:rPr lang="tr-TR" dirty="0" smtClean="0">
                <a:solidFill>
                  <a:srgbClr val="C00000"/>
                </a:solidFill>
              </a:rPr>
              <a:t> </a:t>
            </a:r>
            <a:r>
              <a:rPr lang="tr-TR" dirty="0" smtClean="0"/>
              <a:t>İnsanlardan uzak durarak ya da yalnız başına davranarak, kaygı ve korkularını gidermeye çaba gösterir.</a:t>
            </a:r>
          </a:p>
          <a:p>
            <a:pPr>
              <a:buNone/>
            </a:pPr>
            <a:r>
              <a:rPr lang="tr-TR" b="1" dirty="0" smtClean="0">
                <a:solidFill>
                  <a:srgbClr val="C00000"/>
                </a:solidFill>
              </a:rPr>
              <a:t>c.Saldırgan-Öfkeli: </a:t>
            </a:r>
            <a:r>
              <a:rPr lang="tr-TR" dirty="0" smtClean="0"/>
              <a:t>İnsanların pek çok düşünce ve davranışlarına karşı çıkarak, mücadeleye girerek, güçlülüğünü ve yenilmezliğini gösterme biçiminde davranır. Bu kişiler, karşı çıkma, gereksiz karşı çıkma ve mücadele eğilimleri ile kaygı ve korkularından kurtulma çabaları gösterir. Bu tür kişilik özelliği gösteren bireyler, her konuya karşı çıkma ve tartışma, hatta kavga etme eğilimindedir.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28</a:t>
            </a:fld>
            <a:endParaRPr lang="tr-T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075240" cy="504056"/>
          </a:xfrm>
        </p:spPr>
        <p:txBody>
          <a:bodyPr>
            <a:normAutofit/>
          </a:bodyPr>
          <a:lstStyle/>
          <a:p>
            <a:pPr algn="ctr"/>
            <a:r>
              <a:rPr lang="tr-TR" sz="2400" b="1" dirty="0" smtClean="0">
                <a:solidFill>
                  <a:srgbClr val="C00000"/>
                </a:solidFill>
              </a:rPr>
              <a:t>7.Salih Güney’in Kişilik Kuramı</a:t>
            </a:r>
            <a:endParaRPr lang="tr-TR" sz="2400" dirty="0">
              <a:solidFill>
                <a:srgbClr val="C00000"/>
              </a:solidFill>
            </a:endParaRPr>
          </a:p>
        </p:txBody>
      </p:sp>
      <p:sp>
        <p:nvSpPr>
          <p:cNvPr id="3" name="2 İçerik Yer Tutucusu"/>
          <p:cNvSpPr>
            <a:spLocks noGrp="1"/>
          </p:cNvSpPr>
          <p:nvPr>
            <p:ph sz="quarter" idx="1"/>
          </p:nvPr>
        </p:nvSpPr>
        <p:spPr>
          <a:xfrm>
            <a:off x="179512" y="764704"/>
            <a:ext cx="8496944" cy="5904656"/>
          </a:xfrm>
        </p:spPr>
        <p:txBody>
          <a:bodyPr>
            <a:normAutofit fontScale="70000" lnSpcReduction="20000"/>
          </a:bodyPr>
          <a:lstStyle/>
          <a:p>
            <a:r>
              <a:rPr lang="tr-TR" sz="3400" b="1" dirty="0" smtClean="0">
                <a:solidFill>
                  <a:srgbClr val="C00000"/>
                </a:solidFill>
              </a:rPr>
              <a:t>“Beğenilme” </a:t>
            </a:r>
            <a:r>
              <a:rPr lang="tr-TR" sz="2600" dirty="0" smtClean="0"/>
              <a:t>etmeni önemli. </a:t>
            </a:r>
          </a:p>
          <a:p>
            <a:pPr>
              <a:buFont typeface="Wingdings" pitchFamily="2" charset="2"/>
              <a:buChar char="ü"/>
            </a:pPr>
            <a:r>
              <a:rPr lang="tr-TR" sz="2600" dirty="0" smtClean="0"/>
              <a:t>Beğenilme, insan davranışlarının oluşumunda önemli ve </a:t>
            </a:r>
            <a:r>
              <a:rPr lang="tr-TR" sz="2600" b="1" dirty="0" smtClean="0">
                <a:solidFill>
                  <a:srgbClr val="C00000"/>
                </a:solidFill>
              </a:rPr>
              <a:t>temel itici güç,</a:t>
            </a:r>
          </a:p>
          <a:p>
            <a:pPr>
              <a:buFont typeface="Wingdings" pitchFamily="2" charset="2"/>
              <a:buChar char="ü"/>
            </a:pPr>
            <a:r>
              <a:rPr lang="tr-TR" sz="2600" dirty="0" smtClean="0"/>
              <a:t>Birey, diğerleri tarafından beğenilmemesi halinde, </a:t>
            </a:r>
            <a:r>
              <a:rPr lang="tr-TR" sz="2600" b="1" dirty="0" smtClean="0">
                <a:solidFill>
                  <a:srgbClr val="C00000"/>
                </a:solidFill>
              </a:rPr>
              <a:t>kendini değersiz hisseder </a:t>
            </a:r>
            <a:r>
              <a:rPr lang="tr-TR" sz="2600" dirty="0" smtClean="0"/>
              <a:t>ve </a:t>
            </a:r>
            <a:r>
              <a:rPr lang="tr-TR" sz="2600" b="1" dirty="0" smtClean="0">
                <a:solidFill>
                  <a:srgbClr val="C00000"/>
                </a:solidFill>
              </a:rPr>
              <a:t>karamsarlık duygusuna </a:t>
            </a:r>
            <a:r>
              <a:rPr lang="tr-TR" sz="2600" dirty="0" smtClean="0"/>
              <a:t>kapılır. </a:t>
            </a:r>
          </a:p>
          <a:p>
            <a:pPr>
              <a:buFont typeface="Wingdings" pitchFamily="2" charset="2"/>
              <a:buChar char="ü"/>
            </a:pPr>
            <a:r>
              <a:rPr lang="tr-TR" sz="2600" dirty="0" smtClean="0"/>
              <a:t>Kişi kendisini diğer insanlara beğendirebilmek için kimi kez aşırıya kaçabilir. Konuşma, giyinme ve süslenme gibi davranışlarda aşırıya kaçan bireyin davranışları, </a:t>
            </a:r>
            <a:r>
              <a:rPr lang="tr-TR" sz="2600" b="1" dirty="0" smtClean="0">
                <a:solidFill>
                  <a:srgbClr val="C00000"/>
                </a:solidFill>
              </a:rPr>
              <a:t>“Gelişmiş Aşağılık Duygusu” </a:t>
            </a:r>
            <a:r>
              <a:rPr lang="tr-TR" sz="2600" dirty="0" smtClean="0"/>
              <a:t>ile ilgilidir.</a:t>
            </a:r>
          </a:p>
          <a:p>
            <a:pPr>
              <a:buFont typeface="Wingdings" pitchFamily="2" charset="2"/>
              <a:buChar char="ü"/>
            </a:pPr>
            <a:r>
              <a:rPr lang="tr-TR" sz="2600" dirty="0" smtClean="0"/>
              <a:t>Bu durum, o kişinin birçok tutum ve davranışını etkiler. </a:t>
            </a:r>
          </a:p>
          <a:p>
            <a:pPr>
              <a:buFont typeface="Wingdings" pitchFamily="2" charset="2"/>
              <a:buChar char="ü"/>
            </a:pPr>
            <a:r>
              <a:rPr lang="tr-TR" sz="2600" dirty="0" smtClean="0"/>
              <a:t>İnsanların, kültürel ve toplumsal ilişkilerinde de beğenilme duygusunun payı büyüktür. Kuşaktan kuşağa aktarılan kültürel değer ve normların, toplumsal kural ve ilkelerin benimsenmesinde, çevredeki diğer insanlar tarafından beğenilme arzusunun payı büyüktür. </a:t>
            </a:r>
          </a:p>
          <a:p>
            <a:pPr>
              <a:buFont typeface="Wingdings" pitchFamily="2" charset="2"/>
              <a:buChar char="ü"/>
            </a:pPr>
            <a:r>
              <a:rPr lang="tr-TR" sz="2600" dirty="0" smtClean="0"/>
              <a:t>Birçok yönüyle diğerleri tarafından beğenilen insanların kimi makam ve mevkilere getirilmeleri kolaylaşır. Beğenilen insanların kendine güven duyguları daha iyi gelişir. </a:t>
            </a:r>
          </a:p>
          <a:p>
            <a:pPr>
              <a:buFont typeface="Wingdings" pitchFamily="2" charset="2"/>
              <a:buChar char="ü"/>
            </a:pPr>
            <a:r>
              <a:rPr lang="tr-TR" sz="2600" dirty="0" smtClean="0"/>
              <a:t>Çevrede beğenilmeyen insanların, küskün, kırıcı ve saldırgan davrandıkları, kendilerini diğer insanlardan soyutladıkları bilinmektedir. </a:t>
            </a:r>
          </a:p>
          <a:p>
            <a:pPr>
              <a:buFont typeface="Wingdings" pitchFamily="2" charset="2"/>
              <a:buChar char="ü"/>
            </a:pPr>
            <a:r>
              <a:rPr lang="tr-TR" sz="2600" dirty="0" smtClean="0"/>
              <a:t>Beğenilme duygusu, her insanı mutlu eder. Kadınların, erkeklere kıyasla beğenilmeyi daha fazla önemsedikleri ileri sürülmektedir. </a:t>
            </a:r>
          </a:p>
          <a:p>
            <a:pPr>
              <a:buFont typeface="Wingdings" pitchFamily="2" charset="2"/>
              <a:buChar char="ü"/>
            </a:pPr>
            <a:r>
              <a:rPr lang="tr-TR" sz="2600" dirty="0" smtClean="0"/>
              <a:t>Erkeklerin, sahip oldukları, makam, araba ve fiziksel görünümü ile beğenilme duyguları ön planda iken, kadınların daha çok giyim, makyaj, yemek yapma ve diğer ev işlerine ilişkin becerilerine yoğunlaştıkları bilinir.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29</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19256" cy="562074"/>
          </a:xfrm>
        </p:spPr>
        <p:txBody>
          <a:bodyPr>
            <a:normAutofit/>
          </a:bodyPr>
          <a:lstStyle/>
          <a:p>
            <a:pPr algn="ctr"/>
            <a:r>
              <a:rPr lang="tr-TR" sz="2400" b="1" dirty="0" smtClean="0">
                <a:solidFill>
                  <a:srgbClr val="C00000"/>
                </a:solidFill>
              </a:rPr>
              <a:t>Kişiliğin Üç Temel Niteliği</a:t>
            </a:r>
            <a:endParaRPr lang="tr-TR" sz="2400" b="1" dirty="0">
              <a:solidFill>
                <a:srgbClr val="C00000"/>
              </a:solidFill>
            </a:endParaRPr>
          </a:p>
        </p:txBody>
      </p:sp>
      <p:sp>
        <p:nvSpPr>
          <p:cNvPr id="3" name="2 İçerik Yer Tutucusu"/>
          <p:cNvSpPr>
            <a:spLocks noGrp="1"/>
          </p:cNvSpPr>
          <p:nvPr>
            <p:ph sz="quarter" idx="1"/>
          </p:nvPr>
        </p:nvSpPr>
        <p:spPr>
          <a:xfrm>
            <a:off x="323528" y="908720"/>
            <a:ext cx="8352928" cy="5688632"/>
          </a:xfrm>
        </p:spPr>
        <p:txBody>
          <a:bodyPr>
            <a:normAutofit lnSpcReduction="10000"/>
          </a:bodyPr>
          <a:lstStyle/>
          <a:p>
            <a:pPr>
              <a:buFont typeface="Wingdings" pitchFamily="2" charset="2"/>
              <a:buChar char="ü"/>
            </a:pPr>
            <a:r>
              <a:rPr lang="tr-TR" b="1" dirty="0" smtClean="0">
                <a:solidFill>
                  <a:srgbClr val="C00000"/>
                </a:solidFill>
              </a:rPr>
              <a:t>Benzersizlik ve Kendine Özgülük; </a:t>
            </a:r>
            <a:r>
              <a:rPr lang="tr-TR" dirty="0" smtClean="0"/>
              <a:t>Bireyin davranış ve tutumlarının ve diğer kişilik özelliklerinin, başkalarından farklı oluşu, </a:t>
            </a:r>
          </a:p>
          <a:p>
            <a:pPr>
              <a:buFont typeface="Wingdings" pitchFamily="2" charset="2"/>
              <a:buChar char="ü"/>
            </a:pPr>
            <a:r>
              <a:rPr lang="tr-TR" b="1" dirty="0" smtClean="0">
                <a:solidFill>
                  <a:srgbClr val="C00000"/>
                </a:solidFill>
              </a:rPr>
              <a:t>Tutarlılık; </a:t>
            </a:r>
            <a:r>
              <a:rPr lang="tr-TR" dirty="0" smtClean="0"/>
              <a:t>Bireyin farklı ortam ve durumlarda benzer davranışlarda bulunması, </a:t>
            </a:r>
          </a:p>
          <a:p>
            <a:pPr>
              <a:buFont typeface="Wingdings" pitchFamily="2" charset="2"/>
              <a:buChar char="ü"/>
            </a:pPr>
            <a:r>
              <a:rPr lang="tr-TR" b="1" dirty="0" smtClean="0">
                <a:solidFill>
                  <a:srgbClr val="C00000"/>
                </a:solidFill>
              </a:rPr>
              <a:t>Değişmezlik ya da Durağanlık; </a:t>
            </a:r>
            <a:r>
              <a:rPr lang="tr-TR" dirty="0" smtClean="0"/>
              <a:t>Bireyin kişiliği, bazı koşullarda küçük değişiklikler gösterse bile, genellikle her koşulda tutarlı ve benzer biçimde ortaya çıkmakta, uzun dönemde durağan bir nitelik göstermektedir, </a:t>
            </a:r>
          </a:p>
          <a:p>
            <a:endParaRPr lang="tr-TR" dirty="0" smtClean="0"/>
          </a:p>
          <a:p>
            <a:r>
              <a:rPr lang="tr-TR" b="1" dirty="0" smtClean="0"/>
              <a:t>Kişiliğin, bireyin kendine özgü olan ve başkalarından ayırt ettiren uyum özellikleri vardır. Bu özellikler, bireyin bilişsel değerlendirmelerine dayanarak iç ve dış dünya’ya uyum için geliştirdiği duyuş, düşünüş ve davranış örüntülerinden oluşur.</a:t>
            </a:r>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3</a:t>
            </a:fld>
            <a:endParaRPr lang="tr-T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936104"/>
          </a:xfrm>
        </p:spPr>
        <p:txBody>
          <a:bodyPr>
            <a:normAutofit/>
          </a:bodyPr>
          <a:lstStyle/>
          <a:p>
            <a:pPr algn="ctr"/>
            <a:r>
              <a:rPr lang="tr-TR" sz="2400" b="1" dirty="0" smtClean="0">
                <a:solidFill>
                  <a:srgbClr val="C00000"/>
                </a:solidFill>
              </a:rPr>
              <a:t>Kişilikte Tip Kavramı </a:t>
            </a:r>
            <a:br>
              <a:rPr lang="tr-TR" sz="2400" b="1" dirty="0" smtClean="0">
                <a:solidFill>
                  <a:srgbClr val="C00000"/>
                </a:solidFill>
              </a:rPr>
            </a:br>
            <a:r>
              <a:rPr lang="tr-TR" sz="2400" b="1" dirty="0" smtClean="0">
                <a:solidFill>
                  <a:srgbClr val="C00000"/>
                </a:solidFill>
              </a:rPr>
              <a:t>Kişiliğin Tipolojik Sınıflandırılması</a:t>
            </a:r>
            <a:endParaRPr lang="tr-TR" sz="2400" dirty="0">
              <a:solidFill>
                <a:srgbClr val="C00000"/>
              </a:solidFill>
            </a:endParaRPr>
          </a:p>
        </p:txBody>
      </p:sp>
      <p:sp>
        <p:nvSpPr>
          <p:cNvPr id="3" name="2 İçerik Yer Tutucusu"/>
          <p:cNvSpPr>
            <a:spLocks noGrp="1"/>
          </p:cNvSpPr>
          <p:nvPr>
            <p:ph sz="quarter" idx="1"/>
          </p:nvPr>
        </p:nvSpPr>
        <p:spPr>
          <a:xfrm>
            <a:off x="251520" y="1268760"/>
            <a:ext cx="8352928" cy="5205192"/>
          </a:xfrm>
        </p:spPr>
        <p:txBody>
          <a:bodyPr>
            <a:normAutofit/>
          </a:bodyPr>
          <a:lstStyle/>
          <a:p>
            <a:r>
              <a:rPr lang="tr-TR" sz="2000" b="1" dirty="0" smtClean="0">
                <a:solidFill>
                  <a:srgbClr val="C00000"/>
                </a:solidFill>
              </a:rPr>
              <a:t>Tip; </a:t>
            </a:r>
            <a:r>
              <a:rPr lang="tr-TR" sz="2000" dirty="0" smtClean="0"/>
              <a:t>Birçok bireyin belirli özellik, eğilim ve süreklilik niteliğindeki davranışlarına tip denir. </a:t>
            </a:r>
          </a:p>
          <a:p>
            <a:r>
              <a:rPr lang="tr-TR" sz="2000" b="1" dirty="0" smtClean="0">
                <a:solidFill>
                  <a:srgbClr val="C00000"/>
                </a:solidFill>
              </a:rPr>
              <a:t>Tipolojik Sınıflama; </a:t>
            </a:r>
            <a:r>
              <a:rPr lang="tr-TR" sz="2000" dirty="0" smtClean="0"/>
              <a:t>Tiplere göre yapılan gruplamaya denir. </a:t>
            </a:r>
          </a:p>
          <a:p>
            <a:pPr>
              <a:buNone/>
            </a:pPr>
            <a:endParaRPr lang="tr-TR" sz="2000" dirty="0" smtClean="0"/>
          </a:p>
          <a:p>
            <a:pPr>
              <a:buFont typeface="Wingdings" pitchFamily="2" charset="2"/>
              <a:buChar char="ü"/>
            </a:pPr>
            <a:r>
              <a:rPr lang="tr-TR" sz="2000" dirty="0" smtClean="0"/>
              <a:t>Gerçekte her bireyin kendine özgü ayrı bir kişiliği bulunmaktadır. Bu yönüyle dünya’da yaşayan birey sayısı kadar ayrı kişilikten söz edilebilir. </a:t>
            </a:r>
          </a:p>
          <a:p>
            <a:pPr>
              <a:buFont typeface="Wingdings" pitchFamily="2" charset="2"/>
              <a:buChar char="ü"/>
            </a:pPr>
            <a:r>
              <a:rPr lang="tr-TR" sz="2000" dirty="0" smtClean="0"/>
              <a:t>Bireyleri ortak eğilimleri ve davranışlarına göre gruplamak, onları daha iyi analiz etme, inceleme ve davranışları daha iyi anlamlandırma olanağı sağlar. </a:t>
            </a:r>
          </a:p>
          <a:p>
            <a:pPr>
              <a:buFont typeface="Wingdings" pitchFamily="2" charset="2"/>
              <a:buChar char="ü"/>
            </a:pPr>
            <a:r>
              <a:rPr lang="tr-TR" sz="2000" b="1" dirty="0" smtClean="0">
                <a:solidFill>
                  <a:srgbClr val="C00000"/>
                </a:solidFill>
              </a:rPr>
              <a:t>“Tip”, </a:t>
            </a:r>
            <a:r>
              <a:rPr lang="tr-TR" sz="2000" dirty="0" smtClean="0"/>
              <a:t>bireysel özellikleri tanımlayan </a:t>
            </a:r>
            <a:r>
              <a:rPr lang="tr-TR" sz="2000" b="1" dirty="0" smtClean="0">
                <a:solidFill>
                  <a:srgbClr val="C00000"/>
                </a:solidFill>
              </a:rPr>
              <a:t>“Özel Kişilik Modeli”  </a:t>
            </a:r>
            <a:r>
              <a:rPr lang="tr-TR" sz="2000" dirty="0" err="1" smtClean="0"/>
              <a:t>dir</a:t>
            </a:r>
            <a:r>
              <a:rPr lang="tr-TR" sz="2000" dirty="0" smtClean="0"/>
              <a:t>. </a:t>
            </a:r>
          </a:p>
          <a:p>
            <a:pPr>
              <a:buFont typeface="Wingdings" pitchFamily="2" charset="2"/>
              <a:buChar char="ü"/>
            </a:pPr>
            <a:r>
              <a:rPr lang="tr-TR" sz="2000" dirty="0" smtClean="0"/>
              <a:t>Bireyin fiziksel ve zihinsel yapısının değerlendirilebilir tarafı, onun tipolojik yönüdür.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30</a:t>
            </a:fld>
            <a:endParaRPr lang="tr-T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360040"/>
          </a:xfrm>
        </p:spPr>
        <p:txBody>
          <a:bodyPr>
            <a:noAutofit/>
          </a:bodyPr>
          <a:lstStyle/>
          <a:p>
            <a:pPr algn="ctr"/>
            <a:r>
              <a:rPr lang="tr-TR" sz="2400" b="1" dirty="0" smtClean="0">
                <a:solidFill>
                  <a:srgbClr val="C00000"/>
                </a:solidFill>
              </a:rPr>
              <a:t>1.</a:t>
            </a:r>
            <a:r>
              <a:rPr lang="tr-TR" sz="2400" b="1" dirty="0" err="1" smtClean="0">
                <a:solidFill>
                  <a:srgbClr val="C00000"/>
                </a:solidFill>
              </a:rPr>
              <a:t>Gustav</a:t>
            </a:r>
            <a:r>
              <a:rPr lang="tr-TR" sz="2400" b="1" dirty="0" smtClean="0">
                <a:solidFill>
                  <a:srgbClr val="C00000"/>
                </a:solidFill>
              </a:rPr>
              <a:t> </a:t>
            </a:r>
            <a:r>
              <a:rPr lang="tr-TR" sz="2400" b="1" dirty="0" err="1" smtClean="0">
                <a:solidFill>
                  <a:srgbClr val="C00000"/>
                </a:solidFill>
              </a:rPr>
              <a:t>Jung’un</a:t>
            </a:r>
            <a:r>
              <a:rPr lang="tr-TR" sz="2400" b="1" dirty="0" smtClean="0">
                <a:solidFill>
                  <a:srgbClr val="C00000"/>
                </a:solidFill>
              </a:rPr>
              <a:t> Kişilik Tip Sınıflaması(1)</a:t>
            </a:r>
            <a:endParaRPr lang="tr-TR" sz="2400" dirty="0"/>
          </a:p>
        </p:txBody>
      </p:sp>
      <p:sp>
        <p:nvSpPr>
          <p:cNvPr id="3" name="2 İçerik Yer Tutucusu"/>
          <p:cNvSpPr>
            <a:spLocks noGrp="1"/>
          </p:cNvSpPr>
          <p:nvPr>
            <p:ph sz="quarter" idx="1"/>
          </p:nvPr>
        </p:nvSpPr>
        <p:spPr>
          <a:xfrm>
            <a:off x="179512" y="548680"/>
            <a:ext cx="8712968" cy="6192688"/>
          </a:xfrm>
        </p:spPr>
        <p:txBody>
          <a:bodyPr>
            <a:normAutofit fontScale="40000" lnSpcReduction="20000"/>
          </a:bodyPr>
          <a:lstStyle/>
          <a:p>
            <a:pPr>
              <a:buNone/>
            </a:pPr>
            <a:r>
              <a:rPr lang="tr-TR" sz="5000" dirty="0" smtClean="0">
                <a:solidFill>
                  <a:srgbClr val="C00000"/>
                </a:solidFill>
              </a:rPr>
              <a:t>a.</a:t>
            </a:r>
            <a:r>
              <a:rPr lang="tr-TR" sz="5000" b="1" dirty="0" smtClean="0">
                <a:solidFill>
                  <a:srgbClr val="C00000"/>
                </a:solidFill>
              </a:rPr>
              <a:t>Sibernetik Sistem Yaklaşımı; </a:t>
            </a:r>
            <a:r>
              <a:rPr lang="tr-TR" sz="4000" b="1" dirty="0" smtClean="0">
                <a:solidFill>
                  <a:srgbClr val="C00000"/>
                </a:solidFill>
              </a:rPr>
              <a:t>“Girdi”, “Süreç” </a:t>
            </a:r>
            <a:r>
              <a:rPr lang="tr-TR" sz="4000" dirty="0" smtClean="0">
                <a:solidFill>
                  <a:srgbClr val="C00000"/>
                </a:solidFill>
              </a:rPr>
              <a:t>ve </a:t>
            </a:r>
            <a:r>
              <a:rPr lang="tr-TR" sz="4000" b="1" dirty="0" smtClean="0">
                <a:solidFill>
                  <a:srgbClr val="C00000"/>
                </a:solidFill>
              </a:rPr>
              <a:t>“Çıktı”</a:t>
            </a:r>
            <a:endParaRPr lang="tr-TR" sz="4000" dirty="0" smtClean="0">
              <a:solidFill>
                <a:srgbClr val="C00000"/>
              </a:solidFill>
            </a:endParaRPr>
          </a:p>
          <a:p>
            <a:pPr>
              <a:buNone/>
            </a:pPr>
            <a:r>
              <a:rPr lang="tr-TR" sz="5000" b="1" dirty="0" smtClean="0">
                <a:solidFill>
                  <a:srgbClr val="C00000"/>
                </a:solidFill>
              </a:rPr>
              <a:t>b.Dışa Dönüklük-İçe Dönüklük;</a:t>
            </a:r>
            <a:r>
              <a:rPr lang="tr-TR" sz="5000" dirty="0" smtClean="0">
                <a:solidFill>
                  <a:srgbClr val="C00000"/>
                </a:solidFill>
              </a:rPr>
              <a:t> </a:t>
            </a:r>
            <a:r>
              <a:rPr lang="tr-TR" sz="4000" dirty="0" smtClean="0"/>
              <a:t>Dış dünya’ya açık olanlar </a:t>
            </a:r>
            <a:r>
              <a:rPr lang="tr-TR" sz="4000" b="1" dirty="0" smtClean="0">
                <a:solidFill>
                  <a:srgbClr val="C00000"/>
                </a:solidFill>
              </a:rPr>
              <a:t>“Dışa Dönük”, </a:t>
            </a:r>
            <a:r>
              <a:rPr lang="tr-TR" sz="4000" dirty="0" smtClean="0"/>
              <a:t>kendi içine kapanıklar </a:t>
            </a:r>
            <a:r>
              <a:rPr lang="tr-TR" sz="4000" b="1" dirty="0" smtClean="0">
                <a:solidFill>
                  <a:srgbClr val="C00000"/>
                </a:solidFill>
              </a:rPr>
              <a:t>“İçe Dönük”,</a:t>
            </a:r>
          </a:p>
          <a:p>
            <a:pPr>
              <a:buNone/>
            </a:pPr>
            <a:r>
              <a:rPr lang="tr-TR" sz="5000" b="1" dirty="0" smtClean="0">
                <a:solidFill>
                  <a:srgbClr val="C00000"/>
                </a:solidFill>
              </a:rPr>
              <a:t>b.Temel İşlevler; </a:t>
            </a:r>
            <a:r>
              <a:rPr lang="tr-TR" sz="4000" b="1" dirty="0" smtClean="0">
                <a:solidFill>
                  <a:srgbClr val="C00000"/>
                </a:solidFill>
              </a:rPr>
              <a:t>“Düşünme”, “Hissetme”, “Duyuş” ve “Sezgi”,</a:t>
            </a:r>
          </a:p>
          <a:p>
            <a:pPr>
              <a:buNone/>
            </a:pPr>
            <a:r>
              <a:rPr lang="tr-TR" sz="4000" b="1" dirty="0" smtClean="0">
                <a:solidFill>
                  <a:srgbClr val="C00000"/>
                </a:solidFill>
              </a:rPr>
              <a:t> “Üst İşlev”, “Yardımcı Üst İşlev”,</a:t>
            </a:r>
          </a:p>
          <a:p>
            <a:pPr marL="1371600" lvl="0" indent="-1371600">
              <a:buNone/>
            </a:pPr>
            <a:r>
              <a:rPr lang="tr-TR" sz="4000" b="1" dirty="0" smtClean="0">
                <a:solidFill>
                  <a:srgbClr val="C00000"/>
                </a:solidFill>
              </a:rPr>
              <a:t>1.Düşünen Dışa Dönük Tip:</a:t>
            </a:r>
            <a:r>
              <a:rPr lang="tr-TR" sz="4000" dirty="0" smtClean="0">
                <a:solidFill>
                  <a:srgbClr val="C00000"/>
                </a:solidFill>
              </a:rPr>
              <a:t> </a:t>
            </a:r>
            <a:r>
              <a:rPr lang="tr-TR" sz="4000" dirty="0" smtClean="0"/>
              <a:t>Dış dünya’ya yönelik, öğrenmeye, bilgilenmeye ve araştırmaya yatkın, kolay iletişim kurabilme, dikkat çekici özellikleri,</a:t>
            </a:r>
          </a:p>
          <a:p>
            <a:pPr marL="1371600" lvl="0" indent="-1371600">
              <a:buNone/>
            </a:pPr>
            <a:r>
              <a:rPr lang="tr-TR" sz="4000" b="1" dirty="0" smtClean="0">
                <a:solidFill>
                  <a:srgbClr val="C00000"/>
                </a:solidFill>
              </a:rPr>
              <a:t>2.Düşünen İçe Dönük Tip:</a:t>
            </a:r>
            <a:r>
              <a:rPr lang="tr-TR" sz="4000" dirty="0" smtClean="0">
                <a:solidFill>
                  <a:srgbClr val="C00000"/>
                </a:solidFill>
              </a:rPr>
              <a:t> </a:t>
            </a:r>
            <a:r>
              <a:rPr lang="tr-TR" sz="4000" dirty="0" smtClean="0"/>
              <a:t>Kendi iç dünyası ve soyut kavramlarla ilgilenme, genellikle çekingen, yalnız kalma eğiliminde, inatçı ve gururlu olma.</a:t>
            </a:r>
          </a:p>
          <a:p>
            <a:pPr marL="1371600" lvl="0" indent="-1371600">
              <a:buNone/>
            </a:pPr>
            <a:r>
              <a:rPr lang="tr-TR" sz="4000" b="1" dirty="0" smtClean="0">
                <a:solidFill>
                  <a:srgbClr val="C00000"/>
                </a:solidFill>
              </a:rPr>
              <a:t>3.Duygusal Dışa Dönük Tip:</a:t>
            </a:r>
            <a:r>
              <a:rPr lang="tr-TR" sz="4000" dirty="0" smtClean="0">
                <a:solidFill>
                  <a:srgbClr val="C00000"/>
                </a:solidFill>
              </a:rPr>
              <a:t> </a:t>
            </a:r>
            <a:r>
              <a:rPr lang="tr-TR" sz="4000" dirty="0" smtClean="0"/>
              <a:t>Duygusal yönü gelişmiş olup, duygular düşüncelerden daha ön planda tutulur, kolayca etki altında kalırlar,</a:t>
            </a:r>
          </a:p>
          <a:p>
            <a:pPr marL="1371600" lvl="0" indent="-1371600">
              <a:buNone/>
            </a:pPr>
            <a:r>
              <a:rPr lang="tr-TR" sz="4000" b="1" dirty="0" smtClean="0">
                <a:solidFill>
                  <a:srgbClr val="C00000"/>
                </a:solidFill>
              </a:rPr>
              <a:t>4.Duygusal İçe Dönük Tip:</a:t>
            </a:r>
            <a:r>
              <a:rPr lang="tr-TR" sz="4000" dirty="0" smtClean="0">
                <a:solidFill>
                  <a:srgbClr val="C00000"/>
                </a:solidFill>
              </a:rPr>
              <a:t> </a:t>
            </a:r>
            <a:r>
              <a:rPr lang="tr-TR" sz="4000" dirty="0" smtClean="0"/>
              <a:t>Duygularını genellikle çevresinden gizler, ilişki ve iletişime yatkın olmayıp, içe kapalı, sessiz ve sakin oluşları ve depresyona yatkın olmaları dikkat çekici, duygularını dışarıya pek vurmaz ancak, tutkuları ağırlıklı, kadınlar arasında daha yaygın,</a:t>
            </a:r>
          </a:p>
          <a:p>
            <a:pPr marL="1371600" lvl="0" indent="-1371600">
              <a:buNone/>
            </a:pPr>
            <a:r>
              <a:rPr lang="tr-TR" sz="4000" b="1" dirty="0" smtClean="0">
                <a:solidFill>
                  <a:srgbClr val="C00000"/>
                </a:solidFill>
              </a:rPr>
              <a:t>5.Duyusal Dışa Dönük Tip: </a:t>
            </a:r>
            <a:r>
              <a:rPr lang="tr-TR" sz="4000" dirty="0" smtClean="0"/>
              <a:t>Genellikle gerçekçi ve pratik, hedef belirlediğini ya da aklına koyduğunu yapma eğiliminde, ertelemeyi pek sevmez, fazla duygusal olmayıp, hoşuna giden etkinlikleri çevresindekilerle birlikte yapmayı severler,</a:t>
            </a:r>
          </a:p>
          <a:p>
            <a:pPr marL="1371600" lvl="0" indent="-1371600">
              <a:buNone/>
            </a:pPr>
            <a:r>
              <a:rPr lang="tr-TR" sz="4000" b="1" dirty="0" smtClean="0">
                <a:solidFill>
                  <a:srgbClr val="C00000"/>
                </a:solidFill>
              </a:rPr>
              <a:t>6.Duyusal İçe Dönük Tip: </a:t>
            </a:r>
            <a:r>
              <a:rPr lang="tr-TR" sz="4000" dirty="0" smtClean="0"/>
              <a:t>Genellikle dış dünya’ya kapalı olup, sakin ve davranışlarını kontrol altında tutma eğiliminde ve genellikle hislerine güvenirler.</a:t>
            </a:r>
          </a:p>
          <a:p>
            <a:pPr marL="1371600" lvl="0" indent="-1371600">
              <a:buNone/>
            </a:pPr>
            <a:r>
              <a:rPr lang="tr-TR" sz="4000" b="1" dirty="0" smtClean="0">
                <a:solidFill>
                  <a:srgbClr val="C00000"/>
                </a:solidFill>
              </a:rPr>
              <a:t>7.Sezgisel Dışa Dönük Tip:</a:t>
            </a:r>
            <a:r>
              <a:rPr lang="tr-TR" sz="4000" dirty="0" smtClean="0">
                <a:solidFill>
                  <a:srgbClr val="C00000"/>
                </a:solidFill>
              </a:rPr>
              <a:t> </a:t>
            </a:r>
            <a:r>
              <a:rPr lang="tr-TR" sz="4000" dirty="0" smtClean="0"/>
              <a:t>Sezgilerine güvenirler, bu yüzden fazla hata yaparlar,</a:t>
            </a:r>
          </a:p>
          <a:p>
            <a:pPr marL="1371600" lvl="0" indent="-1371600">
              <a:buNone/>
            </a:pPr>
            <a:r>
              <a:rPr lang="tr-TR" sz="4000" b="1" dirty="0" smtClean="0">
                <a:solidFill>
                  <a:srgbClr val="C00000"/>
                </a:solidFill>
              </a:rPr>
              <a:t>8.Sezgisel İçe Dönük Tip: </a:t>
            </a:r>
            <a:r>
              <a:rPr lang="tr-TR" sz="4000" dirty="0" smtClean="0"/>
              <a:t>Hayalperest insanlardır, zaman zaman dalgınlık gözlenir, mistik ve inanç sistemlerine yatkınlık,</a:t>
            </a:r>
          </a:p>
          <a:p>
            <a:pPr>
              <a:buNone/>
            </a:pPr>
            <a:endParaRPr lang="tr-TR" sz="2000"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31</a:t>
            </a:fld>
            <a:endParaRPr 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003232" cy="562074"/>
          </a:xfrm>
        </p:spPr>
        <p:txBody>
          <a:bodyPr>
            <a:normAutofit/>
          </a:bodyPr>
          <a:lstStyle/>
          <a:p>
            <a:pPr algn="ctr"/>
            <a:r>
              <a:rPr lang="tr-TR" sz="2400" b="1" dirty="0" err="1" smtClean="0">
                <a:solidFill>
                  <a:srgbClr val="C00000"/>
                </a:solidFill>
              </a:rPr>
              <a:t>Gustav</a:t>
            </a:r>
            <a:r>
              <a:rPr lang="tr-TR" sz="2400" b="1" dirty="0" smtClean="0">
                <a:solidFill>
                  <a:srgbClr val="C00000"/>
                </a:solidFill>
              </a:rPr>
              <a:t> </a:t>
            </a:r>
            <a:r>
              <a:rPr lang="tr-TR" sz="2400" b="1" dirty="0" err="1" smtClean="0">
                <a:solidFill>
                  <a:srgbClr val="C00000"/>
                </a:solidFill>
              </a:rPr>
              <a:t>Jung’un</a:t>
            </a:r>
            <a:r>
              <a:rPr lang="tr-TR" sz="2400" b="1" dirty="0" smtClean="0">
                <a:solidFill>
                  <a:srgbClr val="C00000"/>
                </a:solidFill>
              </a:rPr>
              <a:t> Kişilik Tip Sınıflaması(2)</a:t>
            </a:r>
            <a:endParaRPr lang="tr-TR" sz="2400" dirty="0">
              <a:solidFill>
                <a:srgbClr val="C00000"/>
              </a:solidFill>
            </a:endParaRPr>
          </a:p>
        </p:txBody>
      </p:sp>
      <p:sp>
        <p:nvSpPr>
          <p:cNvPr id="3" name="2 İçerik Yer Tutucusu"/>
          <p:cNvSpPr>
            <a:spLocks noGrp="1"/>
          </p:cNvSpPr>
          <p:nvPr>
            <p:ph sz="quarter" idx="1"/>
          </p:nvPr>
        </p:nvSpPr>
        <p:spPr>
          <a:xfrm>
            <a:off x="457200" y="980728"/>
            <a:ext cx="8219256" cy="5493224"/>
          </a:xfrm>
        </p:spPr>
        <p:txBody>
          <a:bodyPr>
            <a:normAutofit lnSpcReduction="10000"/>
          </a:bodyPr>
          <a:lstStyle/>
          <a:p>
            <a:r>
              <a:rPr lang="tr-TR" b="1" dirty="0" smtClean="0">
                <a:solidFill>
                  <a:srgbClr val="C00000"/>
                </a:solidFill>
              </a:rPr>
              <a:t>Üç Temel Varsayım; </a:t>
            </a:r>
          </a:p>
          <a:p>
            <a:pPr marL="457200" indent="-457200">
              <a:buFont typeface="+mj-lt"/>
              <a:buAutoNum type="arabicPeriod"/>
            </a:pPr>
            <a:r>
              <a:rPr lang="tr-TR" dirty="0" smtClean="0"/>
              <a:t>Bireyin </a:t>
            </a:r>
            <a:r>
              <a:rPr lang="tr-TR" b="1" dirty="0" smtClean="0"/>
              <a:t>geçmişteki deneyimi ve gelecekle ilgili beklentisi, </a:t>
            </a:r>
            <a:r>
              <a:rPr lang="tr-TR" dirty="0" smtClean="0"/>
              <a:t>davranışlarını ve kişilik yapısını etkiler. </a:t>
            </a:r>
          </a:p>
          <a:p>
            <a:pPr marL="457200" indent="-457200">
              <a:buFont typeface="+mj-lt"/>
              <a:buAutoNum type="arabicPeriod"/>
            </a:pPr>
            <a:r>
              <a:rPr lang="tr-TR" dirty="0" smtClean="0"/>
              <a:t>Bireyler </a:t>
            </a:r>
            <a:r>
              <a:rPr lang="tr-TR" b="1" dirty="0" smtClean="0"/>
              <a:t>devamlı ve yaratıcı bir gelişme süreci </a:t>
            </a:r>
            <a:r>
              <a:rPr lang="tr-TR" dirty="0" smtClean="0"/>
              <a:t>içerisindedir.</a:t>
            </a:r>
          </a:p>
          <a:p>
            <a:pPr marL="457200" indent="-457200">
              <a:buFont typeface="+mj-lt"/>
              <a:buAutoNum type="arabicPeriod"/>
            </a:pPr>
            <a:r>
              <a:rPr lang="tr-TR" dirty="0" smtClean="0"/>
              <a:t>Kişilik yapısı, </a:t>
            </a:r>
            <a:r>
              <a:rPr lang="tr-TR" b="1" dirty="0" smtClean="0"/>
              <a:t>Sibernetik Sistem Yaklaşımı’na </a:t>
            </a:r>
            <a:r>
              <a:rPr lang="tr-TR" dirty="0" smtClean="0"/>
              <a:t>göre, </a:t>
            </a:r>
            <a:r>
              <a:rPr lang="tr-TR" b="1" dirty="0" smtClean="0">
                <a:solidFill>
                  <a:srgbClr val="C00000"/>
                </a:solidFill>
              </a:rPr>
              <a:t>“Girdi”, “Süreç” </a:t>
            </a:r>
            <a:r>
              <a:rPr lang="tr-TR" dirty="0" smtClean="0"/>
              <a:t>ve </a:t>
            </a:r>
            <a:r>
              <a:rPr lang="tr-TR" b="1" dirty="0" smtClean="0">
                <a:solidFill>
                  <a:srgbClr val="C00000"/>
                </a:solidFill>
              </a:rPr>
              <a:t>“Çıktı” </a:t>
            </a:r>
            <a:r>
              <a:rPr lang="tr-TR" dirty="0" smtClean="0"/>
              <a:t>adı verilen üç önemli öğeden oluşur, </a:t>
            </a:r>
          </a:p>
          <a:p>
            <a:pPr>
              <a:buFont typeface="Wingdings" pitchFamily="2" charset="2"/>
              <a:buChar char="ü"/>
            </a:pPr>
            <a:r>
              <a:rPr lang="tr-TR" dirty="0" smtClean="0"/>
              <a:t>Bireyin karşılaştığı her türlü etmen </a:t>
            </a:r>
            <a:r>
              <a:rPr lang="tr-TR" b="1" dirty="0" smtClean="0">
                <a:solidFill>
                  <a:srgbClr val="C00000"/>
                </a:solidFill>
              </a:rPr>
              <a:t>“Girdi”, </a:t>
            </a:r>
          </a:p>
          <a:p>
            <a:pPr>
              <a:buFont typeface="Wingdings" pitchFamily="2" charset="2"/>
              <a:buChar char="ü"/>
            </a:pPr>
            <a:r>
              <a:rPr lang="tr-TR" dirty="0" smtClean="0"/>
              <a:t>Beyin ya da zihindeki işlemler </a:t>
            </a:r>
            <a:r>
              <a:rPr lang="tr-TR" b="1" dirty="0" smtClean="0">
                <a:solidFill>
                  <a:srgbClr val="C00000"/>
                </a:solidFill>
              </a:rPr>
              <a:t>“Süreç”, </a:t>
            </a:r>
          </a:p>
          <a:p>
            <a:pPr>
              <a:buFont typeface="Wingdings" pitchFamily="2" charset="2"/>
              <a:buChar char="ü"/>
            </a:pPr>
            <a:r>
              <a:rPr lang="tr-TR" dirty="0" smtClean="0"/>
              <a:t>Ortaya çıkan, Duygu(his), Sezgi, Düşünce ve Duyum ve davranışlar </a:t>
            </a:r>
            <a:r>
              <a:rPr lang="tr-TR" b="1" dirty="0" smtClean="0">
                <a:solidFill>
                  <a:srgbClr val="C00000"/>
                </a:solidFill>
              </a:rPr>
              <a:t>“Çıktı”, </a:t>
            </a:r>
          </a:p>
          <a:p>
            <a:pPr>
              <a:buNone/>
            </a:pPr>
            <a:r>
              <a:rPr lang="tr-TR" dirty="0" err="1" smtClean="0"/>
              <a:t>Jung</a:t>
            </a:r>
            <a:r>
              <a:rPr lang="tr-TR" dirty="0" smtClean="0"/>
              <a:t>, dört ayrı özellik belirleyerek, bunlardan on altı değişik tip oluştuğunu ileri sürmüştür. </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32</a:t>
            </a:fld>
            <a:endParaRPr lang="tr-T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352928" cy="562074"/>
          </a:xfrm>
        </p:spPr>
        <p:txBody>
          <a:bodyPr>
            <a:normAutofit/>
          </a:bodyPr>
          <a:lstStyle/>
          <a:p>
            <a:pPr algn="ctr"/>
            <a:r>
              <a:rPr lang="tr-TR" sz="2400" b="1" dirty="0" err="1" smtClean="0">
                <a:solidFill>
                  <a:srgbClr val="C00000"/>
                </a:solidFill>
              </a:rPr>
              <a:t>Gustav</a:t>
            </a:r>
            <a:r>
              <a:rPr lang="tr-TR" sz="2400" b="1" dirty="0" smtClean="0">
                <a:solidFill>
                  <a:srgbClr val="C00000"/>
                </a:solidFill>
              </a:rPr>
              <a:t> </a:t>
            </a:r>
            <a:r>
              <a:rPr lang="tr-TR" sz="2400" b="1" dirty="0" err="1" smtClean="0">
                <a:solidFill>
                  <a:srgbClr val="C00000"/>
                </a:solidFill>
              </a:rPr>
              <a:t>Jung’un</a:t>
            </a:r>
            <a:r>
              <a:rPr lang="tr-TR" sz="2400" b="1" dirty="0" smtClean="0">
                <a:solidFill>
                  <a:srgbClr val="C00000"/>
                </a:solidFill>
              </a:rPr>
              <a:t> Kişilik Tip Sınıflaması(3)</a:t>
            </a:r>
            <a:endParaRPr lang="tr-TR" sz="2400" dirty="0"/>
          </a:p>
        </p:txBody>
      </p:sp>
      <p:sp>
        <p:nvSpPr>
          <p:cNvPr id="3" name="2 İçerik Yer Tutucusu"/>
          <p:cNvSpPr>
            <a:spLocks noGrp="1"/>
          </p:cNvSpPr>
          <p:nvPr>
            <p:ph sz="quarter" idx="1"/>
          </p:nvPr>
        </p:nvSpPr>
        <p:spPr>
          <a:xfrm>
            <a:off x="251520" y="836712"/>
            <a:ext cx="8496944" cy="5832648"/>
          </a:xfrm>
        </p:spPr>
        <p:txBody>
          <a:bodyPr>
            <a:normAutofit fontScale="55000" lnSpcReduction="20000"/>
          </a:bodyPr>
          <a:lstStyle/>
          <a:p>
            <a:pPr>
              <a:buNone/>
            </a:pPr>
            <a:r>
              <a:rPr lang="tr-TR" sz="3600" b="1" dirty="0" smtClean="0">
                <a:solidFill>
                  <a:srgbClr val="C00000"/>
                </a:solidFill>
              </a:rPr>
              <a:t>İçe Dönük Tip:</a:t>
            </a:r>
            <a:r>
              <a:rPr lang="tr-TR" sz="3600" dirty="0" smtClean="0">
                <a:solidFill>
                  <a:srgbClr val="C00000"/>
                </a:solidFill>
              </a:rPr>
              <a:t> </a:t>
            </a:r>
            <a:r>
              <a:rPr lang="tr-TR" sz="2900" dirty="0" smtClean="0"/>
              <a:t>Bu bireyler;</a:t>
            </a:r>
          </a:p>
          <a:p>
            <a:pPr>
              <a:buFont typeface="Wingdings" pitchFamily="2" charset="2"/>
              <a:buChar char="ü"/>
            </a:pPr>
            <a:r>
              <a:rPr lang="tr-TR" sz="2900" dirty="0" smtClean="0"/>
              <a:t>Kalabalıkta bulunmaktan pek hoşlanmazlar, kendilerini genellikle yalnız hissederler ve duyarlıdırlar,</a:t>
            </a:r>
          </a:p>
          <a:p>
            <a:pPr>
              <a:buFont typeface="Wingdings" pitchFamily="2" charset="2"/>
              <a:buChar char="ü"/>
            </a:pPr>
            <a:r>
              <a:rPr lang="tr-TR" sz="2900" dirty="0" smtClean="0"/>
              <a:t>Topluluk içinde küçük düşmekten korkarlar,</a:t>
            </a:r>
          </a:p>
          <a:p>
            <a:pPr>
              <a:buFont typeface="Wingdings" pitchFamily="2" charset="2"/>
              <a:buChar char="ü"/>
            </a:pPr>
            <a:r>
              <a:rPr lang="tr-TR" sz="2900" dirty="0" smtClean="0"/>
              <a:t>Hayata karamsar bakarlar, kendilerini bazı ilgi alanlarına adadıkları gözlemlenir,</a:t>
            </a:r>
          </a:p>
          <a:p>
            <a:pPr>
              <a:buFont typeface="Wingdings" pitchFamily="2" charset="2"/>
              <a:buChar char="ü"/>
            </a:pPr>
            <a:r>
              <a:rPr lang="tr-TR" sz="2900" dirty="0" smtClean="0"/>
              <a:t> Yalnız kalıp okumayı, düşünebilmeyi ya da sessizlik içinde kalmayı tercih ederler,</a:t>
            </a:r>
          </a:p>
          <a:p>
            <a:pPr>
              <a:buFont typeface="Wingdings" pitchFamily="2" charset="2"/>
              <a:buChar char="ü"/>
            </a:pPr>
            <a:r>
              <a:rPr lang="tr-TR" sz="2900" dirty="0" smtClean="0"/>
              <a:t>Diğer insanlarla olan ilişkilerinde bire bir olanı tercih ederler,</a:t>
            </a:r>
          </a:p>
          <a:p>
            <a:pPr>
              <a:buFont typeface="Wingdings" pitchFamily="2" charset="2"/>
              <a:buChar char="ü"/>
            </a:pPr>
            <a:r>
              <a:rPr lang="tr-TR" sz="2900" dirty="0" smtClean="0"/>
              <a:t>Çekingen olup, kolay arkadaşlık kuramayabilirler ancak, dostlarına ayrı bir değer verirler,</a:t>
            </a:r>
          </a:p>
          <a:p>
            <a:pPr>
              <a:buFont typeface="Wingdings" pitchFamily="2" charset="2"/>
              <a:buChar char="ü"/>
            </a:pPr>
            <a:r>
              <a:rPr lang="tr-TR" sz="2900" dirty="0" smtClean="0"/>
              <a:t>Karar verme aşamasında uzun uzun düşünme eğilimleri nedeniyle, çoğu kez eyleme geçemeyebilirler,</a:t>
            </a:r>
          </a:p>
          <a:p>
            <a:pPr>
              <a:buFont typeface="Wingdings" pitchFamily="2" charset="2"/>
              <a:buChar char="ü"/>
            </a:pPr>
            <a:r>
              <a:rPr lang="tr-TR" sz="2900" dirty="0" smtClean="0"/>
              <a:t>Ayrıntılı düşünmeleri, ayrıntılarla fazla ilgilenmeleri ve ayrıntıda bunalmaları nedeniyle çatışmaya düşerler,</a:t>
            </a:r>
          </a:p>
          <a:p>
            <a:pPr>
              <a:buFont typeface="Wingdings" pitchFamily="2" charset="2"/>
              <a:buChar char="ü"/>
            </a:pPr>
            <a:r>
              <a:rPr lang="tr-TR" sz="2900" dirty="0" smtClean="0"/>
              <a:t>Çatışma nedeniyle daha fazla stres ve </a:t>
            </a:r>
            <a:r>
              <a:rPr lang="tr-TR" sz="2900" dirty="0" err="1" smtClean="0"/>
              <a:t>anksiyete</a:t>
            </a:r>
            <a:r>
              <a:rPr lang="tr-TR" sz="2900" dirty="0" smtClean="0"/>
              <a:t> yaşarlar,</a:t>
            </a:r>
          </a:p>
          <a:p>
            <a:pPr>
              <a:buNone/>
            </a:pPr>
            <a:r>
              <a:rPr lang="tr-TR" sz="3600" b="1" dirty="0" smtClean="0">
                <a:solidFill>
                  <a:srgbClr val="C00000"/>
                </a:solidFill>
              </a:rPr>
              <a:t>Dışa Dönük Tip:</a:t>
            </a:r>
            <a:r>
              <a:rPr lang="tr-TR" sz="3600" dirty="0" smtClean="0">
                <a:solidFill>
                  <a:srgbClr val="C00000"/>
                </a:solidFill>
              </a:rPr>
              <a:t> </a:t>
            </a:r>
            <a:r>
              <a:rPr lang="tr-TR" sz="2900" dirty="0" smtClean="0"/>
              <a:t>Bu bireyler;</a:t>
            </a:r>
          </a:p>
          <a:p>
            <a:pPr>
              <a:buFont typeface="Wingdings" pitchFamily="2" charset="2"/>
              <a:buChar char="ü"/>
            </a:pPr>
            <a:r>
              <a:rPr lang="tr-TR" sz="2900" dirty="0" smtClean="0"/>
              <a:t>Diğer bireylerle uyumlu ve kolayca iletişim kurabilirler.</a:t>
            </a:r>
          </a:p>
          <a:p>
            <a:pPr>
              <a:buFont typeface="Wingdings" pitchFamily="2" charset="2"/>
              <a:buChar char="ü"/>
            </a:pPr>
            <a:r>
              <a:rPr lang="tr-TR" sz="2900" dirty="0" smtClean="0"/>
              <a:t>Sosyal kişiler olup, içinde bulundukları ortamın ortak kurallarına, değer ve normlarına kolay uyum sağlarlar.</a:t>
            </a:r>
          </a:p>
          <a:p>
            <a:pPr>
              <a:buFont typeface="Wingdings" pitchFamily="2" charset="2"/>
              <a:buChar char="ü"/>
            </a:pPr>
            <a:r>
              <a:rPr lang="tr-TR" sz="2900" dirty="0" smtClean="0"/>
              <a:t>Grup içinde bulunmaktan hoşlanır, yalnız kalmayı pek sevmezler,</a:t>
            </a:r>
          </a:p>
          <a:p>
            <a:pPr>
              <a:buFont typeface="Wingdings" pitchFamily="2" charset="2"/>
              <a:buChar char="ü"/>
            </a:pPr>
            <a:r>
              <a:rPr lang="tr-TR" sz="2900" dirty="0" smtClean="0"/>
              <a:t>Konuşkan ve dost canlısıdırlar. </a:t>
            </a:r>
          </a:p>
          <a:p>
            <a:pPr>
              <a:buFont typeface="Wingdings" pitchFamily="2" charset="2"/>
              <a:buChar char="ü"/>
            </a:pPr>
            <a:r>
              <a:rPr lang="tr-TR" sz="2900" dirty="0" smtClean="0"/>
              <a:t>Düşündüklerini söyler ve kolayca arkadaşlık kurabilirler, duygu ve düşüncelerini kolay açıklayabilirler. </a:t>
            </a:r>
          </a:p>
          <a:p>
            <a:pPr>
              <a:buFont typeface="Wingdings" pitchFamily="2" charset="2"/>
              <a:buChar char="ü"/>
            </a:pPr>
            <a:endParaRPr lang="tr-TR" sz="2600" dirty="0" smtClean="0"/>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33</a:t>
            </a:fld>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432048"/>
          </a:xfrm>
        </p:spPr>
        <p:txBody>
          <a:bodyPr>
            <a:noAutofit/>
          </a:bodyPr>
          <a:lstStyle/>
          <a:p>
            <a:pPr algn="ctr"/>
            <a:r>
              <a:rPr lang="tr-TR" sz="2400" b="1" dirty="0" err="1" smtClean="0">
                <a:solidFill>
                  <a:srgbClr val="C00000"/>
                </a:solidFill>
              </a:rPr>
              <a:t>Gustav</a:t>
            </a:r>
            <a:r>
              <a:rPr lang="tr-TR" sz="2400" b="1" dirty="0" smtClean="0">
                <a:solidFill>
                  <a:srgbClr val="C00000"/>
                </a:solidFill>
              </a:rPr>
              <a:t> </a:t>
            </a:r>
            <a:r>
              <a:rPr lang="tr-TR" sz="2400" b="1" dirty="0" err="1" smtClean="0">
                <a:solidFill>
                  <a:srgbClr val="C00000"/>
                </a:solidFill>
              </a:rPr>
              <a:t>Jung’un</a:t>
            </a:r>
            <a:r>
              <a:rPr lang="tr-TR" sz="2400" b="1" dirty="0" smtClean="0">
                <a:solidFill>
                  <a:srgbClr val="C00000"/>
                </a:solidFill>
              </a:rPr>
              <a:t> Kişilik Tip Sınıflaması(4)</a:t>
            </a:r>
            <a:endParaRPr lang="tr-TR" sz="2400" dirty="0"/>
          </a:p>
        </p:txBody>
      </p:sp>
      <p:sp>
        <p:nvSpPr>
          <p:cNvPr id="3" name="2 İçerik Yer Tutucusu"/>
          <p:cNvSpPr>
            <a:spLocks noGrp="1"/>
          </p:cNvSpPr>
          <p:nvPr>
            <p:ph sz="quarter" idx="1"/>
          </p:nvPr>
        </p:nvSpPr>
        <p:spPr>
          <a:xfrm>
            <a:off x="251520" y="692696"/>
            <a:ext cx="8424936" cy="5976664"/>
          </a:xfrm>
        </p:spPr>
        <p:txBody>
          <a:bodyPr>
            <a:normAutofit fontScale="77500" lnSpcReduction="20000"/>
          </a:bodyPr>
          <a:lstStyle/>
          <a:p>
            <a:r>
              <a:rPr lang="tr-TR" b="1" dirty="0" smtClean="0">
                <a:solidFill>
                  <a:srgbClr val="C00000"/>
                </a:solidFill>
              </a:rPr>
              <a:t>İçe ve dışa dönük tipler, kişiliğin;</a:t>
            </a:r>
          </a:p>
          <a:p>
            <a:pPr>
              <a:buFont typeface="Wingdings" pitchFamily="2" charset="2"/>
              <a:buChar char="ü"/>
            </a:pPr>
            <a:r>
              <a:rPr lang="tr-TR" dirty="0" smtClean="0"/>
              <a:t>Duyum, </a:t>
            </a:r>
          </a:p>
          <a:p>
            <a:pPr>
              <a:buFont typeface="Wingdings" pitchFamily="2" charset="2"/>
              <a:buChar char="ü"/>
            </a:pPr>
            <a:r>
              <a:rPr lang="tr-TR" dirty="0" smtClean="0"/>
              <a:t>Sezgi, </a:t>
            </a:r>
          </a:p>
          <a:p>
            <a:pPr>
              <a:buFont typeface="Wingdings" pitchFamily="2" charset="2"/>
              <a:buChar char="ü"/>
            </a:pPr>
            <a:r>
              <a:rPr lang="tr-TR" dirty="0" smtClean="0"/>
              <a:t>Duygu(His),</a:t>
            </a:r>
          </a:p>
          <a:p>
            <a:pPr>
              <a:buFont typeface="Wingdings" pitchFamily="2" charset="2"/>
              <a:buChar char="ü"/>
            </a:pPr>
            <a:r>
              <a:rPr lang="tr-TR" dirty="0" smtClean="0"/>
              <a:t>Düşünme de denilen </a:t>
            </a:r>
            <a:r>
              <a:rPr lang="tr-TR" b="1" dirty="0" smtClean="0">
                <a:solidFill>
                  <a:srgbClr val="C00000"/>
                </a:solidFill>
              </a:rPr>
              <a:t>Temel İşlevleri’</a:t>
            </a:r>
            <a:r>
              <a:rPr lang="tr-TR" dirty="0" smtClean="0"/>
              <a:t>ne</a:t>
            </a:r>
            <a:r>
              <a:rPr lang="tr-TR" b="1" dirty="0" smtClean="0">
                <a:solidFill>
                  <a:srgbClr val="C00000"/>
                </a:solidFill>
              </a:rPr>
              <a:t> </a:t>
            </a:r>
            <a:r>
              <a:rPr lang="tr-TR" dirty="0" smtClean="0"/>
              <a:t>göre biçimlenir, </a:t>
            </a:r>
          </a:p>
          <a:p>
            <a:pPr>
              <a:buFont typeface="Wingdings" pitchFamily="2" charset="2"/>
              <a:buChar char="v"/>
            </a:pPr>
            <a:r>
              <a:rPr lang="tr-TR" dirty="0" smtClean="0"/>
              <a:t>Bireyin içinde bulunduğu ortama, kültür ve gelişme düzeyine göre bu işlevlerden biri </a:t>
            </a:r>
            <a:r>
              <a:rPr lang="tr-TR" b="1" dirty="0" smtClean="0">
                <a:solidFill>
                  <a:srgbClr val="C00000"/>
                </a:solidFill>
              </a:rPr>
              <a:t>“Üst İşlev-Egemen İşlev” </a:t>
            </a:r>
            <a:r>
              <a:rPr lang="tr-TR" dirty="0" smtClean="0"/>
              <a:t>olarak</a:t>
            </a:r>
            <a:r>
              <a:rPr lang="tr-TR" b="1" dirty="0" smtClean="0">
                <a:solidFill>
                  <a:srgbClr val="C00000"/>
                </a:solidFill>
              </a:rPr>
              <a:t> </a:t>
            </a:r>
            <a:r>
              <a:rPr lang="tr-TR" dirty="0" smtClean="0"/>
              <a:t>öne çıkar, bu “Üst İşlev” kişilik üzerinde daha etkilidir. </a:t>
            </a:r>
          </a:p>
          <a:p>
            <a:pPr>
              <a:buFont typeface="Wingdings" pitchFamily="2" charset="2"/>
              <a:buChar char="v"/>
            </a:pPr>
            <a:r>
              <a:rPr lang="tr-TR" dirty="0" smtClean="0"/>
              <a:t>Üst İşlev, diğerlerini arka plana iter ya da gölgede bırakır, bu kişiliğin bilinçli yanını oluşturur,</a:t>
            </a:r>
          </a:p>
          <a:p>
            <a:pPr>
              <a:buFont typeface="Wingdings" pitchFamily="2" charset="2"/>
              <a:buChar char="v"/>
            </a:pPr>
            <a:r>
              <a:rPr lang="tr-TR" dirty="0" smtClean="0"/>
              <a:t>Ancak geri planda kalan işlevlerden biri, üst işleve yardımcıdır </a:t>
            </a:r>
            <a:r>
              <a:rPr lang="tr-TR" b="1" dirty="0" smtClean="0">
                <a:solidFill>
                  <a:srgbClr val="C00000"/>
                </a:solidFill>
              </a:rPr>
              <a:t>(Üst İşlev Yardımcısı),</a:t>
            </a:r>
          </a:p>
          <a:p>
            <a:pPr>
              <a:buNone/>
            </a:pPr>
            <a:r>
              <a:rPr lang="tr-TR" dirty="0" smtClean="0"/>
              <a:t>Diğer iki işlev geri planda daha silik kalabilir. Duygu(his), sezgi, düşünce ve duyumun oluşturduğu eksen üzerinde karma durumlar ortaya çıkar. Böylece içe ve dışa dönük kişilik yapısının özellikleri belirlenebilir. </a:t>
            </a:r>
          </a:p>
          <a:p>
            <a:pPr>
              <a:buNone/>
            </a:pPr>
            <a:r>
              <a:rPr lang="tr-TR" dirty="0" smtClean="0"/>
              <a:t>Dört işlevden birinin gelişmesi, çoğu kez ergenlik döneminin sonuna değin tamamlanır. Bazen ergenlik sonunda da kişiliğini tamamlayamamışlar da vardır. Böyle bireyler davranışlarında tutarsız, duyarsız ve düzensizdirler. Bu kişiler her an değişim gösterebilirler. Dışa ya da içe dönüklükte uçlara yakın kişilerde </a:t>
            </a:r>
            <a:r>
              <a:rPr lang="tr-TR" b="1" dirty="0" smtClean="0">
                <a:solidFill>
                  <a:srgbClr val="C00000"/>
                </a:solidFill>
              </a:rPr>
              <a:t>nörotik yakınmalar </a:t>
            </a:r>
            <a:r>
              <a:rPr lang="tr-TR" dirty="0" smtClean="0"/>
              <a:t>ve </a:t>
            </a:r>
            <a:r>
              <a:rPr lang="tr-TR" b="1" dirty="0" smtClean="0">
                <a:solidFill>
                  <a:srgbClr val="C00000"/>
                </a:solidFill>
              </a:rPr>
              <a:t>belirtiler</a:t>
            </a:r>
            <a:r>
              <a:rPr lang="tr-TR" dirty="0" smtClean="0"/>
              <a:t> ortaya çıkabilir.</a:t>
            </a:r>
          </a:p>
          <a:p>
            <a:pPr>
              <a:buNone/>
            </a:pPr>
            <a:endParaRPr lang="tr-TR" dirty="0" smtClean="0"/>
          </a:p>
          <a:p>
            <a:pPr>
              <a:buNone/>
            </a:pPr>
            <a:endParaRPr lang="tr-TR" dirty="0" smtClean="0"/>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34</a:t>
            </a:fld>
            <a:endParaRPr lang="tr-T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188640"/>
            <a:ext cx="8496944" cy="432048"/>
          </a:xfrm>
        </p:spPr>
        <p:txBody>
          <a:bodyPr>
            <a:noAutofit/>
          </a:bodyPr>
          <a:lstStyle/>
          <a:p>
            <a:pPr algn="ctr"/>
            <a:r>
              <a:rPr lang="tr-TR" sz="2400" b="1" dirty="0" err="1" smtClean="0">
                <a:solidFill>
                  <a:srgbClr val="C00000"/>
                </a:solidFill>
              </a:rPr>
              <a:t>Gustav</a:t>
            </a:r>
            <a:r>
              <a:rPr lang="tr-TR" sz="2400" b="1" dirty="0" smtClean="0">
                <a:solidFill>
                  <a:srgbClr val="C00000"/>
                </a:solidFill>
              </a:rPr>
              <a:t> </a:t>
            </a:r>
            <a:r>
              <a:rPr lang="tr-TR" sz="2400" b="1" dirty="0" err="1" smtClean="0">
                <a:solidFill>
                  <a:srgbClr val="C00000"/>
                </a:solidFill>
              </a:rPr>
              <a:t>Jung’un</a:t>
            </a:r>
            <a:r>
              <a:rPr lang="tr-TR" sz="2400" b="1" dirty="0" smtClean="0">
                <a:solidFill>
                  <a:srgbClr val="C00000"/>
                </a:solidFill>
              </a:rPr>
              <a:t> Kişilik Tip Sınıflaması(5)</a:t>
            </a:r>
            <a:endParaRPr lang="tr-TR" sz="2400" dirty="0"/>
          </a:p>
        </p:txBody>
      </p:sp>
      <p:sp>
        <p:nvSpPr>
          <p:cNvPr id="3" name="2 İçerik Yer Tutucusu"/>
          <p:cNvSpPr>
            <a:spLocks noGrp="1"/>
          </p:cNvSpPr>
          <p:nvPr>
            <p:ph sz="quarter" idx="1"/>
          </p:nvPr>
        </p:nvSpPr>
        <p:spPr>
          <a:xfrm>
            <a:off x="179512" y="764704"/>
            <a:ext cx="8712968" cy="5904656"/>
          </a:xfrm>
        </p:spPr>
        <p:txBody>
          <a:bodyPr>
            <a:normAutofit fontScale="25000" lnSpcReduction="20000"/>
          </a:bodyPr>
          <a:lstStyle/>
          <a:p>
            <a:r>
              <a:rPr lang="tr-TR" sz="8000" b="1" dirty="0" smtClean="0">
                <a:solidFill>
                  <a:srgbClr val="C00000"/>
                </a:solidFill>
              </a:rPr>
              <a:t>Dışa ve içe dönük tipler ile “Düşünme”, “Hissetme”, “Duyuş” ve “Sezgi” işlevlerinin kombinasyonlarına göre “Kişilik Tipleri”;</a:t>
            </a:r>
          </a:p>
          <a:p>
            <a:pPr>
              <a:buNone/>
            </a:pPr>
            <a:endParaRPr lang="tr-TR" sz="8000" b="1" dirty="0" smtClean="0">
              <a:solidFill>
                <a:srgbClr val="C00000"/>
              </a:solidFill>
            </a:endParaRPr>
          </a:p>
          <a:p>
            <a:pPr marL="1371600" lvl="0" indent="-1371600">
              <a:buNone/>
            </a:pPr>
            <a:r>
              <a:rPr lang="tr-TR" sz="6400" b="1" dirty="0" smtClean="0">
                <a:solidFill>
                  <a:srgbClr val="C00000"/>
                </a:solidFill>
              </a:rPr>
              <a:t>1.Düşünen Dışa Dönük Tip:</a:t>
            </a:r>
            <a:r>
              <a:rPr lang="tr-TR" sz="6400" dirty="0" smtClean="0">
                <a:solidFill>
                  <a:srgbClr val="C00000"/>
                </a:solidFill>
              </a:rPr>
              <a:t> </a:t>
            </a:r>
            <a:r>
              <a:rPr lang="tr-TR" sz="6400" dirty="0" smtClean="0"/>
              <a:t>Dış dünya’ya yönelik, öğrenmeye, bilgilenmeye ve araştırmaya yatkın, kolay iletişim kurabilme, dikkat çekici özellikleri,</a:t>
            </a:r>
          </a:p>
          <a:p>
            <a:pPr marL="1371600" lvl="0" indent="-1371600">
              <a:buNone/>
            </a:pPr>
            <a:r>
              <a:rPr lang="tr-TR" sz="6400" b="1" dirty="0" smtClean="0">
                <a:solidFill>
                  <a:srgbClr val="C00000"/>
                </a:solidFill>
              </a:rPr>
              <a:t>2.Düşünen İçe Dönük Tip:</a:t>
            </a:r>
            <a:r>
              <a:rPr lang="tr-TR" sz="6400" dirty="0" smtClean="0">
                <a:solidFill>
                  <a:srgbClr val="C00000"/>
                </a:solidFill>
              </a:rPr>
              <a:t> </a:t>
            </a:r>
            <a:r>
              <a:rPr lang="tr-TR" sz="6400" dirty="0" smtClean="0"/>
              <a:t>Kendi iç dünyası ve soyut kavramlarla ilgilenme, genellikle çekingen, yalnız kalma eğiliminde, inatçı ve gururlu olma,</a:t>
            </a:r>
          </a:p>
          <a:p>
            <a:pPr marL="1371600" lvl="0" indent="-1371600">
              <a:buNone/>
            </a:pPr>
            <a:r>
              <a:rPr lang="tr-TR" sz="6400" b="1" dirty="0" smtClean="0">
                <a:solidFill>
                  <a:srgbClr val="C00000"/>
                </a:solidFill>
              </a:rPr>
              <a:t>3.Duygusal Dışa Dönük Tip:</a:t>
            </a:r>
            <a:r>
              <a:rPr lang="tr-TR" sz="6400" dirty="0" smtClean="0">
                <a:solidFill>
                  <a:srgbClr val="C00000"/>
                </a:solidFill>
              </a:rPr>
              <a:t> </a:t>
            </a:r>
            <a:r>
              <a:rPr lang="tr-TR" sz="6400" dirty="0" smtClean="0"/>
              <a:t>Duygusal yönü gelişmiş olup, duygular düşüncelerden daha ön planda tutulur, kolayca etki altında kalırlar,</a:t>
            </a:r>
          </a:p>
          <a:p>
            <a:pPr marL="1371600" lvl="0" indent="-1371600">
              <a:buNone/>
            </a:pPr>
            <a:r>
              <a:rPr lang="tr-TR" sz="6400" b="1" dirty="0" smtClean="0">
                <a:solidFill>
                  <a:srgbClr val="C00000"/>
                </a:solidFill>
              </a:rPr>
              <a:t>4.Duygusal İçe Dönük Tip:</a:t>
            </a:r>
            <a:r>
              <a:rPr lang="tr-TR" sz="6400" dirty="0" smtClean="0">
                <a:solidFill>
                  <a:srgbClr val="C00000"/>
                </a:solidFill>
              </a:rPr>
              <a:t> </a:t>
            </a:r>
            <a:r>
              <a:rPr lang="tr-TR" sz="6400" dirty="0" smtClean="0"/>
              <a:t>Duygularını genellikle çevresinden gizler, ilişki ve iletişime yatkın olmayıp, içe kapalı, sessiz ve sakin oluşları ve depresyona yatkın olmaları dikkat çekici, duygularını dışarıya pek vurmaz ancak, tutkuları ağırlıklı, kadınlar arasında daha yaygın,</a:t>
            </a:r>
          </a:p>
          <a:p>
            <a:pPr marL="1371600" lvl="0" indent="-1371600">
              <a:buNone/>
            </a:pPr>
            <a:r>
              <a:rPr lang="tr-TR" sz="6400" b="1" dirty="0" smtClean="0">
                <a:solidFill>
                  <a:srgbClr val="C00000"/>
                </a:solidFill>
              </a:rPr>
              <a:t>5.Duyusal Dışa Dönük Tip: </a:t>
            </a:r>
            <a:r>
              <a:rPr lang="tr-TR" sz="6400" dirty="0" smtClean="0"/>
              <a:t>Genellikle gerçekçi ve pratik, hedef belirlediğini ya da aklına koyduğunu yapma eğiliminde, ertelemeyi pek sevmez, fazla duygusal olmayıp, hoşuna giden etkinlikleri çevresindekilerle birlikte yapmayı severler,</a:t>
            </a:r>
          </a:p>
          <a:p>
            <a:pPr marL="1371600" lvl="0" indent="-1371600">
              <a:buNone/>
            </a:pPr>
            <a:r>
              <a:rPr lang="tr-TR" sz="6400" b="1" dirty="0" smtClean="0">
                <a:solidFill>
                  <a:srgbClr val="C00000"/>
                </a:solidFill>
              </a:rPr>
              <a:t>6.Duyusal İçe Dönük Tip: </a:t>
            </a:r>
            <a:r>
              <a:rPr lang="tr-TR" sz="6400" dirty="0" smtClean="0"/>
              <a:t>Genellikle dış dünya’ya kapalı olup, sakin ve davranışlarını kontrol altında tutma eğiliminde ve genellikle hislerine güvenirler.</a:t>
            </a:r>
          </a:p>
          <a:p>
            <a:pPr marL="1371600" lvl="0" indent="-1371600">
              <a:buNone/>
            </a:pPr>
            <a:r>
              <a:rPr lang="tr-TR" sz="6400" b="1" dirty="0" smtClean="0">
                <a:solidFill>
                  <a:srgbClr val="C00000"/>
                </a:solidFill>
              </a:rPr>
              <a:t>7.Sezgisel Dışa Dönük Tip:</a:t>
            </a:r>
            <a:r>
              <a:rPr lang="tr-TR" sz="6400" dirty="0" smtClean="0">
                <a:solidFill>
                  <a:srgbClr val="C00000"/>
                </a:solidFill>
              </a:rPr>
              <a:t> </a:t>
            </a:r>
            <a:r>
              <a:rPr lang="tr-TR" sz="6400" dirty="0" smtClean="0"/>
              <a:t>Sezgilerine güvenirler, bu yüzden fazla hata yaparlar,</a:t>
            </a:r>
          </a:p>
          <a:p>
            <a:pPr marL="1371600" lvl="0" indent="-1371600">
              <a:buNone/>
            </a:pPr>
            <a:r>
              <a:rPr lang="tr-TR" sz="6400" b="1" dirty="0" smtClean="0">
                <a:solidFill>
                  <a:srgbClr val="C00000"/>
                </a:solidFill>
              </a:rPr>
              <a:t>8.Sezgisel İçe Dönük Tip: </a:t>
            </a:r>
            <a:r>
              <a:rPr lang="tr-TR" sz="6400" dirty="0" smtClean="0"/>
              <a:t>Hayalperest insanlardır, zaman zaman dalgınlık gözlenir, mistik ve inanç sistemlerine yatkınlık,</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35</a:t>
            </a:fld>
            <a:endParaRPr lang="tr-T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91264" cy="360040"/>
          </a:xfrm>
        </p:spPr>
        <p:txBody>
          <a:bodyPr>
            <a:normAutofit fontScale="90000"/>
          </a:bodyPr>
          <a:lstStyle/>
          <a:p>
            <a:pPr algn="ctr"/>
            <a:r>
              <a:rPr lang="tr-TR" sz="2400" b="1" dirty="0" smtClean="0">
                <a:solidFill>
                  <a:srgbClr val="C00000"/>
                </a:solidFill>
              </a:rPr>
              <a:t>2.</a:t>
            </a:r>
            <a:r>
              <a:rPr lang="tr-TR" sz="2400" b="1" dirty="0" err="1" smtClean="0">
                <a:solidFill>
                  <a:srgbClr val="C00000"/>
                </a:solidFill>
              </a:rPr>
              <a:t>Hans</a:t>
            </a:r>
            <a:r>
              <a:rPr lang="tr-TR" sz="2400" b="1" dirty="0" smtClean="0">
                <a:solidFill>
                  <a:srgbClr val="C00000"/>
                </a:solidFill>
              </a:rPr>
              <a:t> </a:t>
            </a:r>
            <a:r>
              <a:rPr lang="tr-TR" sz="2400" b="1" dirty="0" err="1" smtClean="0">
                <a:solidFill>
                  <a:srgbClr val="C00000"/>
                </a:solidFill>
              </a:rPr>
              <a:t>Eysenck’in</a:t>
            </a:r>
            <a:r>
              <a:rPr lang="tr-TR" sz="2400" b="1" dirty="0" smtClean="0">
                <a:solidFill>
                  <a:srgbClr val="C00000"/>
                </a:solidFill>
              </a:rPr>
              <a:t> Kişilik Tip Sınıflaması(1)</a:t>
            </a:r>
            <a:endParaRPr lang="tr-TR" sz="2400" b="1" dirty="0">
              <a:solidFill>
                <a:srgbClr val="C00000"/>
              </a:solidFill>
            </a:endParaRPr>
          </a:p>
        </p:txBody>
      </p:sp>
      <p:sp>
        <p:nvSpPr>
          <p:cNvPr id="3" name="2 İçerik Yer Tutucusu"/>
          <p:cNvSpPr>
            <a:spLocks noGrp="1"/>
          </p:cNvSpPr>
          <p:nvPr>
            <p:ph sz="quarter" idx="1"/>
          </p:nvPr>
        </p:nvSpPr>
        <p:spPr>
          <a:xfrm>
            <a:off x="179512" y="620688"/>
            <a:ext cx="8496944" cy="6048672"/>
          </a:xfrm>
        </p:spPr>
        <p:txBody>
          <a:bodyPr>
            <a:normAutofit fontScale="77500" lnSpcReduction="20000"/>
          </a:bodyPr>
          <a:lstStyle/>
          <a:p>
            <a:pPr marL="457200" indent="-457200">
              <a:buNone/>
            </a:pPr>
            <a:r>
              <a:rPr lang="tr-TR" b="1" dirty="0" smtClean="0">
                <a:solidFill>
                  <a:srgbClr val="C00000"/>
                </a:solidFill>
              </a:rPr>
              <a:t>a.Kavramlar; “Nitelik” </a:t>
            </a:r>
            <a:r>
              <a:rPr lang="tr-TR" dirty="0" smtClean="0"/>
              <a:t>ve </a:t>
            </a:r>
            <a:r>
              <a:rPr lang="tr-TR" b="1" dirty="0" smtClean="0">
                <a:solidFill>
                  <a:srgbClr val="C00000"/>
                </a:solidFill>
              </a:rPr>
              <a:t>“Tip”</a:t>
            </a:r>
          </a:p>
          <a:p>
            <a:pPr marL="457200" indent="-457200">
              <a:buNone/>
            </a:pPr>
            <a:r>
              <a:rPr lang="tr-TR" b="1" dirty="0" smtClean="0">
                <a:solidFill>
                  <a:srgbClr val="C00000"/>
                </a:solidFill>
              </a:rPr>
              <a:t>Nitelik;</a:t>
            </a:r>
            <a:r>
              <a:rPr lang="tr-TR" dirty="0" smtClean="0"/>
              <a:t> Bireyin belli biçimde davranışta bulunma eğilimleri bütünü. </a:t>
            </a:r>
          </a:p>
          <a:p>
            <a:pPr marL="457200" indent="-457200">
              <a:buNone/>
            </a:pPr>
            <a:r>
              <a:rPr lang="tr-TR" b="1" dirty="0" smtClean="0">
                <a:solidFill>
                  <a:srgbClr val="C00000"/>
                </a:solidFill>
              </a:rPr>
              <a:t>Tip; </a:t>
            </a:r>
            <a:r>
              <a:rPr lang="tr-TR" dirty="0" smtClean="0"/>
              <a:t>Niteliklerin toplanması ve organize edilmesi, biçimi. </a:t>
            </a:r>
          </a:p>
          <a:p>
            <a:pPr marL="457200" indent="-457200">
              <a:buNone/>
            </a:pPr>
            <a:r>
              <a:rPr lang="tr-TR" dirty="0" smtClean="0"/>
              <a:t>Kişilik de, nitelik ve tip özelliklerinin bileşiminden ya da bütününden oluşmakta, </a:t>
            </a:r>
          </a:p>
          <a:p>
            <a:pPr marL="457200" indent="-457200">
              <a:buNone/>
            </a:pPr>
            <a:r>
              <a:rPr lang="tr-TR" b="1" dirty="0" smtClean="0">
                <a:solidFill>
                  <a:srgbClr val="C00000"/>
                </a:solidFill>
              </a:rPr>
              <a:t>b. İçe Dönük- Dışa Dönük; </a:t>
            </a:r>
            <a:r>
              <a:rPr lang="tr-TR" dirty="0" smtClean="0"/>
              <a:t>Kişilik yapısı birbirinden bağımsız iki uçlu yatay ve dikey iki boyut üzerinde değerlendirilmiş, </a:t>
            </a:r>
          </a:p>
          <a:p>
            <a:pPr marL="457200" indent="-457200">
              <a:buNone/>
            </a:pPr>
            <a:r>
              <a:rPr lang="tr-TR" dirty="0" smtClean="0"/>
              <a:t> Yatay boyutun bir ucunda içe dönüklüğe, diğer ucunda dışa dönüklüğe yer verilmiş, dikey boyutun alt ucunda normaller, üst ucunda ise nörotikler yer almakta, bu tanımlamaya göre dört kişilik tipinden söz edilmekte,</a:t>
            </a:r>
          </a:p>
          <a:p>
            <a:r>
              <a:rPr lang="tr-TR" b="1" dirty="0" smtClean="0">
                <a:solidFill>
                  <a:srgbClr val="C00000"/>
                </a:solidFill>
              </a:rPr>
              <a:t>Dışa Dönükler; </a:t>
            </a:r>
            <a:r>
              <a:rPr lang="tr-TR" dirty="0" smtClean="0"/>
              <a:t>Hareket ve davranışları açısından denetimlerinin zayıf olduğu, içinden geldiği gibi davrandıkları, kendi başına kalmaktan hoşlanmadıkları, aksine heyecan veren olaylardan, gülmek ve eğlenmekten zevk aldıkları kişilerdir. Ayrıca cana yakın ve insancıldırlar, kolay ilişki kurabilirler, çok arkadaş edinirler. Öte yandan tasasız, iyimser oldukları belirtilmekte,</a:t>
            </a:r>
          </a:p>
          <a:p>
            <a:r>
              <a:rPr lang="tr-TR" b="1" dirty="0" smtClean="0">
                <a:solidFill>
                  <a:srgbClr val="C00000"/>
                </a:solidFill>
              </a:rPr>
              <a:t>İçe Dönükler; </a:t>
            </a:r>
            <a:r>
              <a:rPr lang="tr-TR" dirty="0" smtClean="0"/>
              <a:t>Okumak, yazmak, müzik ve resim gibi sanat etkinliklerinden hoşlanan, ancak kalabalık gruplardan uzak duran, insanlarla kolay ilişki kuramayan, zor arkadaş edinen kişilerdir, ayrıca günlük yaşamı, olaylarını ve ahlaki değerleri  önemserler, hayata bakış açıları karamsar olmasına karşın, güvenilebilecek bireylerdir,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36</a:t>
            </a:fld>
            <a:endParaRPr lang="tr-T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91264" cy="360040"/>
          </a:xfrm>
        </p:spPr>
        <p:txBody>
          <a:bodyPr>
            <a:normAutofit fontScale="90000"/>
          </a:bodyPr>
          <a:lstStyle/>
          <a:p>
            <a:pPr algn="ctr"/>
            <a:r>
              <a:rPr lang="tr-TR" sz="2400" b="1" dirty="0" err="1" smtClean="0">
                <a:solidFill>
                  <a:srgbClr val="C00000"/>
                </a:solidFill>
              </a:rPr>
              <a:t>Hans</a:t>
            </a:r>
            <a:r>
              <a:rPr lang="tr-TR" sz="2400" b="1" dirty="0" smtClean="0">
                <a:solidFill>
                  <a:srgbClr val="C00000"/>
                </a:solidFill>
              </a:rPr>
              <a:t> </a:t>
            </a:r>
            <a:r>
              <a:rPr lang="tr-TR" sz="2400" b="1" dirty="0" err="1" smtClean="0">
                <a:solidFill>
                  <a:srgbClr val="C00000"/>
                </a:solidFill>
              </a:rPr>
              <a:t>Eysenck’in</a:t>
            </a:r>
            <a:r>
              <a:rPr lang="tr-TR" sz="2400" b="1" dirty="0" smtClean="0">
                <a:solidFill>
                  <a:srgbClr val="C00000"/>
                </a:solidFill>
              </a:rPr>
              <a:t> Kişilik Tip Sınıflaması(2)</a:t>
            </a:r>
            <a:r>
              <a:rPr lang="tr-TR" sz="2400" dirty="0" smtClean="0">
                <a:solidFill>
                  <a:srgbClr val="C00000"/>
                </a:solidFill>
              </a:rPr>
              <a:t> </a:t>
            </a:r>
            <a:endParaRPr lang="tr-TR" sz="2400" dirty="0"/>
          </a:p>
        </p:txBody>
      </p:sp>
      <p:sp>
        <p:nvSpPr>
          <p:cNvPr id="3" name="2 İçerik Yer Tutucusu"/>
          <p:cNvSpPr>
            <a:spLocks noGrp="1"/>
          </p:cNvSpPr>
          <p:nvPr>
            <p:ph sz="quarter" idx="1"/>
          </p:nvPr>
        </p:nvSpPr>
        <p:spPr>
          <a:xfrm>
            <a:off x="179512" y="692696"/>
            <a:ext cx="8712968" cy="5976664"/>
          </a:xfrm>
        </p:spPr>
        <p:txBody>
          <a:bodyPr>
            <a:normAutofit fontScale="47500" lnSpcReduction="20000"/>
          </a:bodyPr>
          <a:lstStyle/>
          <a:p>
            <a:pPr>
              <a:buNone/>
            </a:pPr>
            <a:r>
              <a:rPr lang="tr-TR" sz="4200" b="1" dirty="0" smtClean="0">
                <a:solidFill>
                  <a:srgbClr val="C00000"/>
                </a:solidFill>
              </a:rPr>
              <a:t>1.Dışa Dönük Normaller(</a:t>
            </a:r>
            <a:r>
              <a:rPr lang="tr-TR" sz="4200" b="1" dirty="0" err="1" smtClean="0">
                <a:solidFill>
                  <a:srgbClr val="C00000"/>
                </a:solidFill>
              </a:rPr>
              <a:t>Sengen</a:t>
            </a:r>
            <a:r>
              <a:rPr lang="tr-TR" sz="4200" b="1" dirty="0" smtClean="0">
                <a:solidFill>
                  <a:srgbClr val="C00000"/>
                </a:solidFill>
              </a:rPr>
              <a:t>):</a:t>
            </a:r>
            <a:r>
              <a:rPr lang="tr-TR" sz="4200" dirty="0" smtClean="0">
                <a:solidFill>
                  <a:srgbClr val="C00000"/>
                </a:solidFill>
              </a:rPr>
              <a:t> </a:t>
            </a:r>
            <a:r>
              <a:rPr lang="tr-TR" sz="3300" dirty="0" smtClean="0"/>
              <a:t>Dışa dönük, sosyal, konuşkan, çoğu kez endişesiz, neşelidirler. Liderlik yönleri daha baskın.</a:t>
            </a:r>
          </a:p>
          <a:p>
            <a:pPr>
              <a:buNone/>
            </a:pPr>
            <a:r>
              <a:rPr lang="tr-TR" sz="4200" b="1" dirty="0" smtClean="0">
                <a:solidFill>
                  <a:srgbClr val="C00000"/>
                </a:solidFill>
              </a:rPr>
              <a:t>2.Dışa Dönük Nörotikler(</a:t>
            </a:r>
            <a:r>
              <a:rPr lang="tr-TR" sz="4200" b="1" dirty="0" err="1" smtClean="0">
                <a:solidFill>
                  <a:srgbClr val="C00000"/>
                </a:solidFill>
              </a:rPr>
              <a:t>Kolerik</a:t>
            </a:r>
            <a:r>
              <a:rPr lang="tr-TR" sz="4200" b="1" dirty="0" smtClean="0">
                <a:solidFill>
                  <a:srgbClr val="C00000"/>
                </a:solidFill>
              </a:rPr>
              <a:t>):</a:t>
            </a:r>
            <a:r>
              <a:rPr lang="tr-TR" sz="4200" dirty="0" smtClean="0">
                <a:solidFill>
                  <a:srgbClr val="C00000"/>
                </a:solidFill>
              </a:rPr>
              <a:t> </a:t>
            </a:r>
            <a:r>
              <a:rPr lang="tr-TR" sz="3300" dirty="0" smtClean="0"/>
              <a:t>Alıngan, huzursuz, yeri geldiğinde atak ya da saldırgan, çabuk heyecanlanan ve değişken özelliklere sahiptirler. Ancak iyimserlikleri de gözlemlenir. Bu kişiler kaygılı, endişeli ve tedirgindir. Ruhsal gücü zayıf ve yetersizdir. Düşünmeden karar veren, çabuk hareket eden ve sıklıkla yanılan bireyler olup, yaptığı işleri abartır, kendince başarılı kabul ettiği davranışlarıyla övünür.</a:t>
            </a:r>
          </a:p>
          <a:p>
            <a:pPr>
              <a:buNone/>
            </a:pPr>
            <a:r>
              <a:rPr lang="tr-TR" sz="4200" b="1" dirty="0" smtClean="0">
                <a:solidFill>
                  <a:srgbClr val="C00000"/>
                </a:solidFill>
              </a:rPr>
              <a:t>3.İçe Dönük Normaller(</a:t>
            </a:r>
            <a:r>
              <a:rPr lang="tr-TR" sz="4200" b="1" dirty="0" err="1" smtClean="0">
                <a:solidFill>
                  <a:srgbClr val="C00000"/>
                </a:solidFill>
              </a:rPr>
              <a:t>Flegmatik</a:t>
            </a:r>
            <a:r>
              <a:rPr lang="tr-TR" sz="4200" b="1" dirty="0" smtClean="0">
                <a:solidFill>
                  <a:srgbClr val="C00000"/>
                </a:solidFill>
              </a:rPr>
              <a:t>):</a:t>
            </a:r>
            <a:r>
              <a:rPr lang="tr-TR" sz="4200" dirty="0" smtClean="0">
                <a:solidFill>
                  <a:srgbClr val="C00000"/>
                </a:solidFill>
              </a:rPr>
              <a:t> </a:t>
            </a:r>
            <a:r>
              <a:rPr lang="tr-TR" sz="3300" dirty="0" smtClean="0"/>
              <a:t>Başkasını düşünen, geçimli, güvenilir, sakin ve rahat kişiler olup, davranışlarında özenli ve kontrollü oluşları da olumlu yanlarıdır.</a:t>
            </a:r>
          </a:p>
          <a:p>
            <a:pPr>
              <a:buNone/>
            </a:pPr>
            <a:r>
              <a:rPr lang="tr-TR" sz="4200" b="1" dirty="0" smtClean="0">
                <a:solidFill>
                  <a:srgbClr val="C00000"/>
                </a:solidFill>
              </a:rPr>
              <a:t>4.İçe Dönük Nörotikler(Melankolik):</a:t>
            </a:r>
            <a:r>
              <a:rPr lang="tr-TR" sz="4200" dirty="0" smtClean="0">
                <a:solidFill>
                  <a:srgbClr val="C00000"/>
                </a:solidFill>
              </a:rPr>
              <a:t> </a:t>
            </a:r>
            <a:r>
              <a:rPr lang="tr-TR" sz="3300" dirty="0" smtClean="0"/>
              <a:t>Davranışlarında içe dönüktürler. Zaman zaman hırçın, katı kurallı, ancak temkinli ve ketum özellikleri de dikkat çeker. Genellikle sürekli kaygı ve endişe içindedirler. Takıntılı düşünceleri ve korkuları bulunmaktadır. Aşırı duyarlı oldukları, zaman zaman durgunluk, isteksizlik ve ilgisizlik dikkat çeker. Aşağılık duygusu nedeniyle kendi gerçekleriyle örtüşmeyen amaç, istek ve beklentileri de bulunur. </a:t>
            </a:r>
          </a:p>
          <a:p>
            <a:pPr>
              <a:buNone/>
            </a:pPr>
            <a:endParaRPr lang="tr-TR" sz="3300" dirty="0" smtClean="0"/>
          </a:p>
          <a:p>
            <a:pPr lvl="0">
              <a:buFont typeface="Wingdings" pitchFamily="2" charset="2"/>
              <a:buChar char="ü"/>
            </a:pPr>
            <a:r>
              <a:rPr lang="tr-TR" sz="3300" dirty="0" smtClean="0"/>
              <a:t>İçe ya da dışa dönük nörotikler güçlü duygulara, içe ve dışa dönük normaller ise, zayıf duygulara eğilimlidirler. Dışa dönük nörotik </a:t>
            </a:r>
            <a:r>
              <a:rPr lang="tr-TR" sz="3300" dirty="0" err="1" smtClean="0"/>
              <a:t>sengenlerin</a:t>
            </a:r>
            <a:r>
              <a:rPr lang="tr-TR" sz="3300" dirty="0" smtClean="0"/>
              <a:t> değişime yatkın oldukları, içe dönük normal ve nörotiklerin de değişime pek eğilimli olmadıkları bilinir. </a:t>
            </a:r>
          </a:p>
          <a:p>
            <a:pPr lvl="0">
              <a:buFont typeface="Wingdings" pitchFamily="2" charset="2"/>
              <a:buChar char="ü"/>
            </a:pPr>
            <a:r>
              <a:rPr lang="tr-TR" sz="3300" dirty="0" smtClean="0"/>
              <a:t>Örgütteki değişim süreci açısından örgüt çalışanlarının ve özellikle lider konumundaki yöneticilerin dışa dönük(</a:t>
            </a:r>
            <a:r>
              <a:rPr lang="tr-TR" sz="3300" dirty="0" err="1" smtClean="0"/>
              <a:t>kolerik</a:t>
            </a:r>
            <a:r>
              <a:rPr lang="tr-TR" sz="3300" dirty="0" smtClean="0"/>
              <a:t> ya da </a:t>
            </a:r>
            <a:r>
              <a:rPr lang="tr-TR" sz="3300" dirty="0" err="1" smtClean="0"/>
              <a:t>sengen</a:t>
            </a:r>
            <a:r>
              <a:rPr lang="tr-TR" sz="3300" dirty="0" smtClean="0"/>
              <a:t>) olmaları, değişim hızını artırır ve değişimi kolaylaştırır, değişime tabandan gelecek direnç de azalır.</a:t>
            </a:r>
          </a:p>
          <a:p>
            <a:pPr lvl="0">
              <a:buFont typeface="Wingdings" pitchFamily="2" charset="2"/>
              <a:buChar char="ü"/>
            </a:pPr>
            <a:r>
              <a:rPr lang="tr-TR" sz="3300" dirty="0" smtClean="0"/>
              <a:t>Temkinli ve kontrollü olmaları nedeniyle içe dönükler(</a:t>
            </a:r>
            <a:r>
              <a:rPr lang="tr-TR" sz="3300" dirty="0" err="1" smtClean="0"/>
              <a:t>flegmatik</a:t>
            </a:r>
            <a:r>
              <a:rPr lang="tr-TR" sz="3300" dirty="0" smtClean="0"/>
              <a:t> ya da melankolik) örgütteki değişimin daha sağlıklı olması açısından ayrı bir öneme sahiptirler.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37</a:t>
            </a:fld>
            <a:endParaRPr lang="tr-T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562074"/>
          </a:xfrm>
        </p:spPr>
        <p:txBody>
          <a:bodyPr>
            <a:normAutofit/>
          </a:bodyPr>
          <a:lstStyle/>
          <a:p>
            <a:pPr algn="ctr"/>
            <a:r>
              <a:rPr lang="tr-TR" sz="2400" b="1" dirty="0" smtClean="0">
                <a:solidFill>
                  <a:srgbClr val="C00000"/>
                </a:solidFill>
              </a:rPr>
              <a:t>3.</a:t>
            </a:r>
            <a:r>
              <a:rPr lang="tr-TR" sz="2400" b="1" dirty="0" err="1" smtClean="0">
                <a:solidFill>
                  <a:srgbClr val="C00000"/>
                </a:solidFill>
              </a:rPr>
              <a:t>Kretchmer’in</a:t>
            </a:r>
            <a:r>
              <a:rPr lang="tr-TR" sz="2400" b="1" dirty="0" smtClean="0">
                <a:solidFill>
                  <a:srgbClr val="C00000"/>
                </a:solidFill>
              </a:rPr>
              <a:t> Kişilik Tip Sınıflaması</a:t>
            </a:r>
            <a:endParaRPr lang="tr-TR" sz="2400" dirty="0">
              <a:solidFill>
                <a:srgbClr val="C00000"/>
              </a:solidFill>
            </a:endParaRPr>
          </a:p>
        </p:txBody>
      </p:sp>
      <p:sp>
        <p:nvSpPr>
          <p:cNvPr id="3" name="2 İçerik Yer Tutucusu"/>
          <p:cNvSpPr>
            <a:spLocks noGrp="1"/>
          </p:cNvSpPr>
          <p:nvPr>
            <p:ph sz="quarter" idx="1"/>
          </p:nvPr>
        </p:nvSpPr>
        <p:spPr>
          <a:xfrm>
            <a:off x="457200" y="980728"/>
            <a:ext cx="8291264" cy="5688632"/>
          </a:xfrm>
        </p:spPr>
        <p:txBody>
          <a:bodyPr>
            <a:normAutofit fontScale="85000" lnSpcReduction="20000"/>
          </a:bodyPr>
          <a:lstStyle/>
          <a:p>
            <a:pPr>
              <a:buNone/>
            </a:pPr>
            <a:r>
              <a:rPr lang="tr-TR" dirty="0" smtClean="0"/>
              <a:t>Beden yapısı ile kişilik özellikleri arasında ilişki kurulmaya çalışılmıştır. </a:t>
            </a:r>
          </a:p>
          <a:p>
            <a:pPr>
              <a:buNone/>
            </a:pPr>
            <a:r>
              <a:rPr lang="tr-TR" b="1" dirty="0" smtClean="0">
                <a:solidFill>
                  <a:srgbClr val="C00000"/>
                </a:solidFill>
              </a:rPr>
              <a:t>1.Atletik Tip:</a:t>
            </a:r>
            <a:r>
              <a:rPr lang="tr-TR" dirty="0" smtClean="0">
                <a:solidFill>
                  <a:srgbClr val="C00000"/>
                </a:solidFill>
              </a:rPr>
              <a:t> </a:t>
            </a:r>
            <a:r>
              <a:rPr lang="tr-TR" dirty="0" smtClean="0"/>
              <a:t>Vücutları adaleli, omuzları geniş, kalçaları dar, yağlı, göbekli ve kilolu olmayan kişilerdir. Boyları normal ya da normalin biraz üzerinde, yüz biçimi kemikli oval ya da hafif uzundur. Spor ve maceradan hoşlanırlar, kendine güven duyguları yüksek, yaşam koşullarına dayanıklı ve lider eğilimlidirler.</a:t>
            </a:r>
          </a:p>
          <a:p>
            <a:pPr>
              <a:buNone/>
            </a:pPr>
            <a:r>
              <a:rPr lang="tr-TR" b="1" dirty="0" smtClean="0">
                <a:solidFill>
                  <a:srgbClr val="C00000"/>
                </a:solidFill>
              </a:rPr>
              <a:t>2.Astenik Tip:</a:t>
            </a:r>
            <a:r>
              <a:rPr lang="tr-TR" dirty="0" smtClean="0">
                <a:solidFill>
                  <a:srgbClr val="C00000"/>
                </a:solidFill>
              </a:rPr>
              <a:t> </a:t>
            </a:r>
            <a:r>
              <a:rPr lang="tr-TR" dirty="0" smtClean="0"/>
              <a:t>Uzun ve ince yapılıdırlar, genellikle ne kadar çok yemek yerlerse yesinler, pek kilo almazlar, kol ve bacakları zayıf ve uzundur. Bunlar soğukkanlı, içe dönük, alıngan, inatçı, yalnızlıktan hoşlanan, duygularını dizginleyebilen, çekingen, çoğu kez de gururlu, kötümser, komplekslere eğilimlidirler.</a:t>
            </a:r>
          </a:p>
          <a:p>
            <a:pPr>
              <a:buNone/>
            </a:pPr>
            <a:r>
              <a:rPr lang="tr-TR" b="1" dirty="0" smtClean="0">
                <a:solidFill>
                  <a:srgbClr val="C00000"/>
                </a:solidFill>
              </a:rPr>
              <a:t>3.Piknik Tip:</a:t>
            </a:r>
            <a:r>
              <a:rPr lang="tr-TR" dirty="0" smtClean="0">
                <a:solidFill>
                  <a:srgbClr val="C00000"/>
                </a:solidFill>
              </a:rPr>
              <a:t> </a:t>
            </a:r>
            <a:r>
              <a:rPr lang="tr-TR" dirty="0" smtClean="0"/>
              <a:t>Genellikle kısa boylu, kilo almaya eğilimli ve yüzü tombul çoğu kez de saç dökülme sorunu vardır. Dışa dönük, yaşamaktan zevk alan, sempatik, dostluğuna güvenilebilen, toplumsal, yufka yürekli, iyimser, alçak gönüllü, kin tutmayan, yemeyi içmeyi seven kişilerdir.</a:t>
            </a:r>
          </a:p>
          <a:p>
            <a:pPr>
              <a:buNone/>
            </a:pPr>
            <a:r>
              <a:rPr lang="tr-TR" b="1" dirty="0" smtClean="0">
                <a:solidFill>
                  <a:srgbClr val="C00000"/>
                </a:solidFill>
              </a:rPr>
              <a:t>4.</a:t>
            </a:r>
            <a:r>
              <a:rPr lang="tr-TR" b="1" dirty="0" err="1" smtClean="0">
                <a:solidFill>
                  <a:srgbClr val="C00000"/>
                </a:solidFill>
              </a:rPr>
              <a:t>Displastik</a:t>
            </a:r>
            <a:r>
              <a:rPr lang="tr-TR" b="1" dirty="0" smtClean="0">
                <a:solidFill>
                  <a:srgbClr val="C00000"/>
                </a:solidFill>
              </a:rPr>
              <a:t> Tip; </a:t>
            </a:r>
            <a:r>
              <a:rPr lang="tr-TR" dirty="0" smtClean="0"/>
              <a:t>Vücut ve organ oranları dengesiz ve kısıtlı, bedeniyle barışık olmayanlarda aşağılık kompleksi mevcuttur. </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38</a:t>
            </a:fld>
            <a:endParaRPr lang="tr-T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188640"/>
            <a:ext cx="8352928" cy="720080"/>
          </a:xfrm>
        </p:spPr>
        <p:txBody>
          <a:bodyPr>
            <a:normAutofit fontScale="90000"/>
          </a:bodyPr>
          <a:lstStyle/>
          <a:p>
            <a:pPr algn="ctr"/>
            <a:r>
              <a:rPr lang="tr-TR" sz="2400" b="1" dirty="0" smtClean="0">
                <a:solidFill>
                  <a:srgbClr val="C00000"/>
                </a:solidFill>
              </a:rPr>
              <a:t>4.A ve B Tipi Kişilik Sınıflaması</a:t>
            </a:r>
            <a:br>
              <a:rPr lang="tr-TR" sz="2400" b="1" dirty="0" smtClean="0">
                <a:solidFill>
                  <a:srgbClr val="C00000"/>
                </a:solidFill>
              </a:rPr>
            </a:br>
            <a:r>
              <a:rPr lang="tr-TR" sz="2400" b="1" dirty="0" smtClean="0">
                <a:solidFill>
                  <a:srgbClr val="C00000"/>
                </a:solidFill>
              </a:rPr>
              <a:t>(</a:t>
            </a:r>
            <a:r>
              <a:rPr lang="tr-TR" sz="2400" b="1" dirty="0" err="1" smtClean="0">
                <a:solidFill>
                  <a:srgbClr val="C00000"/>
                </a:solidFill>
              </a:rPr>
              <a:t>Freıdman</a:t>
            </a:r>
            <a:r>
              <a:rPr lang="tr-TR" sz="2400" b="1" dirty="0" smtClean="0">
                <a:solidFill>
                  <a:srgbClr val="C00000"/>
                </a:solidFill>
              </a:rPr>
              <a:t> </a:t>
            </a:r>
            <a:r>
              <a:rPr lang="tr-TR" sz="2400" b="1" dirty="0" smtClean="0">
                <a:solidFill>
                  <a:srgbClr val="C00000"/>
                </a:solidFill>
              </a:rPr>
              <a:t>ve </a:t>
            </a:r>
            <a:r>
              <a:rPr lang="tr-TR" sz="2400" b="1" dirty="0" err="1" smtClean="0">
                <a:solidFill>
                  <a:srgbClr val="C00000"/>
                </a:solidFill>
              </a:rPr>
              <a:t>Rosenman</a:t>
            </a:r>
            <a:r>
              <a:rPr lang="tr-TR" sz="2400" b="1" dirty="0" smtClean="0">
                <a:solidFill>
                  <a:srgbClr val="C00000"/>
                </a:solidFill>
              </a:rPr>
              <a:t>) </a:t>
            </a:r>
            <a:endParaRPr lang="tr-TR" sz="2400" dirty="0">
              <a:solidFill>
                <a:srgbClr val="C00000"/>
              </a:solidFill>
            </a:endParaRPr>
          </a:p>
        </p:txBody>
      </p:sp>
      <p:sp>
        <p:nvSpPr>
          <p:cNvPr id="3" name="2 İçerik Yer Tutucusu"/>
          <p:cNvSpPr>
            <a:spLocks noGrp="1"/>
          </p:cNvSpPr>
          <p:nvPr>
            <p:ph sz="quarter" idx="1"/>
          </p:nvPr>
        </p:nvSpPr>
        <p:spPr>
          <a:xfrm>
            <a:off x="179512" y="980728"/>
            <a:ext cx="8712968" cy="5688632"/>
          </a:xfrm>
        </p:spPr>
        <p:txBody>
          <a:bodyPr>
            <a:normAutofit fontScale="25000" lnSpcReduction="20000"/>
          </a:bodyPr>
          <a:lstStyle/>
          <a:p>
            <a:r>
              <a:rPr lang="tr-TR" sz="6400" dirty="0" smtClean="0"/>
              <a:t>Yapılan araştırmalarda A ve B tipi kişilik özellikleri ile strese maruz kalma düzeyleri arasında yakın ilişki olduğu ortaya konmuştur.</a:t>
            </a:r>
          </a:p>
          <a:p>
            <a:endParaRPr lang="tr-TR" sz="5600" dirty="0" smtClean="0"/>
          </a:p>
          <a:p>
            <a:pPr>
              <a:buNone/>
            </a:pPr>
            <a:r>
              <a:rPr lang="tr-TR" sz="8000" b="1" dirty="0" smtClean="0">
                <a:solidFill>
                  <a:srgbClr val="C00000"/>
                </a:solidFill>
              </a:rPr>
              <a:t>1.A Tipi Kişilik; </a:t>
            </a:r>
            <a:r>
              <a:rPr lang="tr-TR" sz="6400" dirty="0" smtClean="0"/>
              <a:t>Hareketli, işlerini hızlı yapmasını seven, aynı anda birkaç işi birden yapmaya çalışan kişilerdir. Boşa zaman geçirmekten hoşlanmazlar, kendisini devamlı zaman baskısı altında hissederler. Ayrıca rekabeti seven, hızlı hareket eden, hızlı konuşan, sabırsız kişilerdir. İş kolik özellikleri nedeniyle ailelerini ihmal edebilirler. Yüksek stres duyarlar ve stresin yol açtığı psikosomatik hastalıklara yatkındırlar. A tipi kişilik tümüyle olumsuz algılanmamalıdır. Ancak bunlar, hızlı tempoları nedeniyle öfkeli ve sabırsız olabilirler. Bu durum onların, örgüt içinde diğerleriyle çatışmalarına, olumsuz insan ilişkilerine ve iletişim sorunlarına yol açabilmektedir. Örgütlerin orta ve alt kademe yönetiminde A tipi kişiliğe sahip bireylerin daha başarılı oldukları ileri sürülmektedir.</a:t>
            </a:r>
          </a:p>
          <a:p>
            <a:pPr>
              <a:buNone/>
            </a:pPr>
            <a:endParaRPr lang="tr-TR" sz="5600" dirty="0" smtClean="0"/>
          </a:p>
          <a:p>
            <a:pPr>
              <a:buNone/>
            </a:pPr>
            <a:r>
              <a:rPr lang="tr-TR" sz="8000" b="1" dirty="0" smtClean="0">
                <a:solidFill>
                  <a:srgbClr val="C00000"/>
                </a:solidFill>
              </a:rPr>
              <a:t>2.B Tipi Kişilik; </a:t>
            </a:r>
            <a:r>
              <a:rPr lang="tr-TR" sz="6400" b="1" dirty="0" smtClean="0"/>
              <a:t>S</a:t>
            </a:r>
            <a:r>
              <a:rPr lang="tr-TR" sz="6400" dirty="0" smtClean="0"/>
              <a:t>abırlı, kendini sıkmayan ancak, işlerini iyi planlayarak zamanında bitiren, zaman baskısına pek maruz  kalmayan dengeli bireylerdir. Kendini övmeyen, mütevazi özellikleri de dikkat çeker. Bunların kendine güven duyguları yüksek, başkalarını kıskanmadığı için onlara engel koymayan, iletişim yeteneği iyi olan bireylerdir. B tipi kişiliğe sahip olanlar, sabırlı ve ayrıntılı düşünmeleri nedeniyle üst kademe yöneticiliğinde daha başarılı olmaktadır. </a:t>
            </a:r>
          </a:p>
          <a:p>
            <a:pPr>
              <a:buNone/>
            </a:pPr>
            <a:endParaRPr lang="tr-TR" sz="5600" dirty="0" smtClean="0"/>
          </a:p>
          <a:p>
            <a:pPr>
              <a:buNone/>
            </a:pPr>
            <a:r>
              <a:rPr lang="tr-TR" sz="8000" b="1" dirty="0" smtClean="0">
                <a:solidFill>
                  <a:srgbClr val="C00000"/>
                </a:solidFill>
              </a:rPr>
              <a:t>Araştırmalara göre;</a:t>
            </a:r>
            <a:r>
              <a:rPr lang="tr-TR" sz="6400" b="1" dirty="0" smtClean="0">
                <a:solidFill>
                  <a:srgbClr val="C00000"/>
                </a:solidFill>
              </a:rPr>
              <a:t> </a:t>
            </a:r>
            <a:r>
              <a:rPr lang="tr-TR" sz="6400" dirty="0" smtClean="0"/>
              <a:t>Amerika’daki yöneticilerin % 60’ı A, % 12’si B tipi kişilik özelliği </a:t>
            </a:r>
            <a:r>
              <a:rPr lang="tr-TR" sz="6400" dirty="0" err="1" smtClean="0"/>
              <a:t>göstermişdir</a:t>
            </a:r>
            <a:r>
              <a:rPr lang="tr-TR" sz="6400" dirty="0" smtClean="0"/>
              <a:t>. Bir kişi tümüyle A, ya da tümüyle B kişilik özelliği göstermez, pek çok kişinin her iki tipe ilişkin nitelikleri karma biçimdedir, ancak bunlardan birisine daha yatkın olabilirler</a:t>
            </a:r>
            <a:r>
              <a:rPr lang="tr-TR" sz="5600" dirty="0" smtClean="0"/>
              <a:t>.</a:t>
            </a:r>
          </a:p>
          <a:p>
            <a:pPr>
              <a:buNone/>
            </a:pPr>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39</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432048"/>
          </a:xfrm>
        </p:spPr>
        <p:txBody>
          <a:bodyPr>
            <a:noAutofit/>
          </a:bodyPr>
          <a:lstStyle/>
          <a:p>
            <a:pPr algn="ctr"/>
            <a:r>
              <a:rPr lang="tr-TR" sz="2400" b="1" dirty="0" smtClean="0">
                <a:solidFill>
                  <a:srgbClr val="C00000"/>
                </a:solidFill>
              </a:rPr>
              <a:t>Kişiliğin Ortak Özellikleri</a:t>
            </a:r>
            <a:endParaRPr lang="tr-TR" sz="2400" dirty="0">
              <a:solidFill>
                <a:srgbClr val="C00000"/>
              </a:solidFill>
            </a:endParaRPr>
          </a:p>
        </p:txBody>
      </p:sp>
      <p:sp>
        <p:nvSpPr>
          <p:cNvPr id="3" name="2 İçerik Yer Tutucusu"/>
          <p:cNvSpPr>
            <a:spLocks noGrp="1"/>
          </p:cNvSpPr>
          <p:nvPr>
            <p:ph sz="quarter" idx="1"/>
          </p:nvPr>
        </p:nvSpPr>
        <p:spPr>
          <a:xfrm>
            <a:off x="179512" y="620688"/>
            <a:ext cx="8640960" cy="6048672"/>
          </a:xfrm>
        </p:spPr>
        <p:txBody>
          <a:bodyPr>
            <a:normAutofit fontScale="62500" lnSpcReduction="20000"/>
          </a:bodyPr>
          <a:lstStyle/>
          <a:p>
            <a:pPr lvl="0">
              <a:buFont typeface="Wingdings" panose="05000000000000000000" pitchFamily="2" charset="2"/>
              <a:buChar char="ü"/>
            </a:pPr>
            <a:r>
              <a:rPr lang="tr-TR" sz="2900" dirty="0" smtClean="0"/>
              <a:t>Kişilik, biyolojik, fizyolojik, sosyal ve çevresel özelliklerin bileşimidir. Kişiliğin gelişmesinde doğumdan itibaren geçirdiği dönemlerin önemli payı vardır. </a:t>
            </a:r>
          </a:p>
          <a:p>
            <a:pPr lvl="0">
              <a:buFont typeface="Wingdings" panose="05000000000000000000" pitchFamily="2" charset="2"/>
              <a:buChar char="ü"/>
            </a:pPr>
            <a:r>
              <a:rPr lang="tr-TR" sz="2900" dirty="0" smtClean="0"/>
              <a:t>Kişilik, insanın gizilgüçleri(kalıtım) ile yaşadığı çevre değişkenleri arasındaki etkileşimin ürünüdür. Yaşanarak kazanılan kişilik özellikleri, insanı kendine özgü birey yapar.</a:t>
            </a:r>
          </a:p>
          <a:p>
            <a:pPr lvl="0">
              <a:buFont typeface="Wingdings" panose="05000000000000000000" pitchFamily="2" charset="2"/>
              <a:buChar char="ü"/>
            </a:pPr>
            <a:r>
              <a:rPr lang="tr-TR" sz="2900" dirty="0" smtClean="0"/>
              <a:t>Kişilik özellikleri, gelip geçici nitelikte olmayıp, hangi kişiye özgü olduğu bilinecek kadar süreklilik ve kararlılık gösterir. Ancak bir yandan süreklilik gösterirken, bir yandan da çevre etkenleri doğrultusunda kişilik yeniden düzenlenir.</a:t>
            </a:r>
          </a:p>
          <a:p>
            <a:pPr lvl="0">
              <a:buFont typeface="Wingdings" panose="05000000000000000000" pitchFamily="2" charset="2"/>
              <a:buChar char="ü"/>
            </a:pPr>
            <a:r>
              <a:rPr lang="tr-TR" sz="2900" dirty="0" smtClean="0"/>
              <a:t>Kişilik özellikleri, bedensel görünüm, davranış biçimleri, bedenini kullanma biçimi, çevresine uyum çabaları bağlamında dışsal olabileceği gibi, bilimsel yöntemlerle gözlemlenebilen, bilgi, beceri, tutum, benlik algısı, ilgi, değer, inanç, amaç, gereksinim ve güdüler gibi içsel nitelikli olabilir, dışsal ve içsel özellikler genellikle birbiriyle tutarlıdır.</a:t>
            </a:r>
          </a:p>
          <a:p>
            <a:pPr lvl="0">
              <a:buFont typeface="Wingdings" panose="05000000000000000000" pitchFamily="2" charset="2"/>
              <a:buChar char="ü"/>
            </a:pPr>
            <a:r>
              <a:rPr lang="tr-TR" sz="2900" dirty="0" smtClean="0"/>
              <a:t>Kişilik özellikleri bireyi, başkalarından ayırt edici olup, bireye özgündür, </a:t>
            </a:r>
          </a:p>
          <a:p>
            <a:pPr lvl="0">
              <a:buFont typeface="Wingdings" panose="05000000000000000000" pitchFamily="2" charset="2"/>
              <a:buChar char="ü"/>
            </a:pPr>
            <a:r>
              <a:rPr lang="tr-TR" sz="2900" dirty="0" smtClean="0"/>
              <a:t>İçinde bulunulan grup, eğitim olanakları, kitle iletişim araçları ve medya gibi etmenler, özel çevreyi oluşturmakta ve özel çevre kişiliği etkilemektedir,</a:t>
            </a:r>
          </a:p>
          <a:p>
            <a:pPr lvl="0">
              <a:buFont typeface="Wingdings" panose="05000000000000000000" pitchFamily="2" charset="2"/>
              <a:buChar char="ü"/>
            </a:pPr>
            <a:r>
              <a:rPr lang="tr-TR" sz="2900" dirty="0" smtClean="0"/>
              <a:t>Kişilik, bireysel dengenin bir ürünüdür. Kimi kez bireysel denge bozularak, dengesizlik ortaya çıkabilir. Bu, psikiyatrik rahatsızlıklar ortaya çıkarır.</a:t>
            </a:r>
          </a:p>
          <a:p>
            <a:pPr lvl="0">
              <a:buFont typeface="Wingdings" panose="05000000000000000000" pitchFamily="2" charset="2"/>
              <a:buChar char="ü"/>
            </a:pPr>
            <a:r>
              <a:rPr lang="tr-TR" sz="2900" dirty="0" smtClean="0"/>
              <a:t>Kişilik, davranışları yönlendirir ve yönetir. Birey, kişiliğine ve çevrenin beklentisine göre davranışta bulunur. Eğer birey, kişiliğine uygun davranmaz ise, kişilik çatışması yaşanır. Bu durum da dengenin bozulmasına yol açar</a:t>
            </a:r>
            <a:r>
              <a:rPr lang="tr-TR" dirty="0" smtClean="0"/>
              <a:t>.</a:t>
            </a:r>
          </a:p>
          <a:p>
            <a:pPr>
              <a:buNone/>
            </a:pPr>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4</a:t>
            </a:fld>
            <a:endParaRPr lang="tr-T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490066"/>
          </a:xfrm>
        </p:spPr>
        <p:txBody>
          <a:bodyPr>
            <a:normAutofit/>
          </a:bodyPr>
          <a:lstStyle/>
          <a:p>
            <a:pPr algn="ctr"/>
            <a:r>
              <a:rPr lang="tr-TR" sz="2400" b="1" dirty="0" smtClean="0">
                <a:solidFill>
                  <a:srgbClr val="C00000"/>
                </a:solidFill>
              </a:rPr>
              <a:t>5.</a:t>
            </a:r>
            <a:r>
              <a:rPr lang="tr-TR" sz="2400" b="1" dirty="0" err="1" smtClean="0">
                <a:solidFill>
                  <a:srgbClr val="C00000"/>
                </a:solidFill>
              </a:rPr>
              <a:t>Segal’in</a:t>
            </a:r>
            <a:r>
              <a:rPr lang="tr-TR" sz="2400" b="1" dirty="0" smtClean="0">
                <a:solidFill>
                  <a:srgbClr val="C00000"/>
                </a:solidFill>
              </a:rPr>
              <a:t> Kişilik Dinamikleri</a:t>
            </a:r>
            <a:endParaRPr lang="tr-TR" sz="2400" dirty="0">
              <a:solidFill>
                <a:srgbClr val="C00000"/>
              </a:solidFill>
            </a:endParaRPr>
          </a:p>
        </p:txBody>
      </p:sp>
      <p:sp>
        <p:nvSpPr>
          <p:cNvPr id="3" name="2 İçerik Yer Tutucusu"/>
          <p:cNvSpPr>
            <a:spLocks noGrp="1"/>
          </p:cNvSpPr>
          <p:nvPr>
            <p:ph sz="quarter" idx="1"/>
          </p:nvPr>
        </p:nvSpPr>
        <p:spPr>
          <a:xfrm>
            <a:off x="457200" y="836712"/>
            <a:ext cx="8219256" cy="5832648"/>
          </a:xfrm>
        </p:spPr>
        <p:txBody>
          <a:bodyPr>
            <a:normAutofit fontScale="92500"/>
          </a:bodyPr>
          <a:lstStyle/>
          <a:p>
            <a:r>
              <a:rPr lang="tr-TR" dirty="0" smtClean="0"/>
              <a:t>Kişilik, </a:t>
            </a:r>
            <a:r>
              <a:rPr lang="tr-TR" b="1" dirty="0" smtClean="0">
                <a:solidFill>
                  <a:srgbClr val="C00000"/>
                </a:solidFill>
              </a:rPr>
              <a:t>Üç Temel Boyut </a:t>
            </a:r>
            <a:r>
              <a:rPr lang="tr-TR" dirty="0" smtClean="0"/>
              <a:t>üzerine yapılanmaktadır.</a:t>
            </a:r>
          </a:p>
          <a:p>
            <a:pPr>
              <a:buNone/>
            </a:pPr>
            <a:r>
              <a:rPr lang="tr-TR" b="1" dirty="0" smtClean="0">
                <a:solidFill>
                  <a:srgbClr val="C00000"/>
                </a:solidFill>
              </a:rPr>
              <a:t>a.Zihinsel Boyut:</a:t>
            </a:r>
            <a:r>
              <a:rPr lang="tr-TR" dirty="0" smtClean="0">
                <a:solidFill>
                  <a:srgbClr val="C00000"/>
                </a:solidFill>
              </a:rPr>
              <a:t> </a:t>
            </a:r>
            <a:r>
              <a:rPr lang="tr-TR" dirty="0" smtClean="0"/>
              <a:t>Akıl ve düşünme ile ilgili olup, daha çok ileriyi düşünme, vizyon oluşturma, planlama, yönetme, yapılaştırma, gerekli görme, değer ve ilke oluşturma, objektif olma ve analiz özelliklerini içeren bir yapıdır.</a:t>
            </a:r>
          </a:p>
          <a:p>
            <a:pPr>
              <a:buNone/>
            </a:pPr>
            <a:r>
              <a:rPr lang="tr-TR" b="1" dirty="0" smtClean="0">
                <a:solidFill>
                  <a:srgbClr val="C00000"/>
                </a:solidFill>
              </a:rPr>
              <a:t>b.Duygusal Boyut:</a:t>
            </a:r>
            <a:r>
              <a:rPr lang="tr-TR" dirty="0" smtClean="0">
                <a:solidFill>
                  <a:srgbClr val="C00000"/>
                </a:solidFill>
              </a:rPr>
              <a:t> </a:t>
            </a:r>
            <a:r>
              <a:rPr lang="tr-TR" dirty="0" smtClean="0"/>
              <a:t>Bu hisler ve ilişkilerle ilgili olup, daha çok hissetme, ilişkilendirme, iletişim kurma, bireyselleştirme, olaylarla bağlantı ve empati kurma gibi özellikleri içermektedir.</a:t>
            </a:r>
          </a:p>
          <a:p>
            <a:pPr>
              <a:buNone/>
            </a:pPr>
            <a:r>
              <a:rPr lang="tr-TR" b="1" dirty="0" smtClean="0">
                <a:solidFill>
                  <a:srgbClr val="C00000"/>
                </a:solidFill>
              </a:rPr>
              <a:t>c.Fiziksel Boyut:</a:t>
            </a:r>
            <a:r>
              <a:rPr lang="tr-TR" dirty="0" smtClean="0">
                <a:solidFill>
                  <a:srgbClr val="C00000"/>
                </a:solidFill>
              </a:rPr>
              <a:t> </a:t>
            </a:r>
            <a:r>
              <a:rPr lang="tr-TR" dirty="0" smtClean="0"/>
              <a:t>Vücut ve hareket ile ilgili olarak, daha çok üretme, somutlaştırma, </a:t>
            </a:r>
            <a:r>
              <a:rPr lang="tr-TR" dirty="0" err="1" smtClean="0"/>
              <a:t>ayrıntılandırma</a:t>
            </a:r>
            <a:r>
              <a:rPr lang="tr-TR" dirty="0" smtClean="0"/>
              <a:t>, işlev kazandırma, kolaylaştırma, sistematik hale getirme, ortak davranma gibi özellikleri kapsar. Yapılan çalışmalarda, Avrupa ülkelerinde yaşayan insanların yaklaşık %50’sinin duygusal ve fiziksel merkezli kişilik dinamiğine sahip olduğu ileri sürülmektedir.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40</a:t>
            </a:fld>
            <a:endParaRPr lang="tr-T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91264" cy="504056"/>
          </a:xfrm>
        </p:spPr>
        <p:txBody>
          <a:bodyPr>
            <a:normAutofit/>
          </a:bodyPr>
          <a:lstStyle/>
          <a:p>
            <a:pPr algn="ctr"/>
            <a:r>
              <a:rPr lang="tr-TR" sz="2400" b="1" dirty="0" smtClean="0">
                <a:solidFill>
                  <a:srgbClr val="C00000"/>
                </a:solidFill>
              </a:rPr>
              <a:t>6.Myers-Brıggs </a:t>
            </a:r>
            <a:r>
              <a:rPr lang="tr-TR" sz="2400" b="1" dirty="0" smtClean="0">
                <a:solidFill>
                  <a:srgbClr val="C00000"/>
                </a:solidFill>
              </a:rPr>
              <a:t>Kişilik Tip Sınıflaması</a:t>
            </a:r>
            <a:endParaRPr lang="tr-TR" sz="2400" dirty="0">
              <a:solidFill>
                <a:srgbClr val="C00000"/>
              </a:solidFill>
            </a:endParaRPr>
          </a:p>
        </p:txBody>
      </p:sp>
      <p:sp>
        <p:nvSpPr>
          <p:cNvPr id="3" name="2 İçerik Yer Tutucusu"/>
          <p:cNvSpPr>
            <a:spLocks noGrp="1"/>
          </p:cNvSpPr>
          <p:nvPr>
            <p:ph sz="quarter" idx="1"/>
          </p:nvPr>
        </p:nvSpPr>
        <p:spPr>
          <a:xfrm>
            <a:off x="179512" y="692696"/>
            <a:ext cx="8640960" cy="5976664"/>
          </a:xfrm>
        </p:spPr>
        <p:txBody>
          <a:bodyPr>
            <a:normAutofit fontScale="55000" lnSpcReduction="20000"/>
          </a:bodyPr>
          <a:lstStyle/>
          <a:p>
            <a:pPr>
              <a:buNone/>
            </a:pPr>
            <a:r>
              <a:rPr lang="tr-TR" sz="3600" b="1" dirty="0" smtClean="0">
                <a:solidFill>
                  <a:srgbClr val="C00000"/>
                </a:solidFill>
              </a:rPr>
              <a:t>a.Dışa Dönük(D)-İçe Dönük(İ) Kişilik: </a:t>
            </a:r>
            <a:r>
              <a:rPr lang="tr-TR" sz="2900" dirty="0" smtClean="0"/>
              <a:t>Dışa dönükler, sempatik, sosyal ve kendini ifade edebilen bireylerdir. İçe dönükler ise, aksine sessiz ve utangaçtırlar.</a:t>
            </a:r>
          </a:p>
          <a:p>
            <a:pPr>
              <a:buNone/>
            </a:pPr>
            <a:r>
              <a:rPr lang="tr-TR" sz="3600" b="1" dirty="0" smtClean="0">
                <a:solidFill>
                  <a:srgbClr val="C00000"/>
                </a:solidFill>
              </a:rPr>
              <a:t>b.Algısal(A)-Sezgisel(S):</a:t>
            </a:r>
            <a:r>
              <a:rPr lang="tr-TR" sz="3600" dirty="0" smtClean="0">
                <a:solidFill>
                  <a:srgbClr val="C00000"/>
                </a:solidFill>
              </a:rPr>
              <a:t> </a:t>
            </a:r>
            <a:r>
              <a:rPr lang="tr-TR" sz="2900" dirty="0" smtClean="0"/>
              <a:t>Algısal bireyler, pratik, düzeni ve ayrıntıyı seven kişilerdir. Sezgiseller ise, bilinç dışı süreçleri önemser ve olaylarda daha çok resmin bütününe bakarlar.</a:t>
            </a:r>
          </a:p>
          <a:p>
            <a:pPr>
              <a:buNone/>
            </a:pPr>
            <a:r>
              <a:rPr lang="tr-TR" sz="3600" b="1" dirty="0" smtClean="0">
                <a:solidFill>
                  <a:srgbClr val="C00000"/>
                </a:solidFill>
              </a:rPr>
              <a:t>c.Düşünen(</a:t>
            </a:r>
            <a:r>
              <a:rPr lang="tr-TR" sz="3600" b="1" dirty="0" err="1" smtClean="0">
                <a:solidFill>
                  <a:srgbClr val="C00000"/>
                </a:solidFill>
              </a:rPr>
              <a:t>Dü</a:t>
            </a:r>
            <a:r>
              <a:rPr lang="tr-TR" sz="3600" b="1" dirty="0" smtClean="0">
                <a:solidFill>
                  <a:srgbClr val="C00000"/>
                </a:solidFill>
              </a:rPr>
              <a:t>)-Hisseden(H):</a:t>
            </a:r>
            <a:r>
              <a:rPr lang="tr-TR" sz="3600" dirty="0" smtClean="0">
                <a:solidFill>
                  <a:srgbClr val="C00000"/>
                </a:solidFill>
              </a:rPr>
              <a:t> </a:t>
            </a:r>
            <a:r>
              <a:rPr lang="tr-TR" sz="2900" dirty="0" smtClean="0"/>
              <a:t>Düşünen kişilik özelliği gösterenler sorunların çözümü ile uğraşırken, daha çok düşünce ve mantığı ön planda tutarlar. Hissedenler ise, duygu ve bireysel değerlerine güvenirler.</a:t>
            </a:r>
          </a:p>
          <a:p>
            <a:pPr>
              <a:buNone/>
            </a:pPr>
            <a:r>
              <a:rPr lang="tr-TR" sz="3600" b="1" dirty="0" smtClean="0">
                <a:solidFill>
                  <a:srgbClr val="C00000"/>
                </a:solidFill>
              </a:rPr>
              <a:t>d.Yargılayan(Y)-Kabul Eden(K): </a:t>
            </a:r>
            <a:r>
              <a:rPr lang="tr-TR" sz="2900" dirty="0" smtClean="0"/>
              <a:t>Yargılayanlar kontrollü davranmayı isterler ve yaşamlarının düzenli ve titiz olmasını yeğlerler. Kabul edenler daha esnek ve içlerinden geldiği gibi davranma eğilimindedirler.</a:t>
            </a:r>
          </a:p>
          <a:p>
            <a:pPr>
              <a:buNone/>
            </a:pPr>
            <a:endParaRPr lang="tr-TR" sz="2900" dirty="0" smtClean="0"/>
          </a:p>
          <a:p>
            <a:pPr>
              <a:buNone/>
            </a:pPr>
            <a:r>
              <a:rPr lang="tr-TR" sz="2900" b="1" dirty="0" smtClean="0"/>
              <a:t>Bunların her biri, diğer kişilik özellikleri ile kombinasyon yapması ile toplam 16 kişilik tipi oluşmaktadır. Aşağıda birkaç örneğe değinilmiştir.</a:t>
            </a:r>
          </a:p>
          <a:p>
            <a:pPr lvl="0">
              <a:buNone/>
            </a:pPr>
            <a:r>
              <a:rPr lang="tr-TR" sz="3600" b="1" dirty="0" smtClean="0">
                <a:solidFill>
                  <a:srgbClr val="C00000"/>
                </a:solidFill>
              </a:rPr>
              <a:t>1.İçe Dönük-Sezgisel-Düşünen-Yargılayan(</a:t>
            </a:r>
            <a:r>
              <a:rPr lang="tr-TR" sz="3600" b="1" dirty="0" err="1" smtClean="0">
                <a:solidFill>
                  <a:srgbClr val="C00000"/>
                </a:solidFill>
              </a:rPr>
              <a:t>İSDüY</a:t>
            </a:r>
            <a:r>
              <a:rPr lang="tr-TR" sz="3600" b="1" dirty="0" smtClean="0">
                <a:solidFill>
                  <a:srgbClr val="C00000"/>
                </a:solidFill>
              </a:rPr>
              <a:t>):</a:t>
            </a:r>
            <a:r>
              <a:rPr lang="tr-TR" sz="3600" dirty="0" smtClean="0">
                <a:solidFill>
                  <a:srgbClr val="C00000"/>
                </a:solidFill>
              </a:rPr>
              <a:t> </a:t>
            </a:r>
            <a:r>
              <a:rPr lang="tr-TR" sz="2900" dirty="0" smtClean="0"/>
              <a:t>Zeki, vizyon sahibi, kendi fikir ve amaçları için güçlü güdülere sahiptirler. Ayrıca şüpheci, eleştirel, bağımsız, kararlı ve çoğu kez inatçıdırlar.</a:t>
            </a:r>
          </a:p>
          <a:p>
            <a:pPr lvl="0">
              <a:buNone/>
            </a:pPr>
            <a:r>
              <a:rPr lang="tr-TR" sz="3600" b="1" dirty="0" smtClean="0">
                <a:solidFill>
                  <a:srgbClr val="C00000"/>
                </a:solidFill>
              </a:rPr>
              <a:t>2.Dışa Dönük-Algısal-Düşünen-Yargılayan(</a:t>
            </a:r>
            <a:r>
              <a:rPr lang="tr-TR" sz="3600" b="1" dirty="0" err="1" smtClean="0">
                <a:solidFill>
                  <a:srgbClr val="C00000"/>
                </a:solidFill>
              </a:rPr>
              <a:t>DADüY</a:t>
            </a:r>
            <a:r>
              <a:rPr lang="tr-TR" sz="3600" b="1" dirty="0" smtClean="0">
                <a:solidFill>
                  <a:srgbClr val="C00000"/>
                </a:solidFill>
              </a:rPr>
              <a:t>):</a:t>
            </a:r>
            <a:r>
              <a:rPr lang="tr-TR" sz="3600" dirty="0" smtClean="0">
                <a:solidFill>
                  <a:srgbClr val="C00000"/>
                </a:solidFill>
              </a:rPr>
              <a:t> </a:t>
            </a:r>
            <a:r>
              <a:rPr lang="tr-TR" sz="2900" dirty="0" smtClean="0"/>
              <a:t>Düzenleyici ve örgütleyici nitelikleri nedeniyle örgütün faaliyetlerini örgütlemeyi ve yürütmeyi severler. Gerçekçi, mantıklı, analitik ve belirleyici olup, iş ve mekanik konusuna oldukça yatkındırlar. </a:t>
            </a:r>
          </a:p>
          <a:p>
            <a:pPr lvl="0">
              <a:buNone/>
            </a:pPr>
            <a:r>
              <a:rPr lang="tr-TR" sz="3600" b="1" dirty="0" smtClean="0">
                <a:solidFill>
                  <a:srgbClr val="C00000"/>
                </a:solidFill>
              </a:rPr>
              <a:t>3.Dışa Dönük-Sezgisel-Düşünen-Kabul Eden(</a:t>
            </a:r>
            <a:r>
              <a:rPr lang="tr-TR" sz="3600" b="1" dirty="0" err="1" smtClean="0">
                <a:solidFill>
                  <a:srgbClr val="C00000"/>
                </a:solidFill>
              </a:rPr>
              <a:t>DSDüK</a:t>
            </a:r>
            <a:r>
              <a:rPr lang="tr-TR" sz="3600" b="1" dirty="0" smtClean="0">
                <a:solidFill>
                  <a:srgbClr val="C00000"/>
                </a:solidFill>
              </a:rPr>
              <a:t>):</a:t>
            </a:r>
            <a:r>
              <a:rPr lang="tr-TR" sz="3600" dirty="0" smtClean="0">
                <a:solidFill>
                  <a:srgbClr val="C00000"/>
                </a:solidFill>
              </a:rPr>
              <a:t> </a:t>
            </a:r>
            <a:r>
              <a:rPr lang="tr-TR" sz="2900" dirty="0" smtClean="0"/>
              <a:t>Kavramlaştırıcı, yenilikçi, bireysel, çok yönlü, güç sorunları çözmede becerileri iyi olan özelliklere sahiptir.  </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41</a:t>
            </a:fld>
            <a:endParaRPr lang="tr-T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424936" cy="634082"/>
          </a:xfrm>
        </p:spPr>
        <p:txBody>
          <a:bodyPr>
            <a:normAutofit/>
          </a:bodyPr>
          <a:lstStyle/>
          <a:p>
            <a:pPr algn="ctr"/>
            <a:r>
              <a:rPr lang="tr-TR" sz="2400" b="1" dirty="0" smtClean="0">
                <a:solidFill>
                  <a:srgbClr val="C00000"/>
                </a:solidFill>
              </a:rPr>
              <a:t>7.</a:t>
            </a:r>
            <a:r>
              <a:rPr lang="tr-TR" sz="2400" b="1" dirty="0" err="1" smtClean="0">
                <a:solidFill>
                  <a:srgbClr val="C00000"/>
                </a:solidFill>
              </a:rPr>
              <a:t>Spranger’in</a:t>
            </a:r>
            <a:r>
              <a:rPr lang="tr-TR" sz="2400" b="1" dirty="0" smtClean="0">
                <a:solidFill>
                  <a:srgbClr val="C00000"/>
                </a:solidFill>
              </a:rPr>
              <a:t> Kişilik Tip Sınıflaması</a:t>
            </a:r>
            <a:endParaRPr lang="tr-TR" sz="2400" dirty="0">
              <a:solidFill>
                <a:srgbClr val="C00000"/>
              </a:solidFill>
            </a:endParaRPr>
          </a:p>
        </p:txBody>
      </p:sp>
      <p:sp>
        <p:nvSpPr>
          <p:cNvPr id="3" name="2 İçerik Yer Tutucusu"/>
          <p:cNvSpPr>
            <a:spLocks noGrp="1"/>
          </p:cNvSpPr>
          <p:nvPr>
            <p:ph sz="quarter" idx="1"/>
          </p:nvPr>
        </p:nvSpPr>
        <p:spPr>
          <a:xfrm>
            <a:off x="323528" y="1124744"/>
            <a:ext cx="8352928" cy="5544616"/>
          </a:xfrm>
        </p:spPr>
        <p:txBody>
          <a:bodyPr>
            <a:normAutofit/>
          </a:bodyPr>
          <a:lstStyle/>
          <a:p>
            <a:r>
              <a:rPr lang="tr-TR" dirty="0" smtClean="0"/>
              <a:t>Alman ruh bilimci </a:t>
            </a:r>
            <a:r>
              <a:rPr lang="tr-TR" dirty="0" err="1" smtClean="0"/>
              <a:t>Spranger</a:t>
            </a:r>
            <a:r>
              <a:rPr lang="tr-TR" dirty="0" smtClean="0"/>
              <a:t>, bireyin toplumsal rolü, durumu ve amacına göre altı temel tip oluşturmuştur.</a:t>
            </a:r>
          </a:p>
          <a:p>
            <a:pPr>
              <a:buNone/>
            </a:pPr>
            <a:r>
              <a:rPr lang="tr-TR" b="1" dirty="0" smtClean="0">
                <a:solidFill>
                  <a:srgbClr val="C00000"/>
                </a:solidFill>
              </a:rPr>
              <a:t>1. Politik Tip:</a:t>
            </a:r>
            <a:r>
              <a:rPr lang="tr-TR" dirty="0" smtClean="0">
                <a:solidFill>
                  <a:srgbClr val="C00000"/>
                </a:solidFill>
              </a:rPr>
              <a:t> </a:t>
            </a:r>
            <a:r>
              <a:rPr lang="tr-TR" sz="2000" dirty="0" smtClean="0"/>
              <a:t>Mevki, statü ve makam elde etmek, güçlü olmak için uğraş veren kişilik özellikleri.</a:t>
            </a:r>
          </a:p>
          <a:p>
            <a:pPr>
              <a:buNone/>
            </a:pPr>
            <a:r>
              <a:rPr lang="tr-TR" b="1" dirty="0" smtClean="0">
                <a:solidFill>
                  <a:srgbClr val="C00000"/>
                </a:solidFill>
              </a:rPr>
              <a:t>2.Ekonomik Tip:</a:t>
            </a:r>
            <a:r>
              <a:rPr lang="tr-TR" dirty="0" smtClean="0">
                <a:solidFill>
                  <a:srgbClr val="C00000"/>
                </a:solidFill>
              </a:rPr>
              <a:t> </a:t>
            </a:r>
            <a:r>
              <a:rPr lang="tr-TR" sz="2000" dirty="0" smtClean="0"/>
              <a:t>Parasal çıkarlarını düşünen bireyler.</a:t>
            </a:r>
          </a:p>
          <a:p>
            <a:pPr>
              <a:buNone/>
            </a:pPr>
            <a:r>
              <a:rPr lang="tr-TR" b="1" dirty="0" smtClean="0">
                <a:solidFill>
                  <a:srgbClr val="C00000"/>
                </a:solidFill>
              </a:rPr>
              <a:t>3.Estetik Tip:</a:t>
            </a:r>
            <a:r>
              <a:rPr lang="tr-TR" dirty="0" smtClean="0">
                <a:solidFill>
                  <a:srgbClr val="C00000"/>
                </a:solidFill>
              </a:rPr>
              <a:t> </a:t>
            </a:r>
            <a:r>
              <a:rPr lang="tr-TR" sz="2000" dirty="0" smtClean="0"/>
              <a:t>Hep yenilik ve değişiklik eğiliminde olanlar ve bu eğilimlerde estetik ve güzelliği ön planda tutanlar.</a:t>
            </a:r>
          </a:p>
          <a:p>
            <a:pPr>
              <a:buNone/>
            </a:pPr>
            <a:r>
              <a:rPr lang="tr-TR" b="1" dirty="0" smtClean="0">
                <a:solidFill>
                  <a:srgbClr val="C00000"/>
                </a:solidFill>
              </a:rPr>
              <a:t>4.Dindar Tip:</a:t>
            </a:r>
            <a:r>
              <a:rPr lang="tr-TR" dirty="0" smtClean="0">
                <a:solidFill>
                  <a:srgbClr val="C00000"/>
                </a:solidFill>
              </a:rPr>
              <a:t> </a:t>
            </a:r>
            <a:r>
              <a:rPr lang="tr-TR" sz="2000" dirty="0" smtClean="0"/>
              <a:t>Günlük yaşamlarının önemli bir kısmını ölüm sonrası inandıkları dünya için çaba gösteren ve sıklıkla iki dünya arasında bağlantı kuran kişiler.</a:t>
            </a:r>
          </a:p>
          <a:p>
            <a:pPr>
              <a:buNone/>
            </a:pPr>
            <a:r>
              <a:rPr lang="tr-TR" b="1" dirty="0" smtClean="0">
                <a:solidFill>
                  <a:srgbClr val="C00000"/>
                </a:solidFill>
              </a:rPr>
              <a:t>5.Teorik Tip:</a:t>
            </a:r>
            <a:r>
              <a:rPr lang="tr-TR" dirty="0" smtClean="0">
                <a:solidFill>
                  <a:srgbClr val="C00000"/>
                </a:solidFill>
              </a:rPr>
              <a:t> </a:t>
            </a:r>
            <a:r>
              <a:rPr lang="tr-TR" sz="2000" dirty="0" smtClean="0"/>
              <a:t>Günlük yaşamlarında soyut düşünme eğilimlerinin fazla olduğu bireyler.</a:t>
            </a:r>
          </a:p>
          <a:p>
            <a:pPr>
              <a:buNone/>
            </a:pPr>
            <a:r>
              <a:rPr lang="tr-TR" b="1" dirty="0" smtClean="0">
                <a:solidFill>
                  <a:srgbClr val="C00000"/>
                </a:solidFill>
              </a:rPr>
              <a:t>6.Sosyal Tip:</a:t>
            </a:r>
            <a:r>
              <a:rPr lang="tr-TR" dirty="0" smtClean="0">
                <a:solidFill>
                  <a:srgbClr val="C00000"/>
                </a:solidFill>
              </a:rPr>
              <a:t> </a:t>
            </a:r>
            <a:r>
              <a:rPr lang="tr-TR" sz="2000" dirty="0" smtClean="0"/>
              <a:t>Başkalarına yardımcı olmaktan, iyilik etmekten zevk duyan insanlar.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42</a:t>
            </a:fld>
            <a:endParaRPr lang="tr-T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0"/>
            <a:ext cx="8424936" cy="764704"/>
          </a:xfrm>
        </p:spPr>
        <p:txBody>
          <a:bodyPr>
            <a:noAutofit/>
          </a:bodyPr>
          <a:lstStyle/>
          <a:p>
            <a:pPr algn="ctr"/>
            <a:r>
              <a:rPr lang="tr-TR" sz="2000" b="1" dirty="0" smtClean="0">
                <a:solidFill>
                  <a:srgbClr val="C00000"/>
                </a:solidFill>
              </a:rPr>
              <a:t>Beş Büyük Kişilik Modeli ve Diğer Kişilik Modelleri</a:t>
            </a:r>
            <a:br>
              <a:rPr lang="tr-TR" sz="2000" b="1" dirty="0" smtClean="0">
                <a:solidFill>
                  <a:srgbClr val="C00000"/>
                </a:solidFill>
              </a:rPr>
            </a:br>
            <a:r>
              <a:rPr lang="tr-TR" sz="2000" b="1" dirty="0" smtClean="0">
                <a:solidFill>
                  <a:srgbClr val="C00000"/>
                </a:solidFill>
              </a:rPr>
              <a:t>Kişilik Bozuklukları ve Normal Dışı Davranışlar</a:t>
            </a:r>
          </a:p>
        </p:txBody>
      </p:sp>
      <p:sp>
        <p:nvSpPr>
          <p:cNvPr id="3" name="2 Slayt Numarası Yer Tutucusu"/>
          <p:cNvSpPr>
            <a:spLocks noGrp="1"/>
          </p:cNvSpPr>
          <p:nvPr>
            <p:ph type="sldNum" sz="quarter" idx="12"/>
          </p:nvPr>
        </p:nvSpPr>
        <p:spPr/>
        <p:txBody>
          <a:bodyPr/>
          <a:lstStyle/>
          <a:p>
            <a:fld id="{4277661E-163C-433A-B389-69C25B041A08}" type="slidenum">
              <a:rPr lang="tr-TR" smtClean="0"/>
              <a:pPr/>
              <a:t>43</a:t>
            </a:fld>
            <a:endParaRPr lang="tr-TR"/>
          </a:p>
        </p:txBody>
      </p:sp>
      <p:sp>
        <p:nvSpPr>
          <p:cNvPr id="4" name="3 İçerik Yer Tutucusu"/>
          <p:cNvSpPr>
            <a:spLocks noGrp="1"/>
          </p:cNvSpPr>
          <p:nvPr>
            <p:ph sz="quarter" idx="1"/>
          </p:nvPr>
        </p:nvSpPr>
        <p:spPr>
          <a:xfrm>
            <a:off x="251520" y="908720"/>
            <a:ext cx="4176464" cy="5832648"/>
          </a:xfrm>
        </p:spPr>
        <p:txBody>
          <a:bodyPr>
            <a:normAutofit fontScale="77500" lnSpcReduction="20000"/>
          </a:bodyPr>
          <a:lstStyle/>
          <a:p>
            <a:pPr>
              <a:buNone/>
            </a:pPr>
            <a:r>
              <a:rPr lang="tr-TR" sz="2600" b="1" dirty="0" smtClean="0">
                <a:solidFill>
                  <a:srgbClr val="C00000"/>
                </a:solidFill>
              </a:rPr>
              <a:t>Beş Büyük Kişilik Modeli:</a:t>
            </a:r>
          </a:p>
          <a:p>
            <a:pPr>
              <a:buNone/>
            </a:pPr>
            <a:r>
              <a:rPr lang="tr-TR" sz="2100" b="1" dirty="0" smtClean="0"/>
              <a:t>1.İçe-Dışa Dönüklük,</a:t>
            </a:r>
          </a:p>
          <a:p>
            <a:pPr>
              <a:buNone/>
            </a:pPr>
            <a:r>
              <a:rPr lang="tr-TR" sz="2100" b="1" dirty="0" smtClean="0"/>
              <a:t>2.Duygusal Kararlılık-Kararsızlık,</a:t>
            </a:r>
          </a:p>
          <a:p>
            <a:pPr>
              <a:buNone/>
            </a:pPr>
            <a:r>
              <a:rPr lang="tr-TR" sz="2100" b="1" dirty="0" smtClean="0"/>
              <a:t>3.Uyumluluk-Uyumsuzluk,</a:t>
            </a:r>
          </a:p>
          <a:p>
            <a:pPr>
              <a:buNone/>
            </a:pPr>
            <a:r>
              <a:rPr lang="tr-TR" sz="2100" b="1" dirty="0" smtClean="0"/>
              <a:t>4.Sorumluluk-Sorumsuzluk,</a:t>
            </a:r>
          </a:p>
          <a:p>
            <a:pPr>
              <a:buNone/>
            </a:pPr>
            <a:r>
              <a:rPr lang="tr-TR" sz="2100" b="1" dirty="0" smtClean="0"/>
              <a:t>5.Deneyime Açıklık,</a:t>
            </a:r>
          </a:p>
          <a:p>
            <a:pPr>
              <a:buNone/>
            </a:pPr>
            <a:endParaRPr lang="tr-TR" sz="1900" b="1" dirty="0" smtClean="0"/>
          </a:p>
          <a:p>
            <a:pPr>
              <a:buNone/>
            </a:pPr>
            <a:r>
              <a:rPr lang="tr-TR" sz="2600" b="1" dirty="0" smtClean="0">
                <a:solidFill>
                  <a:srgbClr val="C00000"/>
                </a:solidFill>
              </a:rPr>
              <a:t>Diğer Kişilik Modelleri:</a:t>
            </a:r>
          </a:p>
          <a:p>
            <a:pPr>
              <a:buNone/>
            </a:pPr>
            <a:r>
              <a:rPr lang="tr-TR" sz="2100" b="1" dirty="0" smtClean="0"/>
              <a:t>a.Kendilik Kontrolü,</a:t>
            </a:r>
          </a:p>
          <a:p>
            <a:pPr>
              <a:buNone/>
            </a:pPr>
            <a:r>
              <a:rPr lang="tr-TR" sz="2100" b="1" dirty="0" smtClean="0"/>
              <a:t>b.Öz Denetim,</a:t>
            </a:r>
          </a:p>
          <a:p>
            <a:pPr>
              <a:buNone/>
            </a:pPr>
            <a:r>
              <a:rPr lang="tr-TR" sz="2100" b="1" dirty="0" smtClean="0"/>
              <a:t>c.Başarı Yönelimi,</a:t>
            </a:r>
          </a:p>
          <a:p>
            <a:pPr>
              <a:buNone/>
            </a:pPr>
            <a:r>
              <a:rPr lang="tr-TR" sz="2100" b="1" dirty="0" smtClean="0"/>
              <a:t>ç.Otoriter Kişilik,</a:t>
            </a:r>
          </a:p>
          <a:p>
            <a:pPr>
              <a:buNone/>
            </a:pPr>
            <a:r>
              <a:rPr lang="tr-TR" sz="2100" b="1" dirty="0" smtClean="0"/>
              <a:t>d.Makyavelizm(</a:t>
            </a:r>
            <a:r>
              <a:rPr lang="tr-TR" sz="2100" b="1" dirty="0" err="1" smtClean="0"/>
              <a:t>Mach</a:t>
            </a:r>
            <a:r>
              <a:rPr lang="tr-TR" sz="2100" b="1" dirty="0" smtClean="0"/>
              <a:t>),</a:t>
            </a:r>
          </a:p>
          <a:p>
            <a:pPr>
              <a:buNone/>
            </a:pPr>
            <a:r>
              <a:rPr lang="tr-TR" sz="2100" b="1" dirty="0" smtClean="0"/>
              <a:t>e.Kendine Güven,</a:t>
            </a:r>
          </a:p>
          <a:p>
            <a:pPr>
              <a:buNone/>
            </a:pPr>
            <a:r>
              <a:rPr lang="tr-TR" sz="2100" b="1" dirty="0" smtClean="0"/>
              <a:t>f.Kendini Yansıtma,</a:t>
            </a:r>
          </a:p>
          <a:p>
            <a:pPr>
              <a:buNone/>
            </a:pPr>
            <a:r>
              <a:rPr lang="tr-TR" sz="2100" b="1" dirty="0" err="1" smtClean="0"/>
              <a:t>g.Risk</a:t>
            </a:r>
            <a:r>
              <a:rPr lang="tr-TR" sz="2100" b="1" dirty="0" smtClean="0"/>
              <a:t> Alma Eğilimi,</a:t>
            </a:r>
          </a:p>
          <a:p>
            <a:pPr>
              <a:buNone/>
            </a:pPr>
            <a:r>
              <a:rPr lang="tr-TR" sz="2100" b="1" dirty="0" smtClean="0"/>
              <a:t>ğ.Çekirdek, Öz-Değerlendirme,</a:t>
            </a:r>
          </a:p>
          <a:p>
            <a:pPr>
              <a:buNone/>
            </a:pPr>
            <a:r>
              <a:rPr lang="tr-TR" sz="2100" b="1" dirty="0" smtClean="0"/>
              <a:t>ı.</a:t>
            </a:r>
            <a:r>
              <a:rPr lang="tr-TR" sz="2100" b="1" dirty="0" err="1" smtClean="0"/>
              <a:t>Narsizim</a:t>
            </a:r>
            <a:r>
              <a:rPr lang="tr-TR" sz="2100" b="1" dirty="0" smtClean="0"/>
              <a:t>,</a:t>
            </a:r>
          </a:p>
          <a:p>
            <a:pPr>
              <a:buNone/>
            </a:pPr>
            <a:r>
              <a:rPr lang="tr-TR" sz="2100" b="1" dirty="0" smtClean="0"/>
              <a:t>i.</a:t>
            </a:r>
            <a:r>
              <a:rPr lang="tr-TR" sz="2100" b="1" dirty="0" err="1" smtClean="0"/>
              <a:t>Proaktif</a:t>
            </a:r>
            <a:r>
              <a:rPr lang="tr-TR" sz="2100" b="1" dirty="0" smtClean="0"/>
              <a:t> Kişilik,</a:t>
            </a:r>
          </a:p>
          <a:p>
            <a:pPr>
              <a:buNone/>
            </a:pPr>
            <a:r>
              <a:rPr lang="tr-TR" sz="2100" b="1" dirty="0" smtClean="0"/>
              <a:t>k.A Tipi-B Tipi Kişilik,</a:t>
            </a:r>
            <a:endParaRPr lang="tr-TR" sz="2100" dirty="0" smtClean="0"/>
          </a:p>
          <a:p>
            <a:pPr>
              <a:buNone/>
            </a:pPr>
            <a:endParaRPr lang="tr-TR" sz="1600" b="1" dirty="0" smtClean="0">
              <a:solidFill>
                <a:srgbClr val="C00000"/>
              </a:solidFill>
            </a:endParaRPr>
          </a:p>
          <a:p>
            <a:pPr>
              <a:buNone/>
            </a:pPr>
            <a:endParaRPr lang="tr-TR" sz="1600" b="1" dirty="0" smtClean="0">
              <a:solidFill>
                <a:srgbClr val="C00000"/>
              </a:solidFill>
            </a:endParaRPr>
          </a:p>
          <a:p>
            <a:pPr>
              <a:buNone/>
            </a:pPr>
            <a:endParaRPr lang="tr-TR" dirty="0"/>
          </a:p>
        </p:txBody>
      </p:sp>
      <p:sp>
        <p:nvSpPr>
          <p:cNvPr id="5" name="4 İçerik Yer Tutucusu"/>
          <p:cNvSpPr>
            <a:spLocks noGrp="1"/>
          </p:cNvSpPr>
          <p:nvPr>
            <p:ph sz="quarter" idx="2"/>
          </p:nvPr>
        </p:nvSpPr>
        <p:spPr>
          <a:xfrm>
            <a:off x="4572000" y="1268760"/>
            <a:ext cx="3960440" cy="5328592"/>
          </a:xfrm>
        </p:spPr>
        <p:txBody>
          <a:bodyPr>
            <a:normAutofit fontScale="77500" lnSpcReduction="20000"/>
          </a:bodyPr>
          <a:lstStyle/>
          <a:p>
            <a:pPr>
              <a:buNone/>
            </a:pPr>
            <a:r>
              <a:rPr lang="tr-TR" b="1" dirty="0" smtClean="0">
                <a:solidFill>
                  <a:srgbClr val="C00000"/>
                </a:solidFill>
              </a:rPr>
              <a:t>Kişilik Bozuklukları ve </a:t>
            </a:r>
            <a:br>
              <a:rPr lang="tr-TR" b="1" dirty="0" smtClean="0">
                <a:solidFill>
                  <a:srgbClr val="C00000"/>
                </a:solidFill>
              </a:rPr>
            </a:br>
            <a:r>
              <a:rPr lang="tr-TR" b="1" dirty="0" smtClean="0">
                <a:solidFill>
                  <a:srgbClr val="C00000"/>
                </a:solidFill>
              </a:rPr>
              <a:t>Normal Dışı Davranışlar:</a:t>
            </a:r>
          </a:p>
          <a:p>
            <a:pPr>
              <a:buNone/>
            </a:pPr>
            <a:r>
              <a:rPr lang="tr-TR" sz="2100" b="1" dirty="0" smtClean="0"/>
              <a:t>a.</a:t>
            </a:r>
            <a:r>
              <a:rPr lang="tr-TR" sz="2100" b="1" dirty="0" err="1" smtClean="0"/>
              <a:t>Şizoid</a:t>
            </a:r>
            <a:r>
              <a:rPr lang="tr-TR" sz="2100" b="1" dirty="0" smtClean="0"/>
              <a:t> Kişilik,</a:t>
            </a:r>
          </a:p>
          <a:p>
            <a:pPr>
              <a:buNone/>
            </a:pPr>
            <a:r>
              <a:rPr lang="tr-TR" sz="2100" b="1" dirty="0" smtClean="0"/>
              <a:t>b.</a:t>
            </a:r>
            <a:r>
              <a:rPr lang="tr-TR" sz="2100" b="1" dirty="0" err="1" smtClean="0"/>
              <a:t>Şizotipal</a:t>
            </a:r>
            <a:r>
              <a:rPr lang="tr-TR" sz="2100" b="1" dirty="0" smtClean="0"/>
              <a:t> Kişilik,</a:t>
            </a:r>
          </a:p>
          <a:p>
            <a:pPr>
              <a:buNone/>
            </a:pPr>
            <a:r>
              <a:rPr lang="tr-TR" sz="2100" b="1" dirty="0" smtClean="0"/>
              <a:t>c.</a:t>
            </a:r>
            <a:r>
              <a:rPr lang="tr-TR" sz="2100" b="1" dirty="0" err="1" smtClean="0"/>
              <a:t>Paranoid</a:t>
            </a:r>
            <a:r>
              <a:rPr lang="tr-TR" sz="2100" b="1" dirty="0" smtClean="0"/>
              <a:t> Kişilik,</a:t>
            </a:r>
          </a:p>
          <a:p>
            <a:pPr>
              <a:buNone/>
            </a:pPr>
            <a:r>
              <a:rPr lang="tr-TR" sz="2100" b="1" dirty="0" smtClean="0"/>
              <a:t>ç.</a:t>
            </a:r>
            <a:r>
              <a:rPr lang="tr-TR" sz="2100" b="1" dirty="0" err="1" smtClean="0"/>
              <a:t>Sado</a:t>
            </a:r>
            <a:r>
              <a:rPr lang="tr-TR" sz="2100" b="1" dirty="0" smtClean="0"/>
              <a:t>-mazoşist Kişilik,</a:t>
            </a:r>
          </a:p>
          <a:p>
            <a:pPr>
              <a:buNone/>
            </a:pPr>
            <a:r>
              <a:rPr lang="tr-TR" sz="2100" b="1" dirty="0" smtClean="0"/>
              <a:t>d.Çökkün Kişilik,</a:t>
            </a:r>
          </a:p>
          <a:p>
            <a:pPr>
              <a:buNone/>
            </a:pPr>
            <a:r>
              <a:rPr lang="tr-TR" sz="2100" b="1" dirty="0" smtClean="0"/>
              <a:t>f.Obsesif-</a:t>
            </a:r>
            <a:r>
              <a:rPr lang="tr-TR" sz="2100" b="1" dirty="0" err="1" smtClean="0"/>
              <a:t>kompulsif</a:t>
            </a:r>
            <a:r>
              <a:rPr lang="tr-TR" sz="2100" b="1" dirty="0" smtClean="0"/>
              <a:t> Kişilik,</a:t>
            </a:r>
          </a:p>
          <a:p>
            <a:pPr>
              <a:buNone/>
            </a:pPr>
            <a:r>
              <a:rPr lang="tr-TR" sz="2100" b="1" dirty="0" err="1" smtClean="0"/>
              <a:t>g.Kaçıngan</a:t>
            </a:r>
            <a:r>
              <a:rPr lang="tr-TR" sz="2100" b="1" dirty="0" smtClean="0"/>
              <a:t> Kişilik,</a:t>
            </a:r>
          </a:p>
          <a:p>
            <a:pPr>
              <a:buNone/>
            </a:pPr>
            <a:r>
              <a:rPr lang="tr-TR" sz="2100" b="1" dirty="0" smtClean="0"/>
              <a:t>h.Bağımlı Kişilik,</a:t>
            </a:r>
          </a:p>
          <a:p>
            <a:pPr>
              <a:buNone/>
            </a:pPr>
            <a:r>
              <a:rPr lang="tr-TR" sz="2100" b="1" dirty="0" smtClean="0"/>
              <a:t>ı.Narsistik(Özsevici) Kişilik,</a:t>
            </a:r>
          </a:p>
          <a:p>
            <a:pPr>
              <a:buNone/>
            </a:pPr>
            <a:r>
              <a:rPr lang="tr-TR" sz="2100" b="1" dirty="0" smtClean="0"/>
              <a:t>i.</a:t>
            </a:r>
            <a:r>
              <a:rPr lang="tr-TR" sz="2100" b="1" dirty="0" err="1" smtClean="0"/>
              <a:t>Antisosyal</a:t>
            </a:r>
            <a:r>
              <a:rPr lang="tr-TR" sz="2100" b="1" dirty="0" smtClean="0"/>
              <a:t>(</a:t>
            </a:r>
            <a:r>
              <a:rPr lang="tr-TR" sz="2100" b="1" dirty="0" err="1" smtClean="0"/>
              <a:t>Psikopatik</a:t>
            </a:r>
            <a:r>
              <a:rPr lang="tr-TR" sz="2100" b="1" dirty="0" smtClean="0"/>
              <a:t>/</a:t>
            </a:r>
            <a:r>
              <a:rPr lang="tr-TR" sz="2100" b="1" dirty="0" err="1" smtClean="0"/>
              <a:t>Sosyopatik</a:t>
            </a:r>
            <a:r>
              <a:rPr lang="tr-TR" sz="2100" b="1" dirty="0" smtClean="0"/>
              <a:t>) Kişilik,</a:t>
            </a:r>
          </a:p>
          <a:p>
            <a:pPr>
              <a:buNone/>
            </a:pPr>
            <a:r>
              <a:rPr lang="tr-TR" sz="2100" b="1" dirty="0" smtClean="0"/>
              <a:t>j.</a:t>
            </a:r>
            <a:r>
              <a:rPr lang="tr-TR" sz="2100" b="1" dirty="0" err="1" smtClean="0"/>
              <a:t>Histrionik</a:t>
            </a:r>
            <a:r>
              <a:rPr lang="tr-TR" sz="2100" b="1" dirty="0" smtClean="0"/>
              <a:t> Kişilik,</a:t>
            </a:r>
          </a:p>
          <a:p>
            <a:pPr>
              <a:buNone/>
            </a:pPr>
            <a:r>
              <a:rPr lang="tr-TR" sz="2100" b="1" dirty="0" smtClean="0"/>
              <a:t>k.Sınırda(</a:t>
            </a:r>
            <a:r>
              <a:rPr lang="tr-TR" sz="2100" b="1" dirty="0" err="1" smtClean="0"/>
              <a:t>Borderline</a:t>
            </a:r>
            <a:r>
              <a:rPr lang="tr-TR" sz="2100" b="1" dirty="0" smtClean="0"/>
              <a:t>) Kişilik</a:t>
            </a:r>
            <a:r>
              <a:rPr lang="tr-TR" sz="2100" b="1" i="1" dirty="0" smtClean="0"/>
              <a:t>,</a:t>
            </a:r>
          </a:p>
          <a:p>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562074"/>
          </a:xfrm>
        </p:spPr>
        <p:txBody>
          <a:bodyPr>
            <a:normAutofit/>
          </a:bodyPr>
          <a:lstStyle/>
          <a:p>
            <a:pPr algn="ctr"/>
            <a:r>
              <a:rPr lang="tr-TR" sz="2400" b="1" dirty="0" smtClean="0">
                <a:solidFill>
                  <a:srgbClr val="C00000"/>
                </a:solidFill>
              </a:rPr>
              <a:t>Beş Büyük Kişilik Modeli ve Kişilik Özellikleri</a:t>
            </a:r>
            <a:endParaRPr lang="tr-TR" sz="2400" dirty="0">
              <a:solidFill>
                <a:srgbClr val="C00000"/>
              </a:solidFill>
            </a:endParaRPr>
          </a:p>
        </p:txBody>
      </p:sp>
      <p:sp>
        <p:nvSpPr>
          <p:cNvPr id="3" name="2 İçerik Yer Tutucusu"/>
          <p:cNvSpPr>
            <a:spLocks noGrp="1"/>
          </p:cNvSpPr>
          <p:nvPr>
            <p:ph sz="quarter" idx="1"/>
          </p:nvPr>
        </p:nvSpPr>
        <p:spPr>
          <a:xfrm>
            <a:off x="179512" y="908720"/>
            <a:ext cx="8568952" cy="5565232"/>
          </a:xfrm>
        </p:spPr>
        <p:txBody>
          <a:bodyPr>
            <a:normAutofit fontScale="62500" lnSpcReduction="20000"/>
          </a:bodyPr>
          <a:lstStyle/>
          <a:p>
            <a:pPr>
              <a:buNone/>
            </a:pPr>
            <a:r>
              <a:rPr lang="tr-TR" sz="3200" b="1" dirty="0" smtClean="0">
                <a:solidFill>
                  <a:srgbClr val="C00000"/>
                </a:solidFill>
              </a:rPr>
              <a:t>1.İçe-Dışa Dönüklük:</a:t>
            </a:r>
            <a:r>
              <a:rPr lang="tr-TR" sz="3200" dirty="0" smtClean="0">
                <a:solidFill>
                  <a:srgbClr val="C00000"/>
                </a:solidFill>
              </a:rPr>
              <a:t> </a:t>
            </a:r>
            <a:r>
              <a:rPr lang="tr-TR" sz="2900" dirty="0" smtClean="0"/>
              <a:t>İçe döndükler, çekingen, kaygılı ve sessizdirler. İçe dönüklüğün karşıtı dışa dönüklüktür. Dışa dönükler, girişken, sosyal, enerjik ve konuşkan, kendini iyi ifade eden bireyler. Bu kişiler genel olarak yaşamlarında mutlu, iletişim kurma becerileri iyi. Bunlar daha fazla arkadaş edinebilir, sosyal ortamları severler. Yüksek dışa dönük kişilik boyutunda, iş performansı, iş ve yaşam tatmini yüksek ve liderlik yönünün daha iyi geliştiği kişilerdir. Dezavantajı; daha çok dürtüleriyle hareket eder, bu yüzden dürtüsel riskli davranışlara girebilirler.</a:t>
            </a:r>
          </a:p>
          <a:p>
            <a:pPr>
              <a:buNone/>
            </a:pPr>
            <a:r>
              <a:rPr lang="tr-TR" sz="2900" dirty="0" smtClean="0"/>
              <a:t> </a:t>
            </a:r>
            <a:r>
              <a:rPr lang="tr-TR" sz="3200" b="1" dirty="0" smtClean="0">
                <a:solidFill>
                  <a:srgbClr val="C00000"/>
                </a:solidFill>
              </a:rPr>
              <a:t>2.Duygusal Kararlılık-Kararsızlık:</a:t>
            </a:r>
            <a:r>
              <a:rPr lang="tr-TR" sz="3200" dirty="0" smtClean="0">
                <a:solidFill>
                  <a:srgbClr val="C00000"/>
                </a:solidFill>
              </a:rPr>
              <a:t> </a:t>
            </a:r>
            <a:r>
              <a:rPr lang="tr-TR" sz="2900" dirty="0" smtClean="0"/>
              <a:t>Duygusal boyut ile ilgili. Bu bireyler sakin, kendine güvenen ve kendini güvende hisseden, mutlu ya da sinirli, bunalımlı ve kendini güvende hissetmeyen bireyleri tanımlar. Duygusal tepkileri uyumlu ve dengelidir. Duygusal kararlılığın tersi durumunda </a:t>
            </a:r>
            <a:r>
              <a:rPr lang="tr-TR" sz="2900" b="1" dirty="0" smtClean="0">
                <a:solidFill>
                  <a:srgbClr val="C00000"/>
                </a:solidFill>
              </a:rPr>
              <a:t>“nörotik” </a:t>
            </a:r>
            <a:r>
              <a:rPr lang="tr-TR" sz="2900" dirty="0" smtClean="0"/>
              <a:t>terimi kullanılmaktadır. Testte duygusal kararlılık puanları düşük olan bireyler, aşırı titiz ve tedbirli, sorun ya da tehlike bulgusu ararlar. Bu nedenle stresin fiziksel ve ruhsal etkilerinden daha fazla zarar görürler. Bu durum, bireyin strese dayanma yeteneğine bağlıdır. Olumlu duygusal kararlılık sahibi bireyler, sakin, kendinden emin ve güvenli kişilik sergileme eğilimindeyken, olumsuz duygusal kararlılık özelliği gösterenler sinirli, endişeli, karamsar ve kendine güvensiz duygular içerisindedir. Örgüt yöneticilerinin en önemli özelliklerinden biri duygusal tutarlılık boyutudur. Yüksek düzeyde duygusal kararlılık kişilik boyutu, iş ve yaşam tatmininin yükselmesini ve stres düzeyinin düşmesini etkiler.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44</a:t>
            </a:fld>
            <a:endParaRPr lang="tr-T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504056"/>
          </a:xfrm>
        </p:spPr>
        <p:txBody>
          <a:bodyPr>
            <a:normAutofit/>
          </a:bodyPr>
          <a:lstStyle/>
          <a:p>
            <a:r>
              <a:rPr lang="tr-TR" sz="2400" b="1" dirty="0" smtClean="0">
                <a:solidFill>
                  <a:srgbClr val="C00000"/>
                </a:solidFill>
              </a:rPr>
              <a:t>Beş Büyük Kişilik Modeli ve Kişilik Özellikleri</a:t>
            </a:r>
            <a:endParaRPr lang="tr-TR" sz="2400" dirty="0"/>
          </a:p>
        </p:txBody>
      </p:sp>
      <p:sp>
        <p:nvSpPr>
          <p:cNvPr id="3" name="2 İçerik Yer Tutucusu"/>
          <p:cNvSpPr>
            <a:spLocks noGrp="1"/>
          </p:cNvSpPr>
          <p:nvPr>
            <p:ph sz="quarter" idx="1"/>
          </p:nvPr>
        </p:nvSpPr>
        <p:spPr>
          <a:xfrm>
            <a:off x="179512" y="692696"/>
            <a:ext cx="8496944" cy="5976664"/>
          </a:xfrm>
        </p:spPr>
        <p:txBody>
          <a:bodyPr>
            <a:normAutofit fontScale="70000" lnSpcReduction="20000"/>
          </a:bodyPr>
          <a:lstStyle/>
          <a:p>
            <a:pPr>
              <a:buNone/>
            </a:pPr>
            <a:r>
              <a:rPr lang="tr-TR" sz="2900" b="1" dirty="0" smtClean="0">
                <a:solidFill>
                  <a:srgbClr val="C00000"/>
                </a:solidFill>
              </a:rPr>
              <a:t>3.Uyumluluk-Uyumsuzluk:</a:t>
            </a:r>
            <a:r>
              <a:rPr lang="tr-TR" sz="2600" dirty="0" smtClean="0">
                <a:solidFill>
                  <a:srgbClr val="C00000"/>
                </a:solidFill>
              </a:rPr>
              <a:t> </a:t>
            </a:r>
            <a:r>
              <a:rPr lang="tr-TR" sz="2600" dirty="0" smtClean="0"/>
              <a:t>Bir bireyin diğer bireylere uyma eğilimini gösterir. Yüksek düzeyde uyumlu bireyler, işbirlikçi, sıcak ve güvenilirdirler. Hoşgörülü, kibar, güler yüzlü, güven verici, dost ve arkadaşça davranan ve ekip çalışmasına yatkındır. Örgütsel davranış açısından iyi huylu, işbirlikçi ve güvenilir bireylerdir. Bu tür özelliklere sahip yöneticiler, ast ve üstleri ile iyi iletişim kurabilir ve onları iyi </a:t>
            </a:r>
            <a:r>
              <a:rPr lang="tr-TR" sz="2600" dirty="0" err="1" smtClean="0"/>
              <a:t>güdüleyebilir</a:t>
            </a:r>
            <a:r>
              <a:rPr lang="tr-TR" sz="2600" dirty="0" smtClean="0"/>
              <a:t>. Çevresi tarafından sevilirler ve müşteri hizmetleri gibi kişiler arası ilişkiler konusunda başarılıdırlar. Bunlar, kurallara uyan, işbirlikçi bireylerdir. Ancak karşısındakileri memnun etme eğiliminden dolayı, müzakere gerektiren işlerde başarılı değillerdir. Aksine, uyumluluk düzeyi düşük bireyler, soğuk, uyumsuz ve muhalif davranış eğilimi içerisindedirler. Yüksek düzeyde uyumluluk kişilik boyutu, iş performansının yükselmesini, olağan dışı davranışların azalmasını etkiler.</a:t>
            </a:r>
          </a:p>
          <a:p>
            <a:pPr>
              <a:buNone/>
            </a:pPr>
            <a:r>
              <a:rPr lang="tr-TR" sz="2900" b="1" dirty="0" smtClean="0">
                <a:solidFill>
                  <a:srgbClr val="C00000"/>
                </a:solidFill>
              </a:rPr>
              <a:t>4.Sorumluluk-Sorumsuzluk:</a:t>
            </a:r>
            <a:r>
              <a:rPr lang="tr-TR" sz="2600" dirty="0" smtClean="0">
                <a:solidFill>
                  <a:srgbClr val="C00000"/>
                </a:solidFill>
              </a:rPr>
              <a:t> </a:t>
            </a:r>
            <a:r>
              <a:rPr lang="tr-TR" sz="2600" dirty="0" smtClean="0"/>
              <a:t>Sorumluluk düzeyi yüksek bireyler, düzenli, güvenilir, azimli, sabırlı, titiz ve temkinli, planlı ve programlı çalışmaya yatkın kişilerdir. Öz bakım, beslenme ve egzersiz gibi sağlık önlemlerine aşırı özen gösterirler. Sigara, alkol ve uyuşturucu kullanma, korunmasız cinsellik ve dikkatsiz araç kullanma gibi riskli ve zararlı davranışlardan olabildiğince uzak dururlar. İşlerini büyük bir sorumluluk duygusu ile yerine getirirler. Bunların örgüt içerisinde yöneticilik dahil her türlü görevlerde başarılı olma olasılığı yüksektir. Genellikle performans odaklı olup, daha iyi yapma eğilimindedirler. Aksine sorumluluk boyutu düşük olanlar, dikkati kolay dağılan, düzensiz ve güvenilmez kişilerdir. Yüksek düzeyde sorumluluk kişilik boyutu, örgütsel bağlılığı artırır, daha yüksek iş performansını ve liderlik yönünün daha iyi geliştirilmesini etkiler.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45</a:t>
            </a:fld>
            <a:endParaRPr lang="tr-T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490066"/>
          </a:xfrm>
        </p:spPr>
        <p:txBody>
          <a:bodyPr>
            <a:normAutofit/>
          </a:bodyPr>
          <a:lstStyle/>
          <a:p>
            <a:pPr algn="ctr"/>
            <a:r>
              <a:rPr lang="tr-TR" sz="2400" b="1" dirty="0" smtClean="0">
                <a:solidFill>
                  <a:srgbClr val="C00000"/>
                </a:solidFill>
              </a:rPr>
              <a:t>Beş Büyük Kişilik Modeli ve Kişilik Özellikleri</a:t>
            </a:r>
            <a:endParaRPr lang="tr-TR" sz="2400" dirty="0"/>
          </a:p>
        </p:txBody>
      </p:sp>
      <p:sp>
        <p:nvSpPr>
          <p:cNvPr id="3" name="2 İçerik Yer Tutucusu"/>
          <p:cNvSpPr>
            <a:spLocks noGrp="1"/>
          </p:cNvSpPr>
          <p:nvPr>
            <p:ph sz="quarter" idx="1"/>
          </p:nvPr>
        </p:nvSpPr>
        <p:spPr>
          <a:xfrm>
            <a:off x="251520" y="764704"/>
            <a:ext cx="8424936" cy="5904656"/>
          </a:xfrm>
        </p:spPr>
        <p:txBody>
          <a:bodyPr>
            <a:normAutofit fontScale="92500" lnSpcReduction="10000"/>
          </a:bodyPr>
          <a:lstStyle/>
          <a:p>
            <a:pPr>
              <a:buNone/>
            </a:pPr>
            <a:r>
              <a:rPr lang="tr-TR" b="1" dirty="0" smtClean="0">
                <a:solidFill>
                  <a:srgbClr val="C00000"/>
                </a:solidFill>
              </a:rPr>
              <a:t>5.Deneyime Açıklık: </a:t>
            </a:r>
            <a:r>
              <a:rPr lang="tr-TR" sz="1900" dirty="0" smtClean="0"/>
              <a:t>Bireyin yeniliğe ilgi ve yeniliklere yönelme durumu, hayal gücü, duygusallık ve meraklılık yönü. Bu bireyler meraklı, yaratıcı, zeki, hayal gücü kuvvetli, geniş ve ayrıntılı düşünebilen, bilim ve sanata yatkın, kültürlü ve entelektüel kişilerdir. Yaratıcı özellikleri nedeni ile hızlı değişim içerisinde olan örgüt yöneticilerinde aranan niteliklerdendir. Deneyime açıklık boyutu düşük olanlar, daha çok gelenekseldir. Bunlar yeniliğe yeterince açık olmayıp, değişimlere ayak uyduramayabilirler. Yüksek düzeyde deneyime açık kişiler değişime daha yatkın, eğitim performansını ve liderlik yönünü  daha iyi geliştirirler. Deneyime açıklık boyutu yüksek olanların, uluslar arası görevlendirmelerde başarılı olabilecekleri ileri sürülmektedir. Açık insanlar uyum sağlama özellikleri nedeniyle diğer ülkelerin kültürünü daha kolay kabullenebilir, iş ortamında daha iyi performans gösterebilirler.</a:t>
            </a:r>
          </a:p>
          <a:p>
            <a:pPr>
              <a:buNone/>
            </a:pPr>
            <a:r>
              <a:rPr lang="tr-TR" b="1" dirty="0" smtClean="0"/>
              <a:t>Bu beş kişilik özelliği açısından yüksek düzeye sahip yöneticilerde liderlik özellikleri daha kolay geliştirilebilmektedir. Yapılan birçok araştırmada sorumluluk boyutunun, diğer boyutlara kıyasla iş performansı açısından daha yüksek düzeyde olumlu ilişki içinde olduğu belirlenmiştir.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46</a:t>
            </a:fld>
            <a:endParaRPr lang="tr-T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188640"/>
            <a:ext cx="8496944" cy="792088"/>
          </a:xfrm>
        </p:spPr>
        <p:txBody>
          <a:bodyPr>
            <a:normAutofit fontScale="90000"/>
          </a:bodyPr>
          <a:lstStyle/>
          <a:p>
            <a:pPr algn="ctr"/>
            <a:r>
              <a:rPr lang="tr-TR" sz="2400" b="1" dirty="0" smtClean="0">
                <a:solidFill>
                  <a:srgbClr val="C00000"/>
                </a:solidFill>
              </a:rPr>
              <a:t>Diğer Kişilik Modelleri</a:t>
            </a:r>
            <a:br>
              <a:rPr lang="tr-TR" sz="2400" b="1" dirty="0" smtClean="0">
                <a:solidFill>
                  <a:srgbClr val="C00000"/>
                </a:solidFill>
              </a:rPr>
            </a:br>
            <a:r>
              <a:rPr lang="tr-TR" sz="2400" b="1" dirty="0" smtClean="0">
                <a:solidFill>
                  <a:srgbClr val="C00000"/>
                </a:solidFill>
              </a:rPr>
              <a:t>(Beş Büyük Kişilik Modeli Dışında)</a:t>
            </a:r>
            <a:endParaRPr lang="tr-TR" sz="2400" b="1" dirty="0">
              <a:solidFill>
                <a:srgbClr val="C00000"/>
              </a:solidFill>
            </a:endParaRPr>
          </a:p>
        </p:txBody>
      </p:sp>
      <p:sp>
        <p:nvSpPr>
          <p:cNvPr id="3" name="2 İçerik Yer Tutucusu"/>
          <p:cNvSpPr>
            <a:spLocks noGrp="1"/>
          </p:cNvSpPr>
          <p:nvPr>
            <p:ph sz="quarter" idx="1"/>
          </p:nvPr>
        </p:nvSpPr>
        <p:spPr>
          <a:xfrm>
            <a:off x="251520" y="980728"/>
            <a:ext cx="8424936" cy="5688632"/>
          </a:xfrm>
        </p:spPr>
        <p:txBody>
          <a:bodyPr>
            <a:normAutofit/>
          </a:bodyPr>
          <a:lstStyle/>
          <a:p>
            <a:r>
              <a:rPr lang="tr-TR" sz="1800" dirty="0" smtClean="0"/>
              <a:t>Yapılan çalışmalar sonucunda “Beş Büyük Kişilik Modeli”nden başka farklı kişilik özellikleri de tanımlanmıştır. Bu kişilik özellikleri, Beş Büyük Kişilik Modeli ile birlikte düşünülmesi halinde, örgütlerde çalışan yöneticilerin, yönetilenleri örgütün hedeflerine uygun istihdam etmesi ve verimliliğin artması konusunda yarar sağlar. </a:t>
            </a:r>
          </a:p>
          <a:p>
            <a:pPr>
              <a:buNone/>
            </a:pPr>
            <a:r>
              <a:rPr lang="tr-TR" sz="1800" b="1" dirty="0" smtClean="0">
                <a:solidFill>
                  <a:srgbClr val="C00000"/>
                </a:solidFill>
              </a:rPr>
              <a:t>a.Kendilik Kontrolü</a:t>
            </a:r>
            <a:r>
              <a:rPr lang="tr-TR" sz="1800" b="1" dirty="0" smtClean="0"/>
              <a:t>,</a:t>
            </a:r>
          </a:p>
          <a:p>
            <a:pPr>
              <a:buNone/>
            </a:pPr>
            <a:r>
              <a:rPr lang="tr-TR" sz="1800" b="1" dirty="0" smtClean="0">
                <a:solidFill>
                  <a:srgbClr val="C00000"/>
                </a:solidFill>
              </a:rPr>
              <a:t>b.Öz Denetim,</a:t>
            </a:r>
          </a:p>
          <a:p>
            <a:pPr>
              <a:buNone/>
            </a:pPr>
            <a:r>
              <a:rPr lang="tr-TR" sz="1800" b="1" dirty="0" smtClean="0">
                <a:solidFill>
                  <a:srgbClr val="C00000"/>
                </a:solidFill>
              </a:rPr>
              <a:t>c.Başarı Yönelimi,</a:t>
            </a:r>
          </a:p>
          <a:p>
            <a:pPr>
              <a:buNone/>
            </a:pPr>
            <a:r>
              <a:rPr lang="tr-TR" sz="1800" b="1" dirty="0" smtClean="0">
                <a:solidFill>
                  <a:srgbClr val="C00000"/>
                </a:solidFill>
              </a:rPr>
              <a:t>ç.Otoriter Kişilik,</a:t>
            </a:r>
          </a:p>
          <a:p>
            <a:pPr>
              <a:buNone/>
            </a:pPr>
            <a:r>
              <a:rPr lang="tr-TR" sz="1800" b="1" dirty="0" smtClean="0">
                <a:solidFill>
                  <a:srgbClr val="C00000"/>
                </a:solidFill>
              </a:rPr>
              <a:t>d.Makyavelizm(</a:t>
            </a:r>
            <a:r>
              <a:rPr lang="tr-TR" sz="1800" b="1" dirty="0" err="1" smtClean="0">
                <a:solidFill>
                  <a:srgbClr val="C00000"/>
                </a:solidFill>
              </a:rPr>
              <a:t>Mach</a:t>
            </a:r>
            <a:r>
              <a:rPr lang="tr-TR" sz="1800" b="1" dirty="0" smtClean="0">
                <a:solidFill>
                  <a:srgbClr val="C00000"/>
                </a:solidFill>
              </a:rPr>
              <a:t>),</a:t>
            </a:r>
          </a:p>
          <a:p>
            <a:pPr>
              <a:buNone/>
            </a:pPr>
            <a:r>
              <a:rPr lang="tr-TR" sz="1800" b="1" dirty="0" smtClean="0">
                <a:solidFill>
                  <a:srgbClr val="C00000"/>
                </a:solidFill>
              </a:rPr>
              <a:t>e.Kendine Güven,</a:t>
            </a:r>
          </a:p>
          <a:p>
            <a:pPr>
              <a:buNone/>
            </a:pPr>
            <a:r>
              <a:rPr lang="tr-TR" sz="1800" b="1" dirty="0" smtClean="0">
                <a:solidFill>
                  <a:srgbClr val="C00000"/>
                </a:solidFill>
              </a:rPr>
              <a:t>f.Kendini Yansıtma,</a:t>
            </a:r>
          </a:p>
          <a:p>
            <a:pPr>
              <a:buNone/>
            </a:pPr>
            <a:r>
              <a:rPr lang="tr-TR" sz="1800" b="1" dirty="0" err="1" smtClean="0">
                <a:solidFill>
                  <a:srgbClr val="C00000"/>
                </a:solidFill>
              </a:rPr>
              <a:t>g.Risk</a:t>
            </a:r>
            <a:r>
              <a:rPr lang="tr-TR" sz="1800" b="1" dirty="0" smtClean="0">
                <a:solidFill>
                  <a:srgbClr val="C00000"/>
                </a:solidFill>
              </a:rPr>
              <a:t> Alma Eğilimi,</a:t>
            </a:r>
          </a:p>
          <a:p>
            <a:pPr>
              <a:buNone/>
            </a:pPr>
            <a:r>
              <a:rPr lang="tr-TR" sz="1800" b="1" dirty="0" smtClean="0">
                <a:solidFill>
                  <a:srgbClr val="C00000"/>
                </a:solidFill>
              </a:rPr>
              <a:t>ğ.Çekirdek, Öz-Değerlendirme,</a:t>
            </a:r>
          </a:p>
          <a:p>
            <a:pPr>
              <a:buNone/>
            </a:pPr>
            <a:r>
              <a:rPr lang="tr-TR" sz="1800" b="1" dirty="0" smtClean="0">
                <a:solidFill>
                  <a:srgbClr val="C00000"/>
                </a:solidFill>
              </a:rPr>
              <a:t>ı.</a:t>
            </a:r>
            <a:r>
              <a:rPr lang="tr-TR" sz="1800" b="1" dirty="0" err="1" smtClean="0">
                <a:solidFill>
                  <a:srgbClr val="C00000"/>
                </a:solidFill>
              </a:rPr>
              <a:t>Narsizim</a:t>
            </a:r>
            <a:r>
              <a:rPr lang="tr-TR" sz="1800" b="1" dirty="0" smtClean="0">
                <a:solidFill>
                  <a:srgbClr val="C00000"/>
                </a:solidFill>
              </a:rPr>
              <a:t>,</a:t>
            </a:r>
          </a:p>
          <a:p>
            <a:pPr>
              <a:buNone/>
            </a:pPr>
            <a:r>
              <a:rPr lang="tr-TR" sz="1800" b="1" dirty="0" smtClean="0">
                <a:solidFill>
                  <a:srgbClr val="C00000"/>
                </a:solidFill>
              </a:rPr>
              <a:t>i.</a:t>
            </a:r>
            <a:r>
              <a:rPr lang="tr-TR" sz="1800" b="1" dirty="0" err="1" smtClean="0">
                <a:solidFill>
                  <a:srgbClr val="C00000"/>
                </a:solidFill>
              </a:rPr>
              <a:t>Proaktif</a:t>
            </a:r>
            <a:r>
              <a:rPr lang="tr-TR" sz="1800" b="1" dirty="0" smtClean="0">
                <a:solidFill>
                  <a:srgbClr val="C00000"/>
                </a:solidFill>
              </a:rPr>
              <a:t> Kişilik,</a:t>
            </a:r>
          </a:p>
          <a:p>
            <a:pPr>
              <a:buNone/>
            </a:pPr>
            <a:r>
              <a:rPr lang="tr-TR" sz="1800" b="1" dirty="0" smtClean="0">
                <a:solidFill>
                  <a:srgbClr val="C00000"/>
                </a:solidFill>
              </a:rPr>
              <a:t>k.A Tipi-B Tipi Kişilik,</a:t>
            </a:r>
            <a:endParaRPr lang="tr-TR" sz="1800" dirty="0" smtClean="0">
              <a:solidFill>
                <a:srgbClr val="C00000"/>
              </a:solidFill>
            </a:endParaRP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47</a:t>
            </a:fld>
            <a:endParaRPr lang="tr-T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47248" cy="706090"/>
          </a:xfrm>
        </p:spPr>
        <p:txBody>
          <a:bodyPr>
            <a:noAutofit/>
          </a:bodyPr>
          <a:lstStyle/>
          <a:p>
            <a:pPr algn="ctr"/>
            <a:r>
              <a:rPr lang="tr-TR" sz="2400" b="1" dirty="0" smtClean="0">
                <a:solidFill>
                  <a:srgbClr val="C00000"/>
                </a:solidFill>
              </a:rPr>
              <a:t>Diğer Kişilik Modelleri</a:t>
            </a:r>
            <a:br>
              <a:rPr lang="tr-TR" sz="2400" b="1" dirty="0" smtClean="0">
                <a:solidFill>
                  <a:srgbClr val="C00000"/>
                </a:solidFill>
              </a:rPr>
            </a:br>
            <a:r>
              <a:rPr lang="tr-TR" sz="2400" b="1" dirty="0" smtClean="0">
                <a:solidFill>
                  <a:srgbClr val="C00000"/>
                </a:solidFill>
              </a:rPr>
              <a:t>(Beş Büyük Kişilik Modeli Dışında)</a:t>
            </a:r>
            <a:endParaRPr lang="tr-TR" sz="2400" dirty="0"/>
          </a:p>
        </p:txBody>
      </p:sp>
      <p:sp>
        <p:nvSpPr>
          <p:cNvPr id="3" name="2 İçerik Yer Tutucusu"/>
          <p:cNvSpPr>
            <a:spLocks noGrp="1"/>
          </p:cNvSpPr>
          <p:nvPr>
            <p:ph sz="quarter" idx="1"/>
          </p:nvPr>
        </p:nvSpPr>
        <p:spPr>
          <a:xfrm>
            <a:off x="179512" y="1052736"/>
            <a:ext cx="8496944" cy="5616624"/>
          </a:xfrm>
        </p:spPr>
        <p:txBody>
          <a:bodyPr>
            <a:normAutofit fontScale="70000" lnSpcReduction="20000"/>
          </a:bodyPr>
          <a:lstStyle/>
          <a:p>
            <a:pPr>
              <a:buNone/>
            </a:pPr>
            <a:r>
              <a:rPr lang="tr-TR" sz="2900" b="1" dirty="0" smtClean="0">
                <a:solidFill>
                  <a:srgbClr val="C00000"/>
                </a:solidFill>
              </a:rPr>
              <a:t>a.Kendilik Kontrolü</a:t>
            </a:r>
            <a:r>
              <a:rPr lang="tr-TR" b="1" dirty="0" smtClean="0"/>
              <a:t>:</a:t>
            </a:r>
            <a:r>
              <a:rPr lang="tr-TR" dirty="0" smtClean="0"/>
              <a:t> Bireyin, bir olgu ya da olayın meydana gelmesinden ya da bunun sonuçlarından kendi katkısının olduğuna inanması ya da inanmamasıdır. Bu kişilik özelliği iki boyutta ele alınabilir. </a:t>
            </a:r>
          </a:p>
          <a:p>
            <a:pPr>
              <a:buNone/>
            </a:pPr>
            <a:r>
              <a:rPr lang="tr-TR" b="1" dirty="0" smtClean="0">
                <a:solidFill>
                  <a:srgbClr val="C00000"/>
                </a:solidFill>
              </a:rPr>
              <a:t>a.1.İçsel Kendilik Kontrolü; </a:t>
            </a:r>
            <a:r>
              <a:rPr lang="tr-TR" dirty="0" smtClean="0"/>
              <a:t>Bu bireyler, kendilerine yönelik kararları kontrol edebileceklerine inanır ve çok çalışması halinde ödüllendirileceğine, tembel davranması halinde üst yöneticilerin onları işten ayıracaklarına inanır. Kendi davranışlarını daha iyi denetler, </a:t>
            </a:r>
            <a:r>
              <a:rPr lang="tr-TR" dirty="0" err="1" smtClean="0"/>
              <a:t>sosyopolitik</a:t>
            </a:r>
            <a:r>
              <a:rPr lang="tr-TR" dirty="0" smtClean="0"/>
              <a:t> açıdan edilgen değil, daha etkindirler. Başkalarını ikna etmeye çalışırlar, ancak kendileri başkalarından daha az etkilenirler. Bu tür kişiler daha çok başarıya yönelik olarak çalışırlar. Başarısızlıklarında kendilerini suçlarlar. Kendine daha çok özen gösterdiğinden daha iyi sağlık alışkanlıkları edinmişlerdir. İşe devam konusunda duyarlıdırlar ve pek devamsızlık yapmazlar. İşe ve iş yerine bağlılıkları yüksektir.</a:t>
            </a:r>
          </a:p>
          <a:p>
            <a:pPr>
              <a:buNone/>
            </a:pPr>
            <a:r>
              <a:rPr lang="tr-TR" b="1" dirty="0" smtClean="0">
                <a:solidFill>
                  <a:srgbClr val="C00000"/>
                </a:solidFill>
              </a:rPr>
              <a:t>a.2.Dışsal Kendilik Kontrolü; </a:t>
            </a:r>
            <a:r>
              <a:rPr lang="tr-TR" dirty="0" smtClean="0"/>
              <a:t>Çevresinde gelişen olayları kendi dışındaki etmenlere, şans ve kadere bağlayan kişilerdir. Bu tür bireyler daha katı, kuralcı ve yönlendirici bir yönetim modelini yeğlerler. İşlerinde daha az tatminkar olup, tatminsizliklerinin nedeni olarak örgütü suçlama eğilimindedirler. Rutin işlerde daha başarılıdırlar, emirlere uyarlar, ancak yönetim ve çalışma koşullarına ilişkin yakınmaları fazladır. </a:t>
            </a:r>
          </a:p>
          <a:p>
            <a:pPr>
              <a:buNone/>
            </a:pPr>
            <a:r>
              <a:rPr lang="tr-TR" sz="2900" b="1" dirty="0" smtClean="0">
                <a:solidFill>
                  <a:srgbClr val="C00000"/>
                </a:solidFill>
              </a:rPr>
              <a:t>b.Öz Denetim: </a:t>
            </a:r>
            <a:r>
              <a:rPr lang="tr-TR" dirty="0" smtClean="0"/>
              <a:t>Öz denetimi yüksek olan bireyler, davranışlarını dışsal ve durumsal etkenlere ayarlama konusunda uyumludurlar. Dışsal etmenlere son derece duyarlıdırlar. Bu tür bireyler, kendine özgün kişilikleri ile toplum ya da iş yerinde sergiledikleri  davranışları farklıdır . Öz denetimi yüksek olanlar, düşük olanlara kıyasla performansı daha yüksek olup, lider olabilirler. Bu tür yöneticiler, daha fazla terfi alır ve alt kademe yöneticilikten, üste doğru daha kolay yükselebilirler.</a:t>
            </a:r>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48</a:t>
            </a:fld>
            <a:endParaRPr lang="tr-T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922114"/>
          </a:xfrm>
        </p:spPr>
        <p:txBody>
          <a:bodyPr>
            <a:normAutofit/>
          </a:bodyPr>
          <a:lstStyle/>
          <a:p>
            <a:pPr algn="ctr"/>
            <a:r>
              <a:rPr lang="tr-TR" sz="2400" b="1" dirty="0" smtClean="0">
                <a:solidFill>
                  <a:srgbClr val="C00000"/>
                </a:solidFill>
              </a:rPr>
              <a:t>Diğer Kişilik Modelleri</a:t>
            </a:r>
            <a:br>
              <a:rPr lang="tr-TR" sz="2400" b="1" dirty="0" smtClean="0">
                <a:solidFill>
                  <a:srgbClr val="C00000"/>
                </a:solidFill>
              </a:rPr>
            </a:br>
            <a:r>
              <a:rPr lang="tr-TR" sz="2400" b="1" dirty="0" smtClean="0">
                <a:solidFill>
                  <a:srgbClr val="C00000"/>
                </a:solidFill>
              </a:rPr>
              <a:t>(Beş Büyük Kişilik Modeli Dışında)</a:t>
            </a:r>
            <a:endParaRPr lang="tr-TR" sz="2400" dirty="0"/>
          </a:p>
        </p:txBody>
      </p:sp>
      <p:sp>
        <p:nvSpPr>
          <p:cNvPr id="3" name="2 İçerik Yer Tutucusu"/>
          <p:cNvSpPr>
            <a:spLocks noGrp="1"/>
          </p:cNvSpPr>
          <p:nvPr>
            <p:ph sz="quarter" idx="1"/>
          </p:nvPr>
        </p:nvSpPr>
        <p:spPr>
          <a:xfrm>
            <a:off x="251520" y="1340768"/>
            <a:ext cx="8424936" cy="5133184"/>
          </a:xfrm>
        </p:spPr>
        <p:txBody>
          <a:bodyPr>
            <a:normAutofit fontScale="85000" lnSpcReduction="20000"/>
          </a:bodyPr>
          <a:lstStyle/>
          <a:p>
            <a:pPr>
              <a:buNone/>
            </a:pPr>
            <a:r>
              <a:rPr lang="tr-TR" b="1" dirty="0" smtClean="0">
                <a:solidFill>
                  <a:srgbClr val="C00000"/>
                </a:solidFill>
              </a:rPr>
              <a:t>c.Başarı Yönelimi: </a:t>
            </a:r>
            <a:r>
              <a:rPr lang="tr-TR" dirty="0" smtClean="0"/>
              <a:t>Başarı gereksinimi yüksek olan kişiler, işleri sürekli daha iyi yapma ve </a:t>
            </a:r>
            <a:r>
              <a:rPr lang="tr-TR" dirty="0" err="1" smtClean="0"/>
              <a:t>mükemmelliyetcilik</a:t>
            </a:r>
            <a:r>
              <a:rPr lang="tr-TR" dirty="0" smtClean="0"/>
              <a:t> konusunda duyarlıdırlar. Bunlar, daha çok kendi çabaları ile başarıyı yakalamaya çalışırlar. Zor işlerde başarısız olabilecekleri kaygısı, kolay işlerin başarısı onları yeterince tatmin etmeyeceği algısı, onları orta güçlükteki işlere yönelerek, başarma olasılıklarını artırmaya çalışırlar. Başarı yönelimi yüksek olan bireyler, rekabetçilik gerektiren işlere verilmesi halinde iş performansı artar.</a:t>
            </a:r>
          </a:p>
          <a:p>
            <a:pPr>
              <a:buNone/>
            </a:pPr>
            <a:r>
              <a:rPr lang="tr-TR" b="1" dirty="0" smtClean="0">
                <a:solidFill>
                  <a:srgbClr val="C00000"/>
                </a:solidFill>
              </a:rPr>
              <a:t>ç.Otoriter Kişilik:</a:t>
            </a:r>
            <a:r>
              <a:rPr lang="tr-TR" dirty="0" smtClean="0">
                <a:solidFill>
                  <a:srgbClr val="C00000"/>
                </a:solidFill>
              </a:rPr>
              <a:t> </a:t>
            </a:r>
            <a:r>
              <a:rPr lang="tr-TR" dirty="0" smtClean="0"/>
              <a:t>Örgüt içinde çalışanlar arasında statü ve güç farklılığının olmasını benimseyen bireylerdir. Bunlar, katı kuralları olan, insanları yargılayan, üst yönetime şirin görünmeye çalışan, alt kademede çalışanlara tepeden bakan ve onları her fırsatta ezmeye çalışan kişilerdir. Böyle yöneticilerin, iş başarısı olumsuz yönde etkilenebilir. Ancak örgüt yapısı, ilke olarak aşırı otoriter olmayı benimsemişse ve çalışanların iş kurallarına aşırı uyumlu davranmalarını gerektiriyorsa, başarılı olur. Böyle  kişilerin dogmatik yönü de varsa, yani konuya körü körüne inanıyor ve inançlarında katı tutum sergiliyorsa, değişime dirençli ve tutucu davranırlar.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49</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720080"/>
          </a:xfrm>
        </p:spPr>
        <p:txBody>
          <a:bodyPr>
            <a:normAutofit fontScale="90000"/>
          </a:bodyPr>
          <a:lstStyle/>
          <a:p>
            <a:pPr algn="ctr"/>
            <a:r>
              <a:rPr lang="tr-TR" sz="2800" b="1" dirty="0" smtClean="0">
                <a:solidFill>
                  <a:srgbClr val="C00000"/>
                </a:solidFill>
              </a:rPr>
              <a:t>Kişiliğin Üç Boyutu</a:t>
            </a:r>
            <a:r>
              <a:rPr lang="tr-TR" sz="7200" b="1" dirty="0" smtClean="0"/>
              <a:t/>
            </a:r>
            <a:br>
              <a:rPr lang="tr-TR" sz="7200" b="1" dirty="0" smtClean="0"/>
            </a:br>
            <a:r>
              <a:rPr lang="tr-TR" sz="1800" b="1" dirty="0" smtClean="0">
                <a:solidFill>
                  <a:srgbClr val="C00000"/>
                </a:solidFill>
              </a:rPr>
              <a:t>(Karakter, Mizaç(huy), Yetenek)</a:t>
            </a:r>
            <a:endParaRPr lang="tr-TR" sz="1800" dirty="0"/>
          </a:p>
        </p:txBody>
      </p:sp>
      <p:sp>
        <p:nvSpPr>
          <p:cNvPr id="3" name="2 İçerik Yer Tutucusu"/>
          <p:cNvSpPr>
            <a:spLocks noGrp="1"/>
          </p:cNvSpPr>
          <p:nvPr>
            <p:ph sz="quarter" idx="1"/>
          </p:nvPr>
        </p:nvSpPr>
        <p:spPr>
          <a:xfrm>
            <a:off x="251520" y="908720"/>
            <a:ext cx="8424936" cy="5760640"/>
          </a:xfrm>
        </p:spPr>
        <p:txBody>
          <a:bodyPr>
            <a:normAutofit fontScale="47500" lnSpcReduction="20000"/>
          </a:bodyPr>
          <a:lstStyle/>
          <a:p>
            <a:pPr>
              <a:buNone/>
            </a:pPr>
            <a:r>
              <a:rPr lang="tr-TR" sz="5100" b="1" dirty="0" smtClean="0">
                <a:solidFill>
                  <a:srgbClr val="C00000"/>
                </a:solidFill>
              </a:rPr>
              <a:t>1.Karakter; </a:t>
            </a:r>
            <a:r>
              <a:rPr lang="tr-TR" sz="4200" dirty="0" smtClean="0"/>
              <a:t>Toplumsal değerler ve ahlaki kurallar, Aile, okul ve diğer toplumsallaşma araçları etkili,</a:t>
            </a:r>
          </a:p>
          <a:p>
            <a:pPr>
              <a:buNone/>
            </a:pPr>
            <a:endParaRPr lang="tr-TR" sz="4200" dirty="0" smtClean="0"/>
          </a:p>
          <a:p>
            <a:pPr>
              <a:buNone/>
            </a:pPr>
            <a:r>
              <a:rPr lang="tr-TR" sz="5100" b="1" dirty="0" smtClean="0">
                <a:solidFill>
                  <a:srgbClr val="C00000"/>
                </a:solidFill>
              </a:rPr>
              <a:t>2.Mizaç(Huy); </a:t>
            </a:r>
            <a:r>
              <a:rPr lang="tr-TR" sz="4200" dirty="0" smtClean="0"/>
              <a:t>Bireyin iç dünyası ve duygusallık yönü, Beyin biyokimyası ve  </a:t>
            </a:r>
            <a:r>
              <a:rPr lang="tr-TR" sz="4200" dirty="0" err="1" smtClean="0"/>
              <a:t>nörotransmiter</a:t>
            </a:r>
            <a:r>
              <a:rPr lang="tr-TR" sz="4200" dirty="0" smtClean="0"/>
              <a:t> salınım dengesi,  genetik geçiş ve çevre etkili,</a:t>
            </a:r>
          </a:p>
          <a:p>
            <a:pPr>
              <a:buNone/>
            </a:pPr>
            <a:endParaRPr lang="tr-TR" sz="4200" dirty="0" smtClean="0"/>
          </a:p>
          <a:p>
            <a:pPr>
              <a:buNone/>
            </a:pPr>
            <a:r>
              <a:rPr lang="tr-TR" sz="5100" b="1" dirty="0" smtClean="0">
                <a:solidFill>
                  <a:srgbClr val="C00000"/>
                </a:solidFill>
              </a:rPr>
              <a:t>3.Yetenek; </a:t>
            </a:r>
            <a:r>
              <a:rPr lang="tr-TR" sz="4200" dirty="0" smtClean="0"/>
              <a:t>Bedensel ve zihinsel olmak üzere iki tür yetenek, doğuştan ve kalıtsal geçiş etkili, eğitim ve çevre önemli,</a:t>
            </a:r>
          </a:p>
          <a:p>
            <a:pPr marL="742950" indent="-742950">
              <a:buNone/>
            </a:pPr>
            <a:r>
              <a:rPr lang="tr-TR" sz="4200" dirty="0" smtClean="0">
                <a:solidFill>
                  <a:srgbClr val="C00000"/>
                </a:solidFill>
              </a:rPr>
              <a:t>a.Bedensel Yetenek; </a:t>
            </a:r>
            <a:r>
              <a:rPr lang="tr-TR" sz="4200" dirty="0" smtClean="0"/>
              <a:t>Vücut ve el-kol hareketlerini başarılı kullanma, </a:t>
            </a:r>
          </a:p>
          <a:p>
            <a:pPr marL="742950" indent="-742950">
              <a:buNone/>
            </a:pPr>
            <a:r>
              <a:rPr lang="tr-TR" sz="4200" dirty="0" smtClean="0">
                <a:solidFill>
                  <a:srgbClr val="C00000"/>
                </a:solidFill>
              </a:rPr>
              <a:t>b.Zihinsel Yetenek; </a:t>
            </a:r>
            <a:r>
              <a:rPr lang="tr-TR" sz="4200" dirty="0" smtClean="0"/>
              <a:t>bireyin çevre ile ve diğer insanlarla </a:t>
            </a:r>
            <a:r>
              <a:rPr lang="tr-TR" sz="4200" b="1" dirty="0" smtClean="0"/>
              <a:t>sağlıklı</a:t>
            </a:r>
          </a:p>
          <a:p>
            <a:pPr marL="742950" indent="-742950">
              <a:buNone/>
            </a:pPr>
            <a:r>
              <a:rPr lang="tr-TR" sz="4200" b="1" dirty="0" smtClean="0"/>
              <a:t>    ilişkiler kurabilme </a:t>
            </a:r>
            <a:r>
              <a:rPr lang="tr-TR" sz="4200" dirty="0" smtClean="0"/>
              <a:t>ve bu ilişkileri </a:t>
            </a:r>
            <a:r>
              <a:rPr lang="tr-TR" sz="4200" b="1" dirty="0" smtClean="0"/>
              <a:t>kavrayabilme, analiz ve</a:t>
            </a:r>
          </a:p>
          <a:p>
            <a:pPr marL="742950" indent="-742950">
              <a:buNone/>
            </a:pPr>
            <a:r>
              <a:rPr lang="tr-TR" sz="4200" b="1" dirty="0" smtClean="0"/>
              <a:t>    sentez edebilme </a:t>
            </a:r>
            <a:r>
              <a:rPr lang="tr-TR" sz="4200" dirty="0" smtClean="0"/>
              <a:t>gibi özellikleri</a:t>
            </a:r>
          </a:p>
          <a:p>
            <a:pPr>
              <a:buFont typeface="Wingdings" pitchFamily="2" charset="2"/>
              <a:buChar char="Ø"/>
            </a:pPr>
            <a:r>
              <a:rPr lang="tr-TR" sz="4200" dirty="0" smtClean="0"/>
              <a:t>Sayısal ve teknik işlemlere ilgi, </a:t>
            </a:r>
          </a:p>
          <a:p>
            <a:pPr>
              <a:buFont typeface="Wingdings" pitchFamily="2" charset="2"/>
              <a:buChar char="Ø"/>
            </a:pPr>
            <a:r>
              <a:rPr lang="tr-TR" sz="4200" dirty="0" smtClean="0"/>
              <a:t>Zeka, bellek, dikkat, soyut düşünebilme, öğeler arasında ilişki kurma, karşılaştırma ve yorum yapabilme, </a:t>
            </a:r>
          </a:p>
          <a:p>
            <a:pPr>
              <a:buFont typeface="Wingdings" pitchFamily="2" charset="2"/>
              <a:buChar char="Ø"/>
            </a:pPr>
            <a:r>
              <a:rPr lang="tr-TR" sz="4200" dirty="0" smtClean="0"/>
              <a:t>Öğrenme ve kavrama gibi özellikler sayılabilir,</a:t>
            </a:r>
          </a:p>
          <a:p>
            <a:pPr>
              <a:buNone/>
            </a:pPr>
            <a:endParaRPr lang="tr-TR" dirty="0" smtClean="0"/>
          </a:p>
          <a:p>
            <a:pPr>
              <a:buNone/>
            </a:pPr>
            <a:r>
              <a:rPr lang="tr-TR" dirty="0" smtClean="0"/>
              <a:t> </a:t>
            </a:r>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5</a:t>
            </a:fld>
            <a:endParaRPr lang="tr-T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850106"/>
          </a:xfrm>
        </p:spPr>
        <p:txBody>
          <a:bodyPr>
            <a:normAutofit/>
          </a:bodyPr>
          <a:lstStyle/>
          <a:p>
            <a:pPr algn="ctr"/>
            <a:r>
              <a:rPr lang="tr-TR" sz="2400" b="1" dirty="0" smtClean="0">
                <a:solidFill>
                  <a:srgbClr val="C00000"/>
                </a:solidFill>
              </a:rPr>
              <a:t>Diğer Kişilik Modelleri</a:t>
            </a:r>
            <a:br>
              <a:rPr lang="tr-TR" sz="2400" b="1" dirty="0" smtClean="0">
                <a:solidFill>
                  <a:srgbClr val="C00000"/>
                </a:solidFill>
              </a:rPr>
            </a:br>
            <a:r>
              <a:rPr lang="tr-TR" sz="2400" b="1" dirty="0" smtClean="0">
                <a:solidFill>
                  <a:srgbClr val="C00000"/>
                </a:solidFill>
              </a:rPr>
              <a:t>(Beş Büyük Kişilik Modeli Dışında)</a:t>
            </a:r>
            <a:endParaRPr lang="tr-TR" sz="2400" dirty="0"/>
          </a:p>
        </p:txBody>
      </p:sp>
      <p:sp>
        <p:nvSpPr>
          <p:cNvPr id="3" name="2 İçerik Yer Tutucusu"/>
          <p:cNvSpPr>
            <a:spLocks noGrp="1"/>
          </p:cNvSpPr>
          <p:nvPr>
            <p:ph sz="quarter" idx="1"/>
          </p:nvPr>
        </p:nvSpPr>
        <p:spPr>
          <a:xfrm>
            <a:off x="251520" y="1196752"/>
            <a:ext cx="8496944" cy="5472608"/>
          </a:xfrm>
        </p:spPr>
        <p:txBody>
          <a:bodyPr>
            <a:normAutofit fontScale="85000" lnSpcReduction="20000"/>
          </a:bodyPr>
          <a:lstStyle/>
          <a:p>
            <a:pPr>
              <a:buNone/>
            </a:pPr>
            <a:r>
              <a:rPr lang="tr-TR" b="1" dirty="0" smtClean="0">
                <a:solidFill>
                  <a:srgbClr val="C00000"/>
                </a:solidFill>
              </a:rPr>
              <a:t>d.Makyavelizm(</a:t>
            </a:r>
            <a:r>
              <a:rPr lang="tr-TR" b="1" dirty="0" err="1" smtClean="0">
                <a:solidFill>
                  <a:srgbClr val="C00000"/>
                </a:solidFill>
              </a:rPr>
              <a:t>Mach</a:t>
            </a:r>
            <a:r>
              <a:rPr lang="tr-TR" b="1" dirty="0" smtClean="0">
                <a:solidFill>
                  <a:srgbClr val="C00000"/>
                </a:solidFill>
              </a:rPr>
              <a:t>):</a:t>
            </a:r>
            <a:r>
              <a:rPr lang="tr-TR" dirty="0" smtClean="0">
                <a:solidFill>
                  <a:srgbClr val="C00000"/>
                </a:solidFill>
              </a:rPr>
              <a:t> </a:t>
            </a:r>
            <a:r>
              <a:rPr lang="tr-TR" dirty="0" smtClean="0"/>
              <a:t>Bu kişilik türünün adı, 16.yüzyılda, gücün nasıl elde edileceği ve nasıl kullanılacağına ilişkin yazılar yazmış </a:t>
            </a:r>
            <a:r>
              <a:rPr lang="tr-TR" dirty="0" err="1" smtClean="0"/>
              <a:t>Niccolo</a:t>
            </a:r>
            <a:r>
              <a:rPr lang="tr-TR" dirty="0" smtClean="0"/>
              <a:t> </a:t>
            </a:r>
            <a:r>
              <a:rPr lang="tr-TR" dirty="0" err="1" smtClean="0"/>
              <a:t>Machiavelli’den</a:t>
            </a:r>
            <a:r>
              <a:rPr lang="tr-TR" dirty="0" smtClean="0"/>
              <a:t> esinlenerek konulmuştur. Bu bireyler, başkalarıyla aralarına mesafe koyan, başkalarını kullanan ve diğer insanları ikna edebilen ancak, kendisi kolay ikna edilemeyen insanlardır. Bunlar, duruma göre davranır, yüz yüze görüşülen durumlarda daha başarılıdırlar. Ayrıca bunların daha az sevdiği, daha fazla iş stresi duyduğu ileri sürülmektedir.</a:t>
            </a:r>
          </a:p>
          <a:p>
            <a:pPr>
              <a:buNone/>
            </a:pPr>
            <a:r>
              <a:rPr lang="tr-TR" b="1" dirty="0" smtClean="0">
                <a:solidFill>
                  <a:srgbClr val="C00000"/>
                </a:solidFill>
              </a:rPr>
              <a:t>e.Kendine Güven:</a:t>
            </a:r>
            <a:r>
              <a:rPr lang="tr-TR" dirty="0" smtClean="0">
                <a:solidFill>
                  <a:srgbClr val="C00000"/>
                </a:solidFill>
              </a:rPr>
              <a:t> </a:t>
            </a:r>
            <a:r>
              <a:rPr lang="tr-TR" dirty="0" smtClean="0"/>
              <a:t>Bireyin kendini sevme ya da sevmeme derecesi kişiden kişiye göre farklılık gösterir. Kendine güven ya da saygı, bireyin beklentisi ile yakından ilgilidir. Kendine güven düzeyi yüksek olanlar, başarı için birçok yeteneğe sahiptir. Bu kişiler, iş seçiminde kolay risk alabilir ve kendilerine uygun olmayan işi tercih edebilirler. Bu kişilerin iş yerinde tatmin olma olasılığı yüksektir. Kendine güven düzeyi düşük kişiler ise, çevresindekilere şüpheci davranırlar. Bu kişiler, başkalarının kendisi için söylediği övgülerin ve olumlu değerlendirmelerin daha fazla etkisi altında kalırlar ve başkalarından destek ararlar. Yönetici konumunda olanlar, başkalarını memnun etmekten zevk duyarlar. Bu kişiler aynı zamanda daha çok tatminsiz bireylerdir.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50</a:t>
            </a:fld>
            <a:endParaRPr lang="tr-T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864096"/>
          </a:xfrm>
        </p:spPr>
        <p:txBody>
          <a:bodyPr>
            <a:normAutofit/>
          </a:bodyPr>
          <a:lstStyle/>
          <a:p>
            <a:pPr algn="ctr"/>
            <a:r>
              <a:rPr lang="tr-TR" sz="2400" b="1" dirty="0" smtClean="0">
                <a:solidFill>
                  <a:srgbClr val="C00000"/>
                </a:solidFill>
              </a:rPr>
              <a:t>Diğer Kişilik Modelleri</a:t>
            </a:r>
            <a:br>
              <a:rPr lang="tr-TR" sz="2400" b="1" dirty="0" smtClean="0">
                <a:solidFill>
                  <a:srgbClr val="C00000"/>
                </a:solidFill>
              </a:rPr>
            </a:br>
            <a:r>
              <a:rPr lang="tr-TR" sz="2400" b="1" dirty="0" smtClean="0">
                <a:solidFill>
                  <a:srgbClr val="C00000"/>
                </a:solidFill>
              </a:rPr>
              <a:t>(Beş Büyük Kişilik Modeli Dışında)</a:t>
            </a:r>
            <a:endParaRPr lang="tr-TR" sz="2400" dirty="0"/>
          </a:p>
        </p:txBody>
      </p:sp>
      <p:sp>
        <p:nvSpPr>
          <p:cNvPr id="3" name="2 İçerik Yer Tutucusu"/>
          <p:cNvSpPr>
            <a:spLocks noGrp="1"/>
          </p:cNvSpPr>
          <p:nvPr>
            <p:ph sz="quarter" idx="1"/>
          </p:nvPr>
        </p:nvSpPr>
        <p:spPr>
          <a:xfrm>
            <a:off x="457200" y="1196752"/>
            <a:ext cx="8219256" cy="5400600"/>
          </a:xfrm>
        </p:spPr>
        <p:txBody>
          <a:bodyPr>
            <a:normAutofit fontScale="92500" lnSpcReduction="20000"/>
          </a:bodyPr>
          <a:lstStyle/>
          <a:p>
            <a:pPr>
              <a:buNone/>
            </a:pPr>
            <a:r>
              <a:rPr lang="tr-TR" b="1" dirty="0" smtClean="0">
                <a:solidFill>
                  <a:srgbClr val="C00000"/>
                </a:solidFill>
              </a:rPr>
              <a:t>f.Kendini Yansıtma:</a:t>
            </a:r>
            <a:r>
              <a:rPr lang="tr-TR" dirty="0" smtClean="0">
                <a:solidFill>
                  <a:srgbClr val="C00000"/>
                </a:solidFill>
              </a:rPr>
              <a:t> </a:t>
            </a:r>
            <a:r>
              <a:rPr lang="tr-TR" dirty="0" smtClean="0"/>
              <a:t>Bireyin, bir başka kişinin davranışlarını gözlemleyerek onları benimsemesi, içselleştirmesi, benzer biçimde taklit etmesi söz konusudur. Kendini yansıtma düzeyi yüksek olanlar, davranışlarını dışsal durumlara ve başkalarına göre iyi ayarlayabilen, uyum sağlayan </a:t>
            </a:r>
            <a:r>
              <a:rPr lang="tr-TR" dirty="0" smtClean="0"/>
              <a:t>kişiler olup, </a:t>
            </a:r>
            <a:r>
              <a:rPr lang="tr-TR" dirty="0" smtClean="0"/>
              <a:t>örgüt içinde başarılı olabilirler. Kendini yansıtma düzeyi düşük olanlar, koşullara ve kişilere göre kendilerini yeterince ayarlayamadıklarından, hemen her durumda inandığı gibi hareket edebilirler.</a:t>
            </a:r>
          </a:p>
          <a:p>
            <a:pPr>
              <a:buNone/>
            </a:pPr>
            <a:r>
              <a:rPr lang="tr-TR" b="1" dirty="0" err="1" smtClean="0">
                <a:solidFill>
                  <a:srgbClr val="C00000"/>
                </a:solidFill>
              </a:rPr>
              <a:t>g.Risk</a:t>
            </a:r>
            <a:r>
              <a:rPr lang="tr-TR" b="1" dirty="0" smtClean="0">
                <a:solidFill>
                  <a:srgbClr val="C00000"/>
                </a:solidFill>
              </a:rPr>
              <a:t> Alma Eğilimi:</a:t>
            </a:r>
            <a:r>
              <a:rPr lang="tr-TR" dirty="0" smtClean="0">
                <a:solidFill>
                  <a:srgbClr val="C00000"/>
                </a:solidFill>
              </a:rPr>
              <a:t> </a:t>
            </a:r>
            <a:r>
              <a:rPr lang="tr-TR" dirty="0" smtClean="0"/>
              <a:t>Riske girmenin avantaj ve dezavantaj yanları bulunur. Karar verilecek her olayın getireceği riskleri vardır. Önemli olan isabetli karar vermektir. Risk alma eğilimi yüksek olan yöneticiler, olay konusunda yeterince bilgi edinmeden çabuk karar verirler. Risk alma eğilimi düşük kişiler ise, daha geç karar verip, daha çok bilgiye gereksinim duyarlar. Büyük kuruluşlardaki yöneticilerin risk almaya daha istekli oldukları ileri sürülmektedir.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51</a:t>
            </a:fld>
            <a:endParaRPr lang="tr-T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19256" cy="850106"/>
          </a:xfrm>
        </p:spPr>
        <p:txBody>
          <a:bodyPr>
            <a:normAutofit/>
          </a:bodyPr>
          <a:lstStyle/>
          <a:p>
            <a:pPr algn="ctr"/>
            <a:r>
              <a:rPr lang="tr-TR" sz="2400" b="1" dirty="0" smtClean="0">
                <a:solidFill>
                  <a:srgbClr val="C00000"/>
                </a:solidFill>
              </a:rPr>
              <a:t>Diğer Kişilik Modelleri</a:t>
            </a:r>
            <a:br>
              <a:rPr lang="tr-TR" sz="2400" b="1" dirty="0" smtClean="0">
                <a:solidFill>
                  <a:srgbClr val="C00000"/>
                </a:solidFill>
              </a:rPr>
            </a:br>
            <a:r>
              <a:rPr lang="tr-TR" sz="2400" b="1" dirty="0" smtClean="0">
                <a:solidFill>
                  <a:srgbClr val="C00000"/>
                </a:solidFill>
              </a:rPr>
              <a:t>(Beş Büyük Kişilik Modeli Dışında)</a:t>
            </a:r>
            <a:endParaRPr lang="tr-TR" sz="2400" dirty="0"/>
          </a:p>
        </p:txBody>
      </p:sp>
      <p:sp>
        <p:nvSpPr>
          <p:cNvPr id="3" name="2 İçerik Yer Tutucusu"/>
          <p:cNvSpPr>
            <a:spLocks noGrp="1"/>
          </p:cNvSpPr>
          <p:nvPr>
            <p:ph sz="quarter" idx="1"/>
          </p:nvPr>
        </p:nvSpPr>
        <p:spPr>
          <a:xfrm>
            <a:off x="251520" y="1340768"/>
            <a:ext cx="8424936" cy="5133184"/>
          </a:xfrm>
        </p:spPr>
        <p:txBody>
          <a:bodyPr>
            <a:normAutofit fontScale="85000" lnSpcReduction="20000"/>
          </a:bodyPr>
          <a:lstStyle/>
          <a:p>
            <a:pPr>
              <a:buNone/>
            </a:pPr>
            <a:r>
              <a:rPr lang="tr-TR" b="1" dirty="0" smtClean="0">
                <a:solidFill>
                  <a:srgbClr val="C00000"/>
                </a:solidFill>
              </a:rPr>
              <a:t>ğ.Çekirdek-Öz Değerlendirme:</a:t>
            </a:r>
            <a:r>
              <a:rPr lang="tr-TR" dirty="0" smtClean="0">
                <a:solidFill>
                  <a:srgbClr val="C00000"/>
                </a:solidFill>
              </a:rPr>
              <a:t> </a:t>
            </a:r>
            <a:r>
              <a:rPr lang="tr-TR" dirty="0" smtClean="0"/>
              <a:t>Bunu iki boyutta ele almak gerekir. Olumlu çekirdek-öz değerlendirme sahibi bireyler kendilerini severler ve kendilerini etkili, becerikli görürler ve çevredeki etmenlerin kendi denetimlerinde olduğuna inanırlar. Bunlar belirledikleri hedeflere daha iddialı ve bunlara ulaşmak için daha fazla çaba ve sabır gösterdiklerinden, bunların performansı diğerlerine kıyasla daha iyidir. Bu bireylerin daha iyi müşteri hizmeti sundukları, iyi iş arkadaşı oldukları ve kariyerlerinde daha hızlı yükseldikleri bilinmektedir. Olumsuz çekirdek öz-değerlendirme sahibi olanların becerilerini sorgulayıp, kendilerini çevredeki insanlar üzerinde etkisiz olduklarını düşünmelidirler.</a:t>
            </a:r>
          </a:p>
          <a:p>
            <a:pPr>
              <a:buNone/>
            </a:pPr>
            <a:r>
              <a:rPr lang="tr-TR" b="1" dirty="0" smtClean="0">
                <a:solidFill>
                  <a:srgbClr val="C00000"/>
                </a:solidFill>
              </a:rPr>
              <a:t>ı.</a:t>
            </a:r>
            <a:r>
              <a:rPr lang="tr-TR" b="1" dirty="0" err="1" smtClean="0">
                <a:solidFill>
                  <a:srgbClr val="C00000"/>
                </a:solidFill>
              </a:rPr>
              <a:t>Narsizim</a:t>
            </a:r>
            <a:r>
              <a:rPr lang="tr-TR" b="1" dirty="0" smtClean="0">
                <a:solidFill>
                  <a:srgbClr val="C00000"/>
                </a:solidFill>
              </a:rPr>
              <a:t>:</a:t>
            </a:r>
            <a:r>
              <a:rPr lang="tr-TR" dirty="0" smtClean="0">
                <a:solidFill>
                  <a:srgbClr val="C00000"/>
                </a:solidFill>
              </a:rPr>
              <a:t> </a:t>
            </a:r>
            <a:r>
              <a:rPr lang="tr-TR" dirty="0" smtClean="0"/>
              <a:t>Bu kavram, öz önemseme duygusu aşırı yüksek olan, çoğu kez hayranlık beklentisi içinde bulunan ve kendini beğenmiş bireyler için kullanılmaktadır. </a:t>
            </a:r>
            <a:r>
              <a:rPr lang="tr-TR" dirty="0" err="1" smtClean="0"/>
              <a:t>Narsist</a:t>
            </a:r>
            <a:r>
              <a:rPr lang="tr-TR" dirty="0" smtClean="0"/>
              <a:t> duyguları ağır basan yöneticilerin kendilerini aşırı sevmeleri nedeniyle olaylara çıkarcı yaklaştığı, başkalarını aşağılayan eğilimleri bulunmaktadır. Bu nedenle çevrelerindeki diğer insanlar tarafından pek sevilmeyebilirler. Yöneticisini pek sevmeyen çalışanların olumsuz davranışları örgüte yansıyabilir.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52</a:t>
            </a:fld>
            <a:endParaRPr lang="tr-T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19256" cy="850106"/>
          </a:xfrm>
        </p:spPr>
        <p:txBody>
          <a:bodyPr>
            <a:normAutofit/>
          </a:bodyPr>
          <a:lstStyle/>
          <a:p>
            <a:pPr algn="ctr"/>
            <a:r>
              <a:rPr lang="tr-TR" sz="2400" b="1" dirty="0" smtClean="0">
                <a:solidFill>
                  <a:srgbClr val="C00000"/>
                </a:solidFill>
              </a:rPr>
              <a:t>Diğer Kişilik Modelleri</a:t>
            </a:r>
            <a:br>
              <a:rPr lang="tr-TR" sz="2400" b="1" dirty="0" smtClean="0">
                <a:solidFill>
                  <a:srgbClr val="C00000"/>
                </a:solidFill>
              </a:rPr>
            </a:br>
            <a:r>
              <a:rPr lang="tr-TR" sz="2400" b="1" dirty="0" smtClean="0">
                <a:solidFill>
                  <a:srgbClr val="C00000"/>
                </a:solidFill>
              </a:rPr>
              <a:t>(Beş Büyük Kişilik Modeli Dışında)</a:t>
            </a:r>
            <a:endParaRPr lang="tr-TR" sz="2400" dirty="0"/>
          </a:p>
        </p:txBody>
      </p:sp>
      <p:sp>
        <p:nvSpPr>
          <p:cNvPr id="3" name="2 İçerik Yer Tutucusu"/>
          <p:cNvSpPr>
            <a:spLocks noGrp="1"/>
          </p:cNvSpPr>
          <p:nvPr>
            <p:ph sz="quarter" idx="1"/>
          </p:nvPr>
        </p:nvSpPr>
        <p:spPr>
          <a:xfrm>
            <a:off x="457200" y="1340768"/>
            <a:ext cx="8219256" cy="5133184"/>
          </a:xfrm>
        </p:spPr>
        <p:txBody>
          <a:bodyPr>
            <a:normAutofit/>
          </a:bodyPr>
          <a:lstStyle/>
          <a:p>
            <a:pPr>
              <a:buNone/>
            </a:pPr>
            <a:r>
              <a:rPr lang="tr-TR" b="1" dirty="0" err="1" smtClean="0">
                <a:solidFill>
                  <a:srgbClr val="C00000"/>
                </a:solidFill>
              </a:rPr>
              <a:t>i.Proaktif</a:t>
            </a:r>
            <a:r>
              <a:rPr lang="tr-TR" b="1" dirty="0" smtClean="0">
                <a:solidFill>
                  <a:srgbClr val="C00000"/>
                </a:solidFill>
              </a:rPr>
              <a:t> Kişilik:</a:t>
            </a:r>
            <a:r>
              <a:rPr lang="tr-TR" sz="2200" dirty="0" smtClean="0">
                <a:solidFill>
                  <a:srgbClr val="C00000"/>
                </a:solidFill>
              </a:rPr>
              <a:t> </a:t>
            </a:r>
            <a:r>
              <a:rPr lang="tr-TR" sz="2000" dirty="0" smtClean="0"/>
              <a:t>Bu bireyler, var olan koşulları geliştirmek ya da yenilerini oluşturmak için </a:t>
            </a:r>
            <a:r>
              <a:rPr lang="tr-TR" sz="2000" dirty="0" smtClean="0"/>
              <a:t>inisiyatif </a:t>
            </a:r>
            <a:r>
              <a:rPr lang="tr-TR" sz="2000" dirty="0" smtClean="0"/>
              <a:t>kullanma eğilimindedirler. Bunlar, fırsatları belirleme, </a:t>
            </a:r>
            <a:r>
              <a:rPr lang="tr-TR" sz="2000" dirty="0" smtClean="0"/>
              <a:t>inisiyatif </a:t>
            </a:r>
            <a:r>
              <a:rPr lang="tr-TR" sz="2000" dirty="0" smtClean="0"/>
              <a:t>kullanarak eyleme geçme, değişim sağlanana kadar çaba gösterme dikkat çekici özellikleridir. Kısıtlama ve engellere aldırmadan amaçları doğrultusunda hareket ettiklerinden, bu bireyler kurumların hedeflediği değişime açık insanlardır. Bunlar, örgütteki durum ve koşulları zorlarlar, durumların uygun olmaması halinde hoşnutsuzluklarını cesaretle dile getirirler. İş yerinde başarılı olma olasılığı yüksektir. İş ve örgütle ilgili bilgileri araştırmaya ve kariyer planlamasına yatkındırlar.</a:t>
            </a:r>
          </a:p>
          <a:p>
            <a:pPr>
              <a:buNone/>
            </a:pPr>
            <a:r>
              <a:rPr lang="tr-TR" b="1" dirty="0" smtClean="0">
                <a:solidFill>
                  <a:srgbClr val="C00000"/>
                </a:solidFill>
              </a:rPr>
              <a:t>k.A Tipi-B Tipi Kişilik: </a:t>
            </a:r>
            <a:r>
              <a:rPr lang="tr-TR" sz="2000" dirty="0" smtClean="0"/>
              <a:t>Bu kişilik özelliklerine “Kişilikte Tip Kavramı ve Kişiliğin Tipolojik Sınıflandırılması” konusunda değinilmiştir.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53</a:t>
            </a:fld>
            <a:endParaRPr lang="tr-T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91264" cy="864096"/>
          </a:xfrm>
        </p:spPr>
        <p:txBody>
          <a:bodyPr>
            <a:normAutofit/>
          </a:bodyPr>
          <a:lstStyle/>
          <a:p>
            <a:pPr algn="ctr"/>
            <a:r>
              <a:rPr lang="tr-TR" sz="2400" b="1" dirty="0" smtClean="0">
                <a:solidFill>
                  <a:srgbClr val="C00000"/>
                </a:solidFill>
              </a:rPr>
              <a:t>Kişilik Bozuklukları</a:t>
            </a:r>
            <a:br>
              <a:rPr lang="tr-TR" sz="2400" b="1" dirty="0" smtClean="0">
                <a:solidFill>
                  <a:srgbClr val="C00000"/>
                </a:solidFill>
              </a:rPr>
            </a:br>
            <a:r>
              <a:rPr lang="tr-TR" sz="2400" b="1" dirty="0" smtClean="0">
                <a:solidFill>
                  <a:srgbClr val="C00000"/>
                </a:solidFill>
              </a:rPr>
              <a:t>Normal Dışı Davranışlar</a:t>
            </a:r>
            <a:endParaRPr lang="tr-TR" sz="2400" dirty="0"/>
          </a:p>
        </p:txBody>
      </p:sp>
      <p:sp>
        <p:nvSpPr>
          <p:cNvPr id="3" name="2 Slayt Numarası Yer Tutucusu"/>
          <p:cNvSpPr>
            <a:spLocks noGrp="1"/>
          </p:cNvSpPr>
          <p:nvPr>
            <p:ph type="sldNum" sz="quarter" idx="12"/>
          </p:nvPr>
        </p:nvSpPr>
        <p:spPr/>
        <p:txBody>
          <a:bodyPr/>
          <a:lstStyle/>
          <a:p>
            <a:fld id="{4277661E-163C-433A-B389-69C25B041A08}" type="slidenum">
              <a:rPr lang="tr-TR" smtClean="0"/>
              <a:pPr/>
              <a:t>54</a:t>
            </a:fld>
            <a:endParaRPr lang="tr-TR"/>
          </a:p>
        </p:txBody>
      </p:sp>
      <p:sp>
        <p:nvSpPr>
          <p:cNvPr id="4" name="3 İçerik Yer Tutucusu"/>
          <p:cNvSpPr>
            <a:spLocks noGrp="1"/>
          </p:cNvSpPr>
          <p:nvPr>
            <p:ph sz="quarter" idx="1"/>
          </p:nvPr>
        </p:nvSpPr>
        <p:spPr>
          <a:xfrm>
            <a:off x="251520" y="1124744"/>
            <a:ext cx="5194424" cy="5544616"/>
          </a:xfrm>
        </p:spPr>
        <p:txBody>
          <a:bodyPr>
            <a:normAutofit fontScale="77500" lnSpcReduction="20000"/>
          </a:bodyPr>
          <a:lstStyle/>
          <a:p>
            <a:r>
              <a:rPr lang="tr-TR" sz="2600" dirty="0" smtClean="0"/>
              <a:t>Normal dışı tutum ve davranış  gösteren bu tür kişilik tanımlamaları daha çok klinik psikologlar ve psikiyatrlar tarafından yapılmıştır. Bu tür davranışların gelişmesinde;</a:t>
            </a:r>
          </a:p>
          <a:p>
            <a:pPr>
              <a:buFont typeface="Wingdings" pitchFamily="2" charset="2"/>
              <a:buChar char="ü"/>
            </a:pPr>
            <a:r>
              <a:rPr lang="tr-TR" sz="2600" b="1" dirty="0" smtClean="0"/>
              <a:t>Kalıtım, </a:t>
            </a:r>
          </a:p>
          <a:p>
            <a:pPr>
              <a:buFont typeface="Wingdings" pitchFamily="2" charset="2"/>
              <a:buChar char="ü"/>
            </a:pPr>
            <a:r>
              <a:rPr lang="tr-TR" sz="2600" dirty="0" err="1" smtClean="0"/>
              <a:t>Psikanalitik</a:t>
            </a:r>
            <a:r>
              <a:rPr lang="tr-TR" sz="2600" dirty="0" smtClean="0"/>
              <a:t> kurama göre belirli </a:t>
            </a:r>
            <a:r>
              <a:rPr lang="tr-TR" sz="2600" dirty="0" err="1" smtClean="0"/>
              <a:t>psikoseksüel</a:t>
            </a:r>
            <a:r>
              <a:rPr lang="tr-TR" sz="2600" dirty="0" smtClean="0"/>
              <a:t>-</a:t>
            </a:r>
            <a:r>
              <a:rPr lang="tr-TR" sz="2600" dirty="0" err="1" smtClean="0"/>
              <a:t>psikososyal</a:t>
            </a:r>
            <a:r>
              <a:rPr lang="tr-TR" sz="2600" dirty="0" smtClean="0"/>
              <a:t> gelişme dönemlerinde saplanmaya neden olabilecek </a:t>
            </a:r>
            <a:r>
              <a:rPr lang="tr-TR" sz="2600" b="1" dirty="0" smtClean="0"/>
              <a:t>aile tutumları,</a:t>
            </a:r>
          </a:p>
          <a:p>
            <a:pPr>
              <a:buFont typeface="Wingdings" pitchFamily="2" charset="2"/>
              <a:buChar char="ü"/>
            </a:pPr>
            <a:r>
              <a:rPr lang="tr-TR" sz="2600" dirty="0" smtClean="0"/>
              <a:t>Edilgin-bağımlı kişiliğin </a:t>
            </a:r>
            <a:r>
              <a:rPr lang="tr-TR" sz="2600" b="1" dirty="0" smtClean="0"/>
              <a:t>daha çok oral dönemde aşırı doyumsuzluk </a:t>
            </a:r>
            <a:r>
              <a:rPr lang="tr-TR" sz="2600" dirty="0" smtClean="0"/>
              <a:t>ya da </a:t>
            </a:r>
            <a:r>
              <a:rPr lang="tr-TR" sz="2600" b="1" dirty="0" smtClean="0"/>
              <a:t>aşırı doyurulma,</a:t>
            </a:r>
          </a:p>
          <a:p>
            <a:pPr>
              <a:buFont typeface="Wingdings" pitchFamily="2" charset="2"/>
              <a:buChar char="ü"/>
            </a:pPr>
            <a:r>
              <a:rPr lang="tr-TR" sz="2600" dirty="0" smtClean="0"/>
              <a:t>Obsesif </a:t>
            </a:r>
            <a:r>
              <a:rPr lang="tr-TR" sz="2600" dirty="0" err="1" smtClean="0"/>
              <a:t>kompulsif</a:t>
            </a:r>
            <a:r>
              <a:rPr lang="tr-TR" sz="2600" dirty="0" smtClean="0"/>
              <a:t> kişiliğin </a:t>
            </a:r>
            <a:r>
              <a:rPr lang="tr-TR" sz="2600" b="1" dirty="0" smtClean="0"/>
              <a:t>anal dönemde  saplanma,</a:t>
            </a:r>
          </a:p>
          <a:p>
            <a:pPr>
              <a:buFont typeface="Wingdings" pitchFamily="2" charset="2"/>
              <a:buChar char="ü"/>
            </a:pPr>
            <a:r>
              <a:rPr lang="tr-TR" sz="2600" dirty="0" err="1" smtClean="0"/>
              <a:t>Antisosyal</a:t>
            </a:r>
            <a:r>
              <a:rPr lang="tr-TR" sz="2600" dirty="0" smtClean="0"/>
              <a:t> kişiliğin ise tutarsız değer yargıları ve tutumları olan ya da </a:t>
            </a:r>
            <a:r>
              <a:rPr lang="tr-TR" sz="2600" b="1" dirty="0" smtClean="0"/>
              <a:t>parçalanmış aile yapısı,</a:t>
            </a:r>
          </a:p>
          <a:p>
            <a:pPr>
              <a:buNone/>
            </a:pPr>
            <a:r>
              <a:rPr lang="tr-TR" sz="2600" dirty="0" smtClean="0"/>
              <a:t>ile ilişkili olduğu ileri sürülmektedir. </a:t>
            </a:r>
          </a:p>
          <a:p>
            <a:endParaRPr lang="tr-TR" dirty="0"/>
          </a:p>
        </p:txBody>
      </p:sp>
      <p:sp>
        <p:nvSpPr>
          <p:cNvPr id="5" name="4 İçerik Yer Tutucusu"/>
          <p:cNvSpPr>
            <a:spLocks noGrp="1"/>
          </p:cNvSpPr>
          <p:nvPr>
            <p:ph sz="quarter" idx="2"/>
          </p:nvPr>
        </p:nvSpPr>
        <p:spPr>
          <a:xfrm>
            <a:off x="5508104" y="1268760"/>
            <a:ext cx="3168352" cy="5256584"/>
          </a:xfrm>
        </p:spPr>
        <p:txBody>
          <a:bodyPr>
            <a:normAutofit fontScale="77500" lnSpcReduction="20000"/>
          </a:bodyPr>
          <a:lstStyle/>
          <a:p>
            <a:pPr>
              <a:buNone/>
            </a:pPr>
            <a:r>
              <a:rPr lang="tr-TR" b="1" dirty="0" smtClean="0">
                <a:solidFill>
                  <a:srgbClr val="C00000"/>
                </a:solidFill>
              </a:rPr>
              <a:t>a.</a:t>
            </a:r>
            <a:r>
              <a:rPr lang="tr-TR" b="1" dirty="0" err="1" smtClean="0">
                <a:solidFill>
                  <a:srgbClr val="C00000"/>
                </a:solidFill>
              </a:rPr>
              <a:t>Şizoid</a:t>
            </a:r>
            <a:r>
              <a:rPr lang="tr-TR" b="1" dirty="0" smtClean="0">
                <a:solidFill>
                  <a:srgbClr val="C00000"/>
                </a:solidFill>
              </a:rPr>
              <a:t> Kişilik,</a:t>
            </a:r>
          </a:p>
          <a:p>
            <a:pPr>
              <a:buNone/>
            </a:pPr>
            <a:r>
              <a:rPr lang="tr-TR" b="1" dirty="0" smtClean="0">
                <a:solidFill>
                  <a:srgbClr val="C00000"/>
                </a:solidFill>
              </a:rPr>
              <a:t>b.</a:t>
            </a:r>
            <a:r>
              <a:rPr lang="tr-TR" b="1" dirty="0" err="1" smtClean="0">
                <a:solidFill>
                  <a:srgbClr val="C00000"/>
                </a:solidFill>
              </a:rPr>
              <a:t>Şizotipal</a:t>
            </a:r>
            <a:r>
              <a:rPr lang="tr-TR" b="1" dirty="0" smtClean="0">
                <a:solidFill>
                  <a:srgbClr val="C00000"/>
                </a:solidFill>
              </a:rPr>
              <a:t> Kişilik,</a:t>
            </a:r>
          </a:p>
          <a:p>
            <a:pPr>
              <a:buNone/>
            </a:pPr>
            <a:r>
              <a:rPr lang="tr-TR" b="1" dirty="0" smtClean="0">
                <a:solidFill>
                  <a:srgbClr val="C00000"/>
                </a:solidFill>
              </a:rPr>
              <a:t>c.</a:t>
            </a:r>
            <a:r>
              <a:rPr lang="tr-TR" b="1" dirty="0" err="1" smtClean="0">
                <a:solidFill>
                  <a:srgbClr val="C00000"/>
                </a:solidFill>
              </a:rPr>
              <a:t>Paranoid</a:t>
            </a:r>
            <a:r>
              <a:rPr lang="tr-TR" b="1" dirty="0" smtClean="0">
                <a:solidFill>
                  <a:srgbClr val="C00000"/>
                </a:solidFill>
              </a:rPr>
              <a:t> Kişilik,</a:t>
            </a:r>
          </a:p>
          <a:p>
            <a:pPr>
              <a:buNone/>
            </a:pPr>
            <a:r>
              <a:rPr lang="tr-TR" b="1" dirty="0" smtClean="0">
                <a:solidFill>
                  <a:srgbClr val="C00000"/>
                </a:solidFill>
              </a:rPr>
              <a:t>ç.</a:t>
            </a:r>
            <a:r>
              <a:rPr lang="tr-TR" b="1" dirty="0" err="1" smtClean="0">
                <a:solidFill>
                  <a:srgbClr val="C00000"/>
                </a:solidFill>
              </a:rPr>
              <a:t>Sado</a:t>
            </a:r>
            <a:r>
              <a:rPr lang="tr-TR" b="1" dirty="0" smtClean="0">
                <a:solidFill>
                  <a:srgbClr val="C00000"/>
                </a:solidFill>
              </a:rPr>
              <a:t>-mazoşist Kişilik,</a:t>
            </a:r>
          </a:p>
          <a:p>
            <a:pPr>
              <a:buNone/>
            </a:pPr>
            <a:r>
              <a:rPr lang="tr-TR" b="1" dirty="0" smtClean="0">
                <a:solidFill>
                  <a:srgbClr val="C00000"/>
                </a:solidFill>
              </a:rPr>
              <a:t>d.Çökkün(</a:t>
            </a:r>
            <a:r>
              <a:rPr lang="tr-TR" b="1" dirty="0" err="1" smtClean="0">
                <a:solidFill>
                  <a:srgbClr val="C00000"/>
                </a:solidFill>
              </a:rPr>
              <a:t>Depresif</a:t>
            </a:r>
            <a:r>
              <a:rPr lang="tr-TR" b="1" dirty="0" smtClean="0">
                <a:solidFill>
                  <a:srgbClr val="C00000"/>
                </a:solidFill>
              </a:rPr>
              <a:t>) Kişilik,</a:t>
            </a:r>
          </a:p>
          <a:p>
            <a:pPr>
              <a:buNone/>
            </a:pPr>
            <a:r>
              <a:rPr lang="tr-TR" b="1" dirty="0" smtClean="0">
                <a:solidFill>
                  <a:srgbClr val="C00000"/>
                </a:solidFill>
              </a:rPr>
              <a:t>f.Obsesif-</a:t>
            </a:r>
            <a:r>
              <a:rPr lang="tr-TR" b="1" dirty="0" err="1" smtClean="0">
                <a:solidFill>
                  <a:srgbClr val="C00000"/>
                </a:solidFill>
              </a:rPr>
              <a:t>kompulsif</a:t>
            </a:r>
            <a:r>
              <a:rPr lang="tr-TR" b="1" dirty="0" smtClean="0">
                <a:solidFill>
                  <a:srgbClr val="C00000"/>
                </a:solidFill>
              </a:rPr>
              <a:t> Kişilik,</a:t>
            </a:r>
          </a:p>
          <a:p>
            <a:pPr>
              <a:buNone/>
            </a:pPr>
            <a:r>
              <a:rPr lang="tr-TR" b="1" dirty="0" err="1" smtClean="0">
                <a:solidFill>
                  <a:srgbClr val="C00000"/>
                </a:solidFill>
              </a:rPr>
              <a:t>g.Kaçıngan</a:t>
            </a:r>
            <a:r>
              <a:rPr lang="tr-TR" b="1" dirty="0" smtClean="0">
                <a:solidFill>
                  <a:srgbClr val="C00000"/>
                </a:solidFill>
              </a:rPr>
              <a:t> Kişilik,</a:t>
            </a:r>
          </a:p>
          <a:p>
            <a:pPr>
              <a:buNone/>
            </a:pPr>
            <a:r>
              <a:rPr lang="tr-TR" b="1" dirty="0" smtClean="0">
                <a:solidFill>
                  <a:srgbClr val="C00000"/>
                </a:solidFill>
              </a:rPr>
              <a:t>h.Bağımlı Kişilik,</a:t>
            </a:r>
          </a:p>
          <a:p>
            <a:pPr>
              <a:buNone/>
            </a:pPr>
            <a:r>
              <a:rPr lang="tr-TR" b="1" dirty="0" smtClean="0">
                <a:solidFill>
                  <a:srgbClr val="C00000"/>
                </a:solidFill>
              </a:rPr>
              <a:t>ı.Narsistik(Özsevici) Kişilik,</a:t>
            </a:r>
          </a:p>
          <a:p>
            <a:pPr>
              <a:buNone/>
            </a:pPr>
            <a:r>
              <a:rPr lang="tr-TR" b="1" dirty="0" smtClean="0">
                <a:solidFill>
                  <a:srgbClr val="C00000"/>
                </a:solidFill>
              </a:rPr>
              <a:t>i.</a:t>
            </a:r>
            <a:r>
              <a:rPr lang="tr-TR" b="1" dirty="0" err="1" smtClean="0">
                <a:solidFill>
                  <a:srgbClr val="C00000"/>
                </a:solidFill>
              </a:rPr>
              <a:t>Antisosyal</a:t>
            </a:r>
            <a:r>
              <a:rPr lang="tr-TR" b="1" dirty="0" smtClean="0">
                <a:solidFill>
                  <a:srgbClr val="C00000"/>
                </a:solidFill>
              </a:rPr>
              <a:t>(</a:t>
            </a:r>
            <a:r>
              <a:rPr lang="tr-TR" b="1" dirty="0" err="1" smtClean="0">
                <a:solidFill>
                  <a:srgbClr val="C00000"/>
                </a:solidFill>
              </a:rPr>
              <a:t>Psikopatik</a:t>
            </a:r>
            <a:r>
              <a:rPr lang="tr-TR" b="1" dirty="0" smtClean="0">
                <a:solidFill>
                  <a:srgbClr val="C00000"/>
                </a:solidFill>
              </a:rPr>
              <a:t>/</a:t>
            </a:r>
            <a:r>
              <a:rPr lang="tr-TR" b="1" dirty="0" err="1" smtClean="0">
                <a:solidFill>
                  <a:srgbClr val="C00000"/>
                </a:solidFill>
              </a:rPr>
              <a:t>Sosyopatik</a:t>
            </a:r>
            <a:r>
              <a:rPr lang="tr-TR" b="1" dirty="0" smtClean="0">
                <a:solidFill>
                  <a:srgbClr val="C00000"/>
                </a:solidFill>
              </a:rPr>
              <a:t>) Kişilik,</a:t>
            </a:r>
          </a:p>
          <a:p>
            <a:pPr>
              <a:buNone/>
            </a:pPr>
            <a:r>
              <a:rPr lang="tr-TR" b="1" dirty="0" smtClean="0">
                <a:solidFill>
                  <a:srgbClr val="C00000"/>
                </a:solidFill>
              </a:rPr>
              <a:t>j.</a:t>
            </a:r>
            <a:r>
              <a:rPr lang="tr-TR" b="1" dirty="0" err="1" smtClean="0">
                <a:solidFill>
                  <a:srgbClr val="C00000"/>
                </a:solidFill>
              </a:rPr>
              <a:t>Histrionik</a:t>
            </a:r>
            <a:r>
              <a:rPr lang="tr-TR" b="1" dirty="0" smtClean="0">
                <a:solidFill>
                  <a:srgbClr val="C00000"/>
                </a:solidFill>
              </a:rPr>
              <a:t> Kişilik,</a:t>
            </a:r>
          </a:p>
          <a:p>
            <a:pPr>
              <a:buNone/>
            </a:pPr>
            <a:r>
              <a:rPr lang="tr-TR" b="1" dirty="0" smtClean="0">
                <a:solidFill>
                  <a:srgbClr val="C00000"/>
                </a:solidFill>
              </a:rPr>
              <a:t>k.Sınırda(</a:t>
            </a:r>
            <a:r>
              <a:rPr lang="tr-TR" b="1" dirty="0" err="1" smtClean="0">
                <a:solidFill>
                  <a:srgbClr val="C00000"/>
                </a:solidFill>
              </a:rPr>
              <a:t>Borderline</a:t>
            </a:r>
            <a:r>
              <a:rPr lang="tr-TR" b="1" dirty="0" smtClean="0">
                <a:solidFill>
                  <a:srgbClr val="C00000"/>
                </a:solidFill>
              </a:rPr>
              <a:t>) Kişilik</a:t>
            </a:r>
            <a:r>
              <a:rPr lang="tr-TR" b="1" i="1" dirty="0" smtClean="0">
                <a:solidFill>
                  <a:srgbClr val="C00000"/>
                </a:solidFill>
              </a:rPr>
              <a:t>,</a:t>
            </a:r>
          </a:p>
          <a:p>
            <a:endParaRPr lang="tr-TR" sz="1800" b="1" i="1" dirty="0" smtClean="0"/>
          </a:p>
          <a:p>
            <a:endParaRPr lang="tr-TR" sz="1800" b="1" i="1" dirty="0" smtClean="0"/>
          </a:p>
          <a:p>
            <a:endParaRPr lang="tr-TR" sz="1800" b="1" i="1" dirty="0" smtClean="0"/>
          </a:p>
          <a:p>
            <a:endParaRPr lang="tr-TR" sz="18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504056"/>
          </a:xfrm>
        </p:spPr>
        <p:txBody>
          <a:bodyPr>
            <a:normAutofit/>
          </a:bodyPr>
          <a:lstStyle/>
          <a:p>
            <a:pPr algn="ctr"/>
            <a:r>
              <a:rPr lang="tr-TR" sz="2400" b="1" dirty="0" smtClean="0">
                <a:solidFill>
                  <a:srgbClr val="C00000"/>
                </a:solidFill>
              </a:rPr>
              <a:t>Normal Dışı davranışların Ortak Özellikleri</a:t>
            </a:r>
            <a:endParaRPr lang="tr-TR" sz="2400" dirty="0">
              <a:solidFill>
                <a:srgbClr val="C00000"/>
              </a:solidFill>
            </a:endParaRPr>
          </a:p>
        </p:txBody>
      </p:sp>
      <p:sp>
        <p:nvSpPr>
          <p:cNvPr id="3" name="2 İçerik Yer Tutucusu"/>
          <p:cNvSpPr>
            <a:spLocks noGrp="1"/>
          </p:cNvSpPr>
          <p:nvPr>
            <p:ph sz="quarter" idx="1"/>
          </p:nvPr>
        </p:nvSpPr>
        <p:spPr>
          <a:xfrm>
            <a:off x="323528" y="764704"/>
            <a:ext cx="8280920" cy="5904656"/>
          </a:xfrm>
        </p:spPr>
        <p:txBody>
          <a:bodyPr>
            <a:normAutofit fontScale="47500" lnSpcReduction="20000"/>
          </a:bodyPr>
          <a:lstStyle/>
          <a:p>
            <a:pPr lvl="0">
              <a:buFont typeface="Wingdings" pitchFamily="2" charset="2"/>
              <a:buChar char="ü"/>
            </a:pPr>
            <a:r>
              <a:rPr lang="tr-TR" sz="3400" dirty="0" smtClean="0"/>
              <a:t>Yapılan yanlışların yinelenmesi, ders alınmaması,</a:t>
            </a:r>
          </a:p>
          <a:p>
            <a:pPr lvl="0">
              <a:buFont typeface="Wingdings" pitchFamily="2" charset="2"/>
              <a:buChar char="ü"/>
            </a:pPr>
            <a:r>
              <a:rPr lang="tr-TR" sz="3400" dirty="0" smtClean="0"/>
              <a:t>Çocukluk ya da ergenlikten beri sürüyor olması,</a:t>
            </a:r>
          </a:p>
          <a:p>
            <a:pPr lvl="0">
              <a:buFont typeface="Wingdings" pitchFamily="2" charset="2"/>
              <a:buChar char="ü"/>
            </a:pPr>
            <a:r>
              <a:rPr lang="tr-TR" sz="3400" dirty="0" smtClean="0"/>
              <a:t>İş yaşamında ve toplumsal  ilişkilerde belirgin bozulmaya ya da şiddetli sıkıntıya yol açması,</a:t>
            </a:r>
          </a:p>
          <a:p>
            <a:pPr lvl="0">
              <a:buFont typeface="Wingdings" pitchFamily="2" charset="2"/>
              <a:buChar char="ü"/>
            </a:pPr>
            <a:r>
              <a:rPr lang="tr-TR" sz="3400" dirty="0" smtClean="0"/>
              <a:t>Biliş, duygulanım, dürtü kontrolünde ve insan ilişkilerinde toplumsal değer ve ölçülerden uzaklaşması, topluma aykırı davranışlar göstermesi,</a:t>
            </a:r>
          </a:p>
          <a:p>
            <a:pPr lvl="0">
              <a:buFont typeface="Wingdings" pitchFamily="2" charset="2"/>
              <a:buChar char="ü"/>
            </a:pPr>
            <a:r>
              <a:rPr lang="tr-TR" sz="3400" dirty="0" smtClean="0"/>
              <a:t>Çevre ile çatışma ve sürtüşmeye girilmesi, bireyin kendisini çevreye değil, çevreyi kendine uydurmaya çalışması,</a:t>
            </a:r>
          </a:p>
          <a:p>
            <a:pPr lvl="0">
              <a:buFont typeface="Wingdings" pitchFamily="2" charset="2"/>
              <a:buChar char="ü"/>
            </a:pPr>
            <a:r>
              <a:rPr lang="tr-TR" sz="3400" dirty="0" smtClean="0"/>
              <a:t>Bireyin sorunları karşısında daha çok çevreyi suçlaması, sorunun çevreden kaynaklandığını iddia etmesi, ısrarla kendinin haklı olduğu iddiası,</a:t>
            </a:r>
          </a:p>
          <a:p>
            <a:pPr lvl="0">
              <a:buFont typeface="Wingdings" pitchFamily="2" charset="2"/>
              <a:buChar char="ü"/>
            </a:pPr>
            <a:r>
              <a:rPr lang="tr-TR" sz="3400" dirty="0" smtClean="0"/>
              <a:t>Sorumluluktan kaçması,</a:t>
            </a:r>
          </a:p>
          <a:p>
            <a:pPr lvl="0">
              <a:buFont typeface="Wingdings" pitchFamily="2" charset="2"/>
              <a:buChar char="ü"/>
            </a:pPr>
            <a:r>
              <a:rPr lang="tr-TR" sz="3400" dirty="0" err="1" smtClean="0"/>
              <a:t>Antisosyal</a:t>
            </a:r>
            <a:r>
              <a:rPr lang="tr-TR" sz="3400" dirty="0" smtClean="0"/>
              <a:t> davranışlarından suçluluk duymaması,</a:t>
            </a:r>
          </a:p>
          <a:p>
            <a:pPr lvl="0">
              <a:buFont typeface="Wingdings" pitchFamily="2" charset="2"/>
              <a:buChar char="ü"/>
            </a:pPr>
            <a:r>
              <a:rPr lang="tr-TR" sz="3400" dirty="0" smtClean="0"/>
              <a:t>Alkol ve diğer maddelere aşırı tutku, düşkünlük ve kolay bağımlılık eğilimi,</a:t>
            </a:r>
          </a:p>
          <a:p>
            <a:pPr lvl="0">
              <a:buFont typeface="Wingdings" pitchFamily="2" charset="2"/>
              <a:buChar char="ü"/>
            </a:pPr>
            <a:r>
              <a:rPr lang="tr-TR" sz="3400" dirty="0" smtClean="0"/>
              <a:t>Çoğunun profesyonel tıbbi desteğe, psikiyatrik tedaviye gereksinim göstermesi,</a:t>
            </a:r>
          </a:p>
          <a:p>
            <a:pPr lvl="0">
              <a:buFont typeface="Wingdings" pitchFamily="2" charset="2"/>
              <a:buChar char="ü"/>
            </a:pPr>
            <a:r>
              <a:rPr lang="tr-TR" sz="3400" dirty="0" smtClean="0"/>
              <a:t>Kullanılan savunma mekanizmaları daha çok “akla yakınlaştırma”, “bilinçli yalanlama(inkar etme)”, “yansıtma ve çevreyi suçlama”, “çevredekileri oyuna getirme,  istismar etme ve kullanma” biçiminde ve daha çok ilkel nitelikte,</a:t>
            </a:r>
          </a:p>
          <a:p>
            <a:pPr>
              <a:buFont typeface="Wingdings" pitchFamily="2" charset="2"/>
              <a:buChar char="ü"/>
            </a:pPr>
            <a:r>
              <a:rPr lang="tr-TR" sz="3400" dirty="0" smtClean="0"/>
              <a:t>Kişilik bozuklukları erkeklerde, kadınlara kıyasla 4-5 kat daha fazla görülmekle birlikte, boyun eğici bağımlı, </a:t>
            </a:r>
            <a:r>
              <a:rPr lang="tr-TR" sz="3400" dirty="0" err="1" smtClean="0"/>
              <a:t>histrionik</a:t>
            </a:r>
            <a:r>
              <a:rPr lang="tr-TR" sz="3400" dirty="0" smtClean="0"/>
              <a:t> ve sınırda(</a:t>
            </a:r>
            <a:r>
              <a:rPr lang="tr-TR" sz="3400" dirty="0" err="1" smtClean="0"/>
              <a:t>borderline</a:t>
            </a:r>
            <a:r>
              <a:rPr lang="tr-TR" sz="3400" dirty="0" smtClean="0"/>
              <a:t>) bozukluklar daha çok kadınlarda; </a:t>
            </a:r>
            <a:r>
              <a:rPr lang="tr-TR" sz="3400" dirty="0" err="1" smtClean="0"/>
              <a:t>paranoid</a:t>
            </a:r>
            <a:r>
              <a:rPr lang="tr-TR" sz="3400" dirty="0" smtClean="0"/>
              <a:t>, </a:t>
            </a:r>
            <a:r>
              <a:rPr lang="tr-TR" sz="3400" dirty="0" err="1" smtClean="0"/>
              <a:t>şizoid</a:t>
            </a:r>
            <a:r>
              <a:rPr lang="tr-TR" sz="3400" dirty="0" smtClean="0"/>
              <a:t>, </a:t>
            </a:r>
            <a:r>
              <a:rPr lang="tr-TR" sz="3400" dirty="0" err="1" smtClean="0"/>
              <a:t>şizotipal</a:t>
            </a:r>
            <a:r>
              <a:rPr lang="tr-TR" sz="3400" dirty="0" smtClean="0"/>
              <a:t>, </a:t>
            </a:r>
            <a:r>
              <a:rPr lang="tr-TR" sz="3400" dirty="0" err="1" smtClean="0"/>
              <a:t>antisosyal</a:t>
            </a:r>
            <a:r>
              <a:rPr lang="tr-TR" sz="3400" dirty="0" smtClean="0"/>
              <a:t> bozuklukların erkekler arasında daha yaygın olduğu ileri sürülmektedir. </a:t>
            </a:r>
          </a:p>
          <a:p>
            <a:pPr>
              <a:buFont typeface="Wingdings" pitchFamily="2" charset="2"/>
              <a:buChar char="ü"/>
            </a:pPr>
            <a:r>
              <a:rPr lang="tr-TR" sz="3400" dirty="0" smtClean="0"/>
              <a:t>Norveç’te yapılan bir araştırmada, sıklığın %3,9-14,8 olduğu, </a:t>
            </a:r>
            <a:r>
              <a:rPr lang="tr-TR" sz="3400" dirty="0" err="1" smtClean="0"/>
              <a:t>antisosyal</a:t>
            </a:r>
            <a:r>
              <a:rPr lang="tr-TR" sz="3400" dirty="0" smtClean="0"/>
              <a:t> kişilik davranışı gösterenlerin %75’inin bekar, %8’nin evli olduğu bulunmuş. </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55</a:t>
            </a:fld>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850106"/>
          </a:xfrm>
        </p:spPr>
        <p:txBody>
          <a:bodyPr>
            <a:normAutofit/>
          </a:bodyPr>
          <a:lstStyle/>
          <a:p>
            <a:pPr algn="ctr"/>
            <a:r>
              <a:rPr lang="tr-TR" sz="2400" b="1" dirty="0" smtClean="0">
                <a:solidFill>
                  <a:srgbClr val="C00000"/>
                </a:solidFill>
              </a:rPr>
              <a:t>Kişilik Bozuklukları</a:t>
            </a:r>
            <a:br>
              <a:rPr lang="tr-TR" sz="2400" b="1" dirty="0" smtClean="0">
                <a:solidFill>
                  <a:srgbClr val="C00000"/>
                </a:solidFill>
              </a:rPr>
            </a:br>
            <a:r>
              <a:rPr lang="tr-TR" sz="2400" b="1" dirty="0" smtClean="0">
                <a:solidFill>
                  <a:srgbClr val="C00000"/>
                </a:solidFill>
              </a:rPr>
              <a:t>Normal Dışı Davranışlar</a:t>
            </a:r>
            <a:endParaRPr lang="tr-TR" sz="2400" dirty="0"/>
          </a:p>
        </p:txBody>
      </p:sp>
      <p:sp>
        <p:nvSpPr>
          <p:cNvPr id="3" name="2 İçerik Yer Tutucusu"/>
          <p:cNvSpPr>
            <a:spLocks noGrp="1"/>
          </p:cNvSpPr>
          <p:nvPr>
            <p:ph sz="quarter" idx="1"/>
          </p:nvPr>
        </p:nvSpPr>
        <p:spPr>
          <a:xfrm>
            <a:off x="457200" y="1196752"/>
            <a:ext cx="8291264" cy="5277200"/>
          </a:xfrm>
        </p:spPr>
        <p:txBody>
          <a:bodyPr>
            <a:normAutofit fontScale="92500"/>
          </a:bodyPr>
          <a:lstStyle/>
          <a:p>
            <a:pPr>
              <a:buNone/>
            </a:pPr>
            <a:r>
              <a:rPr lang="tr-TR" sz="2600" b="1" dirty="0" smtClean="0">
                <a:solidFill>
                  <a:srgbClr val="C00000"/>
                </a:solidFill>
              </a:rPr>
              <a:t>a.</a:t>
            </a:r>
            <a:r>
              <a:rPr lang="tr-TR" sz="2600" b="1" dirty="0" err="1" smtClean="0">
                <a:solidFill>
                  <a:srgbClr val="C00000"/>
                </a:solidFill>
              </a:rPr>
              <a:t>Şizoid</a:t>
            </a:r>
            <a:r>
              <a:rPr lang="tr-TR" sz="2600" b="1" dirty="0" smtClean="0">
                <a:solidFill>
                  <a:srgbClr val="C00000"/>
                </a:solidFill>
              </a:rPr>
              <a:t> Kişilik: </a:t>
            </a:r>
            <a:r>
              <a:rPr lang="tr-TR" sz="2200" dirty="0" smtClean="0"/>
              <a:t>Sevinçleri, öfke ve üzüntüleri dışarıdan pek kolay anlaşılmaz. Çevresindekilerin eleştiri ve övgülerine pek aldırmazlar ve genellikle yalnız kalmayı tercih ederler, kendilerine yakınlık gösterenlere soğuk ve itici davranırlar. Kimileri sanata ve entelektüel etkinliklere düşkün olabilir. Bu bireylerin </a:t>
            </a:r>
            <a:r>
              <a:rPr lang="tr-TR" sz="2200" b="1" dirty="0" smtClean="0"/>
              <a:t>çocukluk döneminde duygusal ihmale uğradıkları </a:t>
            </a:r>
            <a:r>
              <a:rPr lang="tr-TR" sz="2200" dirty="0" smtClean="0"/>
              <a:t>ileri sürülmektedir.</a:t>
            </a:r>
          </a:p>
          <a:p>
            <a:pPr>
              <a:buNone/>
            </a:pPr>
            <a:r>
              <a:rPr lang="tr-TR" sz="2600" b="1" dirty="0" smtClean="0">
                <a:solidFill>
                  <a:srgbClr val="C00000"/>
                </a:solidFill>
              </a:rPr>
              <a:t>b.</a:t>
            </a:r>
            <a:r>
              <a:rPr lang="tr-TR" sz="2600" b="1" dirty="0" err="1" smtClean="0">
                <a:solidFill>
                  <a:srgbClr val="C00000"/>
                </a:solidFill>
              </a:rPr>
              <a:t>Şizotipal</a:t>
            </a:r>
            <a:r>
              <a:rPr lang="tr-TR" sz="2600" b="1" dirty="0" smtClean="0">
                <a:solidFill>
                  <a:srgbClr val="C00000"/>
                </a:solidFill>
              </a:rPr>
              <a:t> Kişilik: </a:t>
            </a:r>
            <a:r>
              <a:rPr lang="tr-TR" sz="2200" dirty="0" smtClean="0"/>
              <a:t>Düşünce ve davranışlarında garip ve </a:t>
            </a:r>
            <a:r>
              <a:rPr lang="tr-TR" sz="2200" dirty="0" err="1" smtClean="0"/>
              <a:t>olağandışılık</a:t>
            </a:r>
            <a:r>
              <a:rPr lang="tr-TR" sz="2200" dirty="0" smtClean="0"/>
              <a:t> dikkat çekicidir. Duygulanımları kısıtlı, kimi zaman da uygunsuzdur. Aşırı alınganlık, kuşkuculuk ve garip konuşma tarzları nedeniyle çevresiyle yakın ilişki kuramazlar. Telepati, altıncı duyu sahibi olma, kimi objelerin uğursuzluğuna inanma, gaipten ve gelecekten haber verme gücü iddiası gibi büyüsel inanışları bulunur. Yapılan çalışmalarda, </a:t>
            </a:r>
            <a:r>
              <a:rPr lang="tr-TR" sz="2200" dirty="0" err="1" smtClean="0"/>
              <a:t>şizotipal</a:t>
            </a:r>
            <a:r>
              <a:rPr lang="tr-TR" sz="2200" dirty="0" smtClean="0"/>
              <a:t> kişiliğin gelişiminde </a:t>
            </a:r>
            <a:r>
              <a:rPr lang="tr-TR" sz="2200" b="1" dirty="0" smtClean="0"/>
              <a:t>çocukluk döneminde bedensel ve ruhsal kötü muamele ve bedensel ihmalin </a:t>
            </a:r>
            <a:r>
              <a:rPr lang="tr-TR" sz="2200" dirty="0" smtClean="0"/>
              <a:t>rolü olduğu bildirilmiştir.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56</a:t>
            </a:fld>
            <a:endParaRPr lang="tr-T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792088"/>
          </a:xfrm>
        </p:spPr>
        <p:txBody>
          <a:bodyPr>
            <a:noAutofit/>
          </a:bodyPr>
          <a:lstStyle/>
          <a:p>
            <a:pPr algn="ctr"/>
            <a:r>
              <a:rPr lang="tr-TR" sz="2400" b="1" dirty="0" smtClean="0">
                <a:solidFill>
                  <a:srgbClr val="C00000"/>
                </a:solidFill>
              </a:rPr>
              <a:t>Kişilik Bozuklukları</a:t>
            </a:r>
            <a:br>
              <a:rPr lang="tr-TR" sz="2400" b="1" dirty="0" smtClean="0">
                <a:solidFill>
                  <a:srgbClr val="C00000"/>
                </a:solidFill>
              </a:rPr>
            </a:br>
            <a:r>
              <a:rPr lang="tr-TR" sz="2400" b="1" dirty="0" smtClean="0">
                <a:solidFill>
                  <a:srgbClr val="C00000"/>
                </a:solidFill>
              </a:rPr>
              <a:t>Normal Dışı Davranışlar</a:t>
            </a:r>
            <a:endParaRPr lang="tr-TR" sz="2400" dirty="0"/>
          </a:p>
        </p:txBody>
      </p:sp>
      <p:sp>
        <p:nvSpPr>
          <p:cNvPr id="3" name="2 İçerik Yer Tutucusu"/>
          <p:cNvSpPr>
            <a:spLocks noGrp="1"/>
          </p:cNvSpPr>
          <p:nvPr>
            <p:ph sz="quarter" idx="1"/>
          </p:nvPr>
        </p:nvSpPr>
        <p:spPr>
          <a:xfrm>
            <a:off x="179512" y="1052736"/>
            <a:ext cx="8640960" cy="5616624"/>
          </a:xfrm>
        </p:spPr>
        <p:txBody>
          <a:bodyPr>
            <a:normAutofit fontScale="70000" lnSpcReduction="20000"/>
          </a:bodyPr>
          <a:lstStyle/>
          <a:p>
            <a:pPr>
              <a:buNone/>
            </a:pPr>
            <a:r>
              <a:rPr lang="tr-TR" sz="3400" b="1" dirty="0" smtClean="0">
                <a:solidFill>
                  <a:srgbClr val="C00000"/>
                </a:solidFill>
              </a:rPr>
              <a:t>c.</a:t>
            </a:r>
            <a:r>
              <a:rPr lang="tr-TR" sz="3400" b="1" dirty="0" err="1" smtClean="0">
                <a:solidFill>
                  <a:srgbClr val="C00000"/>
                </a:solidFill>
              </a:rPr>
              <a:t>Paranoid</a:t>
            </a:r>
            <a:r>
              <a:rPr lang="tr-TR" sz="3400" b="1" dirty="0" smtClean="0">
                <a:solidFill>
                  <a:srgbClr val="C00000"/>
                </a:solidFill>
              </a:rPr>
              <a:t> Kişilik: </a:t>
            </a:r>
            <a:r>
              <a:rPr lang="tr-TR" sz="2600" dirty="0" smtClean="0"/>
              <a:t>Kuşkucu, alıngan, kuruntulu kişilerdir. Çevresindeki insanlardan kendisine kötülük edileceği kaygısı ve kuşkusu ile aşırı dikkatli ve savunucudurlar. Çabuk alınırlar, insanların bakış, hareket ve sözlerini olumsuz yorumlama eğilimindedirler. Genellikle aşırı kıskanç, kinci ve aşırı gururludurlar. Olayları abartmaya, tartışmaya ve kavga etmeye eğilimlidirler. Çevresindeki diğer insanları eleştiren, ancak kendisi eleştiri ve şaka kaldırmayan özelliktedir. Bu bireylerin çocukluk döneminde </a:t>
            </a:r>
            <a:r>
              <a:rPr lang="tr-TR" sz="2600" b="1" dirty="0" smtClean="0"/>
              <a:t>duygusal kötü muamele ve ihmal gördükleri </a:t>
            </a:r>
            <a:r>
              <a:rPr lang="tr-TR" sz="2600" dirty="0" smtClean="0"/>
              <a:t>ileri sürülmektedir. </a:t>
            </a:r>
          </a:p>
          <a:p>
            <a:pPr>
              <a:buNone/>
            </a:pPr>
            <a:r>
              <a:rPr lang="tr-TR" sz="3400" b="1" dirty="0" smtClean="0">
                <a:solidFill>
                  <a:srgbClr val="C00000"/>
                </a:solidFill>
              </a:rPr>
              <a:t>ç.</a:t>
            </a:r>
            <a:r>
              <a:rPr lang="tr-TR" sz="3400" b="1" dirty="0" err="1" smtClean="0">
                <a:solidFill>
                  <a:srgbClr val="C00000"/>
                </a:solidFill>
              </a:rPr>
              <a:t>Sado</a:t>
            </a:r>
            <a:r>
              <a:rPr lang="tr-TR" sz="3400" b="1" dirty="0" smtClean="0">
                <a:solidFill>
                  <a:srgbClr val="C00000"/>
                </a:solidFill>
              </a:rPr>
              <a:t>-Mazoşist Kişilik: </a:t>
            </a:r>
            <a:r>
              <a:rPr lang="tr-TR" sz="2600" dirty="0" smtClean="0"/>
              <a:t>Daha çok normal dışı cinsel davranışlar için kullanılmış ve cinsel haz için partnerine işkence eden ve acı çektirenlere “sadist”, işkence edilmesinden zevk ve haz duyana “mazoşist” tanımlaması yapılmıştır. Bu bireyler birbirini bulur ve bırakamazlar, birinde </a:t>
            </a:r>
            <a:r>
              <a:rPr lang="tr-TR" sz="2600" b="1" dirty="0" smtClean="0"/>
              <a:t>acı çekme, </a:t>
            </a:r>
            <a:r>
              <a:rPr lang="tr-TR" sz="2600" dirty="0" smtClean="0"/>
              <a:t>diğerinde </a:t>
            </a:r>
            <a:r>
              <a:rPr lang="tr-TR" sz="2600" b="1" dirty="0" smtClean="0"/>
              <a:t>acı çektirme </a:t>
            </a:r>
            <a:r>
              <a:rPr lang="tr-TR" sz="2600" dirty="0" smtClean="0"/>
              <a:t>gereksinimi karşılıklı olarak giderilir. Ancak günümüzde </a:t>
            </a:r>
            <a:r>
              <a:rPr lang="tr-TR" sz="2600" dirty="0" err="1" smtClean="0"/>
              <a:t>sado</a:t>
            </a:r>
            <a:r>
              <a:rPr lang="tr-TR" sz="2600" dirty="0" smtClean="0"/>
              <a:t>-mazoşist kavramının kapsamı değişmiş, cinsel bir nitelik taşımasa bile, </a:t>
            </a:r>
            <a:r>
              <a:rPr lang="tr-TR" sz="2600" b="1" dirty="0" smtClean="0"/>
              <a:t>başkalarına eziyet etmeyi ve çektirmeyi ya da birilerine boyun eğerek eziyet edilmeyi, eziyet altında yaşamayı, benimsemiş bundan beslenen bireyleri </a:t>
            </a:r>
            <a:r>
              <a:rPr lang="tr-TR" sz="2600" dirty="0" smtClean="0"/>
              <a:t>de tanımlar. İş ortamında yönetici ve çalışanlar arasında bu tür kişilikte olan bireyler bulunmaktadır. Kurum içerisinde çalışanlarını ezen, eziyet eden yönetici ve buna boyun eğerek katlanan, kimi kez de amirinin küçültücü tutum ve davranışlarına çanak tutan  çalışan örneklerine rastlanmaktadır</a:t>
            </a:r>
            <a:r>
              <a:rPr lang="tr-TR" sz="2600" b="1" i="1" dirty="0" smtClean="0"/>
              <a:t>. </a:t>
            </a:r>
            <a:r>
              <a:rPr lang="tr-TR" sz="2600" b="1" dirty="0" smtClean="0"/>
              <a:t>Aile içi şiddet ve sevgi yoksunluğu</a:t>
            </a:r>
            <a:r>
              <a:rPr lang="tr-TR" sz="2600" dirty="0" smtClean="0"/>
              <a:t> etkili.</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57</a:t>
            </a:fld>
            <a:endParaRPr lang="tr-T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864096"/>
          </a:xfrm>
        </p:spPr>
        <p:txBody>
          <a:bodyPr>
            <a:normAutofit/>
          </a:bodyPr>
          <a:lstStyle/>
          <a:p>
            <a:pPr algn="ctr"/>
            <a:r>
              <a:rPr lang="tr-TR" sz="2400" b="1" dirty="0" smtClean="0">
                <a:solidFill>
                  <a:srgbClr val="C00000"/>
                </a:solidFill>
              </a:rPr>
              <a:t>Kişilik Bozuklukları</a:t>
            </a:r>
            <a:br>
              <a:rPr lang="tr-TR" sz="2400" b="1" dirty="0" smtClean="0">
                <a:solidFill>
                  <a:srgbClr val="C00000"/>
                </a:solidFill>
              </a:rPr>
            </a:br>
            <a:r>
              <a:rPr lang="tr-TR" sz="2400" b="1" dirty="0" smtClean="0">
                <a:solidFill>
                  <a:srgbClr val="C00000"/>
                </a:solidFill>
              </a:rPr>
              <a:t>Normal Dışı Davranışlar</a:t>
            </a:r>
            <a:endParaRPr lang="tr-TR" sz="2400" dirty="0"/>
          </a:p>
        </p:txBody>
      </p:sp>
      <p:sp>
        <p:nvSpPr>
          <p:cNvPr id="3" name="2 İçerik Yer Tutucusu"/>
          <p:cNvSpPr>
            <a:spLocks noGrp="1"/>
          </p:cNvSpPr>
          <p:nvPr>
            <p:ph sz="quarter" idx="1"/>
          </p:nvPr>
        </p:nvSpPr>
        <p:spPr>
          <a:xfrm>
            <a:off x="457200" y="1052736"/>
            <a:ext cx="8219256" cy="5421216"/>
          </a:xfrm>
        </p:spPr>
        <p:txBody>
          <a:bodyPr>
            <a:normAutofit fontScale="92500" lnSpcReduction="10000"/>
          </a:bodyPr>
          <a:lstStyle/>
          <a:p>
            <a:pPr>
              <a:buNone/>
            </a:pPr>
            <a:r>
              <a:rPr lang="tr-TR" sz="2600" b="1" dirty="0" smtClean="0">
                <a:solidFill>
                  <a:srgbClr val="C00000"/>
                </a:solidFill>
              </a:rPr>
              <a:t>d.Çökkün(</a:t>
            </a:r>
            <a:r>
              <a:rPr lang="tr-TR" sz="2600" b="1" dirty="0" err="1" smtClean="0">
                <a:solidFill>
                  <a:srgbClr val="C00000"/>
                </a:solidFill>
              </a:rPr>
              <a:t>Depresif</a:t>
            </a:r>
            <a:r>
              <a:rPr lang="tr-TR" sz="2600" b="1" dirty="0" smtClean="0">
                <a:solidFill>
                  <a:srgbClr val="C00000"/>
                </a:solidFill>
              </a:rPr>
              <a:t>) Kişilik: </a:t>
            </a:r>
            <a:r>
              <a:rPr lang="tr-TR" sz="2200" dirty="0" smtClean="0"/>
              <a:t>Devamlı bir mutsuzluk, kötümserlik, üzüntü hali,  her şeyi fazla ciddiye alan, eğlenmeyi, hayattan zevk almayı pek bilmeyen, kolay beğenmeyen bireylerdir. Ayrıca özgüvenleri düşük, kendini suçlamaya, değersiz ve önemsiz görme eğilimleri vardır.</a:t>
            </a:r>
          </a:p>
          <a:p>
            <a:pPr>
              <a:buNone/>
            </a:pPr>
            <a:r>
              <a:rPr lang="tr-TR" sz="2600" b="1" dirty="0" smtClean="0">
                <a:solidFill>
                  <a:srgbClr val="C00000"/>
                </a:solidFill>
              </a:rPr>
              <a:t>e.Pasif-agresif Kişilik: </a:t>
            </a:r>
            <a:r>
              <a:rPr lang="tr-TR" sz="2200" dirty="0" smtClean="0"/>
              <a:t>Pasif direnişli bireylerdir. Çevresindeki bireylere kin, öfke ve saldırganlık duygularını daha çok pasif bir direnişle ortaya koyarlar. Bu pasif direniş daha çok aile ve iş ortamında gösterilir. İşlerini biraz daha hızlı ve zamanında bitirmesi istendiğinde, bu kişilerin işi uzattıkları ve erteledikleri gözlemlenir. Yönetici tarafından bunların üzerine gidilmesi ve ısrar edilmesi halinde, bu bireylerde erteleme ve savsaklama eğiliminde artma, küsme, surat asma, yöneticilerini çekiştirme gibi davranışlar gözlenir. Bu tür davranma nedenleri için unutkanlık, rahatsızlık gibi </a:t>
            </a:r>
            <a:r>
              <a:rPr lang="tr-TR" sz="2200" dirty="0" err="1" smtClean="0"/>
              <a:t>yüzeyel</a:t>
            </a:r>
            <a:r>
              <a:rPr lang="tr-TR" sz="2200" dirty="0" smtClean="0"/>
              <a:t> nedenler ileri sürerler. Yapılan çalışmalar, bu tür kişiliğin gelişiminde </a:t>
            </a:r>
            <a:r>
              <a:rPr lang="tr-TR" sz="2200" b="1" dirty="0" smtClean="0"/>
              <a:t>çocuklukta bedensel kötü muamelenin </a:t>
            </a:r>
            <a:r>
              <a:rPr lang="tr-TR" sz="2200" dirty="0" smtClean="0"/>
              <a:t>payı bulunduğu ileri sürülmektedir.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58</a:t>
            </a:fld>
            <a:endParaRPr lang="tr-T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792088"/>
          </a:xfrm>
        </p:spPr>
        <p:txBody>
          <a:bodyPr>
            <a:noAutofit/>
          </a:bodyPr>
          <a:lstStyle/>
          <a:p>
            <a:pPr algn="ctr"/>
            <a:r>
              <a:rPr lang="tr-TR" sz="2400" b="1" dirty="0" smtClean="0">
                <a:solidFill>
                  <a:srgbClr val="C00000"/>
                </a:solidFill>
              </a:rPr>
              <a:t>Kişilik Bozuklukları</a:t>
            </a:r>
            <a:br>
              <a:rPr lang="tr-TR" sz="2400" b="1" dirty="0" smtClean="0">
                <a:solidFill>
                  <a:srgbClr val="C00000"/>
                </a:solidFill>
              </a:rPr>
            </a:br>
            <a:r>
              <a:rPr lang="tr-TR" sz="2400" b="1" dirty="0" smtClean="0">
                <a:solidFill>
                  <a:srgbClr val="C00000"/>
                </a:solidFill>
              </a:rPr>
              <a:t>Normal Dışı Davranışlar</a:t>
            </a:r>
            <a:endParaRPr lang="tr-TR" sz="2400" dirty="0"/>
          </a:p>
        </p:txBody>
      </p:sp>
      <p:sp>
        <p:nvSpPr>
          <p:cNvPr id="3" name="2 İçerik Yer Tutucusu"/>
          <p:cNvSpPr>
            <a:spLocks noGrp="1"/>
          </p:cNvSpPr>
          <p:nvPr>
            <p:ph sz="quarter" idx="1"/>
          </p:nvPr>
        </p:nvSpPr>
        <p:spPr>
          <a:xfrm>
            <a:off x="251520" y="1052736"/>
            <a:ext cx="8424936" cy="5616624"/>
          </a:xfrm>
        </p:spPr>
        <p:txBody>
          <a:bodyPr>
            <a:normAutofit fontScale="55000" lnSpcReduction="20000"/>
          </a:bodyPr>
          <a:lstStyle/>
          <a:p>
            <a:pPr>
              <a:buNone/>
            </a:pPr>
            <a:r>
              <a:rPr lang="tr-TR" sz="3800" b="1" dirty="0" smtClean="0">
                <a:solidFill>
                  <a:srgbClr val="C00000"/>
                </a:solidFill>
              </a:rPr>
              <a:t>f.Obsesif-</a:t>
            </a:r>
            <a:r>
              <a:rPr lang="tr-TR" sz="3800" b="1" dirty="0" err="1" smtClean="0">
                <a:solidFill>
                  <a:srgbClr val="C00000"/>
                </a:solidFill>
              </a:rPr>
              <a:t>Kompulsif</a:t>
            </a:r>
            <a:r>
              <a:rPr lang="tr-TR" sz="3800" b="1" dirty="0" smtClean="0">
                <a:solidFill>
                  <a:srgbClr val="C00000"/>
                </a:solidFill>
              </a:rPr>
              <a:t> Kişilik: </a:t>
            </a:r>
            <a:r>
              <a:rPr lang="tr-TR" sz="3200" dirty="0" smtClean="0"/>
              <a:t>Aşırı düzen, titiz ve kusursuz olma, </a:t>
            </a:r>
            <a:r>
              <a:rPr lang="tr-TR" sz="3200" dirty="0" err="1" smtClean="0"/>
              <a:t>mükemmelliyetcilik</a:t>
            </a:r>
            <a:r>
              <a:rPr lang="tr-TR" sz="3200" dirty="0" smtClean="0"/>
              <a:t>, kuralcılık ve inatçılık dikkati çeker. Kendi kurallarına başkalarının da uymasını ister, aksi halde hoşgörüsüzlük gözlenir. Ayrıca iş sorumluluklarına aşırı düşkünlük ve hırs, kılı kırk yarma, ince eleyip sık dokuma tutum ve davranışları gözlenir. Ayrıca cimrilik, biriktirme eğilimi, eskimiş eşyaları atamama, konuşmalarında ve diğer insanlarla ilişkilerinde kuralcı, ayrıntıcı ve mantıklı tutum dikkat çeker. Olaylar karşısında evhamlı, kuruntulu ve ikircikli (</a:t>
            </a:r>
            <a:r>
              <a:rPr lang="tr-TR" sz="3200" dirty="0" err="1" smtClean="0"/>
              <a:t>ambivalans</a:t>
            </a:r>
            <a:r>
              <a:rPr lang="tr-TR" sz="3200" dirty="0" smtClean="0"/>
              <a:t>)davranışlar da söz konusudur. Bu bireylerin sorumlulukları ve iş yükü arttıkça, stres düzeyi ve obsesif </a:t>
            </a:r>
            <a:r>
              <a:rPr lang="tr-TR" sz="3200" dirty="0" err="1" smtClean="0"/>
              <a:t>kompulsif</a:t>
            </a:r>
            <a:r>
              <a:rPr lang="tr-TR" sz="3200" dirty="0" smtClean="0"/>
              <a:t> belirtilerde ve depresyon(çökkünlük) eğiliminde artma gözlenir. Afrika karıncası davranışı gözlenir(Tekrarlayan, obsesyonları rahatlatma davranışları).</a:t>
            </a:r>
          </a:p>
          <a:p>
            <a:pPr>
              <a:buNone/>
            </a:pPr>
            <a:r>
              <a:rPr lang="tr-TR" sz="3800" b="1" dirty="0" err="1" smtClean="0">
                <a:solidFill>
                  <a:srgbClr val="C00000"/>
                </a:solidFill>
              </a:rPr>
              <a:t>g.Kaçıngan</a:t>
            </a:r>
            <a:r>
              <a:rPr lang="tr-TR" sz="3800" b="1" dirty="0" smtClean="0">
                <a:solidFill>
                  <a:srgbClr val="C00000"/>
                </a:solidFill>
              </a:rPr>
              <a:t> Kişilik: </a:t>
            </a:r>
            <a:r>
              <a:rPr lang="tr-TR" sz="3200" dirty="0" smtClean="0"/>
              <a:t>Toplum içinde olumsuz değerlendirilmekten korkar, utangaç ve çekingen davranır, kendilerini fazla gözler, başkalarınca kendilerinin nasıl görüldüğünü ve değerlendirildiğini merek ederler. Toplum içerisinde yanlış davranmaktan çekinirler, olaylar karşısında yüzü kızarır, elleri titreyebilir, bunların fark edileceği kaygısı yaşarlar. Bu nedenle toplumsal ilişkilerden kaçınırlar. Bu kişilik türü geleneksel toplumlarda ve ülkemizde sık görülür, hatta geleneksel kültürlerde utangaç, çekingen böyle çocuk ve gençler beğenilir ve övgüyle söz edilir. Bu tür kişiliğin gelişiminde de çocuklukta duygusal ihmalin önemli olduğu ileri sürülmektedir</a:t>
            </a:r>
            <a:r>
              <a:rPr lang="tr-TR" sz="2900" dirty="0" smtClean="0"/>
              <a:t>.</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59</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88640"/>
            <a:ext cx="8219256" cy="720080"/>
          </a:xfrm>
        </p:spPr>
        <p:txBody>
          <a:bodyPr>
            <a:normAutofit fontScale="90000"/>
          </a:bodyPr>
          <a:lstStyle/>
          <a:p>
            <a:pPr algn="ctr"/>
            <a:r>
              <a:rPr lang="tr-TR" dirty="0" smtClean="0"/>
              <a:t/>
            </a:r>
            <a:br>
              <a:rPr lang="tr-TR" dirty="0" smtClean="0"/>
            </a:br>
            <a:r>
              <a:rPr lang="tr-TR" dirty="0" smtClean="0"/>
              <a:t/>
            </a:r>
            <a:br>
              <a:rPr lang="tr-TR" dirty="0" smtClean="0"/>
            </a:br>
            <a:r>
              <a:rPr lang="tr-TR" dirty="0" smtClean="0"/>
              <a:t/>
            </a:r>
            <a:br>
              <a:rPr lang="tr-TR" dirty="0" smtClean="0"/>
            </a:br>
            <a:r>
              <a:rPr lang="tr-TR" b="1" dirty="0" smtClean="0"/>
              <a:t> </a:t>
            </a:r>
            <a:r>
              <a:rPr lang="tr-TR" b="1" dirty="0" smtClean="0">
                <a:solidFill>
                  <a:srgbClr val="C00000"/>
                </a:solidFill>
              </a:rPr>
              <a:t>Kişiliğin Üç Boyutu</a:t>
            </a:r>
            <a:r>
              <a:rPr lang="tr-TR" b="1" dirty="0" smtClean="0"/>
              <a:t/>
            </a:r>
            <a:br>
              <a:rPr lang="tr-TR" b="1" dirty="0" smtClean="0"/>
            </a:br>
            <a:r>
              <a:rPr lang="tr-TR" sz="2200" b="1" dirty="0" smtClean="0">
                <a:solidFill>
                  <a:srgbClr val="C00000"/>
                </a:solidFill>
              </a:rPr>
              <a:t>(Karakter, Mizaç(huy), Yetenek)</a:t>
            </a:r>
            <a:endParaRPr lang="tr-TR" sz="2200" b="1" dirty="0">
              <a:solidFill>
                <a:srgbClr val="C00000"/>
              </a:solidFill>
            </a:endParaRPr>
          </a:p>
        </p:txBody>
      </p:sp>
      <p:sp>
        <p:nvSpPr>
          <p:cNvPr id="3" name="2 İçerik Yer Tutucusu"/>
          <p:cNvSpPr>
            <a:spLocks noGrp="1"/>
          </p:cNvSpPr>
          <p:nvPr>
            <p:ph sz="quarter" idx="1"/>
          </p:nvPr>
        </p:nvSpPr>
        <p:spPr>
          <a:xfrm>
            <a:off x="179512" y="908720"/>
            <a:ext cx="8496944" cy="5760640"/>
          </a:xfrm>
        </p:spPr>
        <p:txBody>
          <a:bodyPr>
            <a:noAutofit/>
          </a:bodyPr>
          <a:lstStyle/>
          <a:p>
            <a:pPr>
              <a:buNone/>
            </a:pPr>
            <a:r>
              <a:rPr lang="tr-TR" b="1" dirty="0" smtClean="0">
                <a:solidFill>
                  <a:srgbClr val="C00000"/>
                </a:solidFill>
              </a:rPr>
              <a:t>1.Karakter: </a:t>
            </a:r>
            <a:r>
              <a:rPr lang="tr-TR" sz="1800" dirty="0" smtClean="0"/>
              <a:t>Karakter, kişiliğin bir parçası olup, kişilikle eş anlamlı değildir. Karakter, kişiliğin daha çok </a:t>
            </a:r>
            <a:r>
              <a:rPr lang="tr-TR" sz="1800" b="1" dirty="0" smtClean="0">
                <a:solidFill>
                  <a:srgbClr val="C00000"/>
                </a:solidFill>
              </a:rPr>
              <a:t>toplumsal değerleri </a:t>
            </a:r>
            <a:r>
              <a:rPr lang="tr-TR" sz="1800" dirty="0" smtClean="0"/>
              <a:t>ve </a:t>
            </a:r>
            <a:r>
              <a:rPr lang="tr-TR" sz="1800" b="1" dirty="0" smtClean="0">
                <a:solidFill>
                  <a:srgbClr val="C00000"/>
                </a:solidFill>
              </a:rPr>
              <a:t>ahlaki özellikleri </a:t>
            </a:r>
            <a:r>
              <a:rPr lang="tr-TR" sz="1800" dirty="0" smtClean="0"/>
              <a:t>ile ilgili olup, </a:t>
            </a:r>
            <a:r>
              <a:rPr lang="tr-TR" sz="1800" b="1" i="1" dirty="0" smtClean="0"/>
              <a:t>kişinin dünya’yı  görüş, algılama ve yaşamla başa çıkma biçimidir. Öğrenmenin ve toplumsal çevrenin karakter gelişiminde önemli payı vardır. Bu bağlamda karakter yetişkinlikte olgunlaşma, </a:t>
            </a:r>
            <a:r>
              <a:rPr lang="tr-TR" sz="1800" b="1" i="1" dirty="0" err="1" smtClean="0"/>
              <a:t>içgörü</a:t>
            </a:r>
            <a:r>
              <a:rPr lang="tr-TR" sz="1800" b="1" i="1" dirty="0" smtClean="0"/>
              <a:t> gelişmesi ve kültürel ortamlardan etkilenir.</a:t>
            </a:r>
            <a:r>
              <a:rPr lang="tr-TR" sz="1800" dirty="0" smtClean="0"/>
              <a:t> </a:t>
            </a:r>
          </a:p>
          <a:p>
            <a:pPr>
              <a:buFont typeface="Wingdings" pitchFamily="2" charset="2"/>
              <a:buChar char="ü"/>
            </a:pPr>
            <a:r>
              <a:rPr lang="tr-TR" sz="1800" dirty="0" smtClean="0"/>
              <a:t>Karakter, bireyin zihinsel gücünü oluşturan ve biçimlendiren genel özelliklerinin bütünü olup, bu yönüyle kişiliğin iskeleti konumundadır. Bireyin kişilik özellikleri karakterin bir görünümüdür. </a:t>
            </a:r>
          </a:p>
          <a:p>
            <a:pPr>
              <a:buFont typeface="Wingdings" pitchFamily="2" charset="2"/>
              <a:buChar char="ü"/>
            </a:pPr>
            <a:r>
              <a:rPr lang="tr-TR" sz="1800" dirty="0" err="1" smtClean="0"/>
              <a:t>Allport</a:t>
            </a:r>
            <a:r>
              <a:rPr lang="tr-TR" sz="1800" dirty="0" smtClean="0"/>
              <a:t> karakteri, “İnsanın içinde yaşadığı çevrenin değer yargılarını ve ahlak kurallarını kullanış biçimi” olarak tanımlamaktadır.</a:t>
            </a:r>
          </a:p>
          <a:p>
            <a:pPr>
              <a:buFont typeface="Wingdings" pitchFamily="2" charset="2"/>
              <a:buChar char="ü"/>
            </a:pPr>
            <a:r>
              <a:rPr lang="tr-TR" sz="1800" dirty="0" smtClean="0"/>
              <a:t>Bireyin davranışlarını, toplumdaki sosyal değerler ve ahlak kurallarına uyduran ve benimseyenlere </a:t>
            </a:r>
            <a:r>
              <a:rPr lang="tr-TR" sz="1800" b="1" dirty="0" smtClean="0">
                <a:solidFill>
                  <a:srgbClr val="C00000"/>
                </a:solidFill>
              </a:rPr>
              <a:t>“karakterli”, </a:t>
            </a:r>
            <a:r>
              <a:rPr lang="tr-TR" sz="1800" dirty="0" smtClean="0"/>
              <a:t>uyduramayanlara da “</a:t>
            </a:r>
            <a:r>
              <a:rPr lang="tr-TR" sz="1800" b="1" dirty="0" smtClean="0">
                <a:solidFill>
                  <a:srgbClr val="C00000"/>
                </a:solidFill>
              </a:rPr>
              <a:t>karaktersiz” </a:t>
            </a:r>
            <a:r>
              <a:rPr lang="tr-TR" sz="1800" dirty="0" smtClean="0"/>
              <a:t>ifadesi kullanılmaktadır. </a:t>
            </a:r>
          </a:p>
          <a:p>
            <a:pPr>
              <a:buFont typeface="Wingdings" pitchFamily="2" charset="2"/>
              <a:buChar char="ü"/>
            </a:pPr>
            <a:r>
              <a:rPr lang="tr-TR" sz="1800" dirty="0" smtClean="0"/>
              <a:t>Karakter, aile, okul ve çevrenin etkisiyle çocukluk döneminden itibaren gelişmeye ve biçimlenmeye başlar. Bu süreç içerisinde </a:t>
            </a:r>
            <a:r>
              <a:rPr lang="tr-TR" sz="1800" b="1" dirty="0" smtClean="0">
                <a:solidFill>
                  <a:srgbClr val="C00000"/>
                </a:solidFill>
              </a:rPr>
              <a:t>ödül, </a:t>
            </a:r>
            <a:r>
              <a:rPr lang="tr-TR" sz="1800" dirty="0" smtClean="0"/>
              <a:t>kimi kez de </a:t>
            </a:r>
            <a:r>
              <a:rPr lang="tr-TR" sz="1800" b="1" dirty="0" smtClean="0">
                <a:solidFill>
                  <a:srgbClr val="C00000"/>
                </a:solidFill>
              </a:rPr>
              <a:t>ceza, mantıksal ya da duygusal düşünme </a:t>
            </a:r>
            <a:r>
              <a:rPr lang="tr-TR" sz="1800" dirty="0" smtClean="0"/>
              <a:t>ve </a:t>
            </a:r>
            <a:r>
              <a:rPr lang="tr-TR" sz="1800" b="1" dirty="0" smtClean="0">
                <a:solidFill>
                  <a:srgbClr val="C00000"/>
                </a:solidFill>
              </a:rPr>
              <a:t>örnek edinme </a:t>
            </a:r>
            <a:r>
              <a:rPr lang="tr-TR" sz="1800" dirty="0" smtClean="0"/>
              <a:t>ile gelişir ve benimsenir. </a:t>
            </a:r>
          </a:p>
        </p:txBody>
      </p:sp>
      <p:sp>
        <p:nvSpPr>
          <p:cNvPr id="4" name="3 Slayt Numarası Yer Tutucusu"/>
          <p:cNvSpPr>
            <a:spLocks noGrp="1"/>
          </p:cNvSpPr>
          <p:nvPr>
            <p:ph type="sldNum" sz="quarter" idx="15"/>
          </p:nvPr>
        </p:nvSpPr>
        <p:spPr/>
        <p:txBody>
          <a:bodyPr/>
          <a:lstStyle/>
          <a:p>
            <a:fld id="{4277661E-163C-433A-B389-69C25B041A08}" type="slidenum">
              <a:rPr lang="tr-TR" smtClean="0"/>
              <a:pPr/>
              <a:t>6</a:t>
            </a:fld>
            <a:endParaRPr lang="tr-T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648072"/>
          </a:xfrm>
        </p:spPr>
        <p:txBody>
          <a:bodyPr>
            <a:normAutofit fontScale="90000"/>
          </a:bodyPr>
          <a:lstStyle/>
          <a:p>
            <a:pPr algn="ctr"/>
            <a:r>
              <a:rPr lang="tr-TR" sz="2400" b="1" dirty="0" smtClean="0">
                <a:solidFill>
                  <a:srgbClr val="C00000"/>
                </a:solidFill>
              </a:rPr>
              <a:t>Kişilik Bozuklukları</a:t>
            </a:r>
            <a:br>
              <a:rPr lang="tr-TR" sz="2400" b="1" dirty="0" smtClean="0">
                <a:solidFill>
                  <a:srgbClr val="C00000"/>
                </a:solidFill>
              </a:rPr>
            </a:br>
            <a:r>
              <a:rPr lang="tr-TR" sz="2400" b="1" dirty="0" smtClean="0">
                <a:solidFill>
                  <a:srgbClr val="C00000"/>
                </a:solidFill>
              </a:rPr>
              <a:t>Normal Dışı Davranışlar</a:t>
            </a:r>
            <a:endParaRPr lang="tr-TR" sz="2400" dirty="0"/>
          </a:p>
        </p:txBody>
      </p:sp>
      <p:sp>
        <p:nvSpPr>
          <p:cNvPr id="3" name="2 İçerik Yer Tutucusu"/>
          <p:cNvSpPr>
            <a:spLocks noGrp="1"/>
          </p:cNvSpPr>
          <p:nvPr>
            <p:ph sz="quarter" idx="1"/>
          </p:nvPr>
        </p:nvSpPr>
        <p:spPr>
          <a:xfrm>
            <a:off x="179512" y="980728"/>
            <a:ext cx="8712968" cy="5688632"/>
          </a:xfrm>
        </p:spPr>
        <p:txBody>
          <a:bodyPr>
            <a:normAutofit fontScale="25000" lnSpcReduction="20000"/>
          </a:bodyPr>
          <a:lstStyle/>
          <a:p>
            <a:pPr>
              <a:buNone/>
            </a:pPr>
            <a:r>
              <a:rPr lang="tr-TR" sz="9600" b="1" dirty="0" smtClean="0">
                <a:solidFill>
                  <a:srgbClr val="C00000"/>
                </a:solidFill>
              </a:rPr>
              <a:t>h.Bağımlı Kişilik: </a:t>
            </a:r>
            <a:r>
              <a:rPr lang="tr-TR" sz="7200" dirty="0" smtClean="0"/>
              <a:t>Genellikle kendi başına karar veremeyen, yeterince girişimde bulunamayan, yetişkin olmasına karşın, birçok olay karşısında çocuk gibi çaresiz olduğunu düşünen, yakınlarının karar vermesini, girişimde bulunmasını bekleyen kişilerdir. İsteyici ve alıcı tipler olup, ancak vermeyi pek bilmeyen  kişilerdir. Çalışanlarından sorumluluk almayı, özerk karar vermeyi, girişimciliği istemeyen, emirleri ve buyrukları yerine getirmesini isteyen, çalışanlar üzerinde aşırı denetim uygulayan ve koruyucu tutum eğiliminde olan iş yerlerinde mutlu ve uyumludurlar. Bu bireylerde daha çok </a:t>
            </a:r>
            <a:r>
              <a:rPr lang="tr-TR" sz="7200" b="1" dirty="0" smtClean="0"/>
              <a:t>oral döneme saplanma </a:t>
            </a:r>
            <a:r>
              <a:rPr lang="tr-TR" sz="7200" dirty="0" smtClean="0"/>
              <a:t>söz konusudur. Ayrıca bunlar daha çok </a:t>
            </a:r>
            <a:r>
              <a:rPr lang="tr-TR" sz="7200" b="1" dirty="0" smtClean="0"/>
              <a:t>çocukluklarında aşırı korunan</a:t>
            </a:r>
            <a:r>
              <a:rPr lang="tr-TR" sz="7200" dirty="0" smtClean="0"/>
              <a:t>, </a:t>
            </a:r>
            <a:r>
              <a:rPr lang="tr-TR" sz="7200" b="1" dirty="0" smtClean="0"/>
              <a:t>her istediği yerine getirilen, özerklik ve girişim yetileri kısıtlanarak büyütülen, aşırı koruyucu ve kollayıcı aile ortamında yetişen </a:t>
            </a:r>
            <a:r>
              <a:rPr lang="tr-TR" sz="7200" dirty="0" smtClean="0"/>
              <a:t>bireylerde görüldüğü ileri sürülmektedir. </a:t>
            </a:r>
          </a:p>
          <a:p>
            <a:pPr>
              <a:buNone/>
            </a:pPr>
            <a:r>
              <a:rPr lang="tr-TR" sz="9600" b="1" dirty="0" smtClean="0">
                <a:solidFill>
                  <a:srgbClr val="C00000"/>
                </a:solidFill>
              </a:rPr>
              <a:t>ı.Narsistik(Özsevici) Kişilik: </a:t>
            </a:r>
            <a:r>
              <a:rPr lang="tr-TR" sz="7200" dirty="0" smtClean="0"/>
              <a:t>Kendilerini bedensel ve zihinsel yönden aşırı beğenen, üstün gören, çevresinden devamlı ilgi, beğeni ve onay bekleyen, en güzel, en yakışıklı ve en başarılı olduğuna inanan bireylerdir. Bireyin benlik saygısı, çevreden gelecek ilgi, beğeni ve onaylarla beslenir, eleştiriye katlanamazlar.  Bunalım ve çökkünlük kolay gelişebilir. Kendilerini yüceltmek, üstün görmek ve üstün göstermek için çevresindeki diğer kişileri kullanırlar. Genellikle arkadaşlıklarını ve insan ilişkilerini ben merkezci, bencil ve çıkar temelinde sürdürürler. Çevresindeki insanların duygu ve düşüncelerine empati gösteremezler. </a:t>
            </a:r>
            <a:r>
              <a:rPr lang="tr-TR" sz="7200" b="1" dirty="0" smtClean="0"/>
              <a:t>Ailelerin çocuğun olumlu özelliklerini aşırı abartmaları ve yüceltmeleri, yerli yersiz vurgulamaları ile devamlı beslenen ve aşırı büyüklenen </a:t>
            </a:r>
            <a:r>
              <a:rPr lang="tr-TR" sz="7200" dirty="0" err="1" smtClean="0"/>
              <a:t>özbenlik</a:t>
            </a:r>
            <a:r>
              <a:rPr lang="tr-TR" sz="7200" dirty="0" smtClean="0"/>
              <a:t> duygusunun bu kişilik gelişiminde payı bulunmaktadır.  </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60</a:t>
            </a:fld>
            <a:endParaRPr lang="tr-T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19256" cy="836712"/>
          </a:xfrm>
        </p:spPr>
        <p:txBody>
          <a:bodyPr>
            <a:noAutofit/>
          </a:bodyPr>
          <a:lstStyle/>
          <a:p>
            <a:pPr algn="ctr"/>
            <a:r>
              <a:rPr lang="tr-TR" sz="2400" b="1" dirty="0" smtClean="0">
                <a:solidFill>
                  <a:srgbClr val="C00000"/>
                </a:solidFill>
              </a:rPr>
              <a:t>Kişilik Bozuklukları</a:t>
            </a:r>
            <a:br>
              <a:rPr lang="tr-TR" sz="2400" b="1" dirty="0" smtClean="0">
                <a:solidFill>
                  <a:srgbClr val="C00000"/>
                </a:solidFill>
              </a:rPr>
            </a:br>
            <a:r>
              <a:rPr lang="tr-TR" sz="2400" b="1" dirty="0" smtClean="0">
                <a:solidFill>
                  <a:srgbClr val="C00000"/>
                </a:solidFill>
              </a:rPr>
              <a:t>Normal Dışı Davranışlar</a:t>
            </a:r>
            <a:endParaRPr lang="tr-TR" sz="2400" dirty="0"/>
          </a:p>
        </p:txBody>
      </p:sp>
      <p:sp>
        <p:nvSpPr>
          <p:cNvPr id="3" name="2 İçerik Yer Tutucusu"/>
          <p:cNvSpPr>
            <a:spLocks noGrp="1"/>
          </p:cNvSpPr>
          <p:nvPr>
            <p:ph sz="quarter" idx="1"/>
          </p:nvPr>
        </p:nvSpPr>
        <p:spPr>
          <a:xfrm>
            <a:off x="251520" y="908720"/>
            <a:ext cx="8496944" cy="5760640"/>
          </a:xfrm>
        </p:spPr>
        <p:txBody>
          <a:bodyPr>
            <a:normAutofit fontScale="70000" lnSpcReduction="20000"/>
          </a:bodyPr>
          <a:lstStyle/>
          <a:p>
            <a:pPr>
              <a:buNone/>
            </a:pPr>
            <a:r>
              <a:rPr lang="tr-TR" sz="3400" b="1" dirty="0" smtClean="0">
                <a:solidFill>
                  <a:srgbClr val="C00000"/>
                </a:solidFill>
              </a:rPr>
              <a:t>i.</a:t>
            </a:r>
            <a:r>
              <a:rPr lang="tr-TR" sz="3400" b="1" dirty="0" err="1" smtClean="0">
                <a:solidFill>
                  <a:srgbClr val="C00000"/>
                </a:solidFill>
              </a:rPr>
              <a:t>Antisosyal</a:t>
            </a:r>
            <a:r>
              <a:rPr lang="tr-TR" sz="3400" b="1" dirty="0" smtClean="0">
                <a:solidFill>
                  <a:srgbClr val="C00000"/>
                </a:solidFill>
              </a:rPr>
              <a:t>(</a:t>
            </a:r>
            <a:r>
              <a:rPr lang="tr-TR" sz="3400" b="1" dirty="0" err="1" smtClean="0">
                <a:solidFill>
                  <a:srgbClr val="C00000"/>
                </a:solidFill>
              </a:rPr>
              <a:t>Psikopatik</a:t>
            </a:r>
            <a:r>
              <a:rPr lang="tr-TR" sz="3400" b="1" dirty="0" smtClean="0">
                <a:solidFill>
                  <a:srgbClr val="C00000"/>
                </a:solidFill>
              </a:rPr>
              <a:t>/</a:t>
            </a:r>
            <a:r>
              <a:rPr lang="tr-TR" sz="3400" b="1" dirty="0" err="1" smtClean="0">
                <a:solidFill>
                  <a:srgbClr val="C00000"/>
                </a:solidFill>
              </a:rPr>
              <a:t>Sosyopatik</a:t>
            </a:r>
            <a:r>
              <a:rPr lang="tr-TR" sz="3400" b="1" dirty="0" smtClean="0">
                <a:solidFill>
                  <a:srgbClr val="C00000"/>
                </a:solidFill>
              </a:rPr>
              <a:t>) Kişilik: </a:t>
            </a:r>
            <a:r>
              <a:rPr lang="tr-TR" sz="2600" b="1" dirty="0" smtClean="0">
                <a:solidFill>
                  <a:srgbClr val="C00000"/>
                </a:solidFill>
              </a:rPr>
              <a:t> </a:t>
            </a:r>
            <a:r>
              <a:rPr lang="tr-TR" sz="2600" dirty="0" smtClean="0"/>
              <a:t>Toplumsal kurallara ters düşen, suç işlemeye yönelimli, sık sık güvenlik personeline karşı çıkan ve karakola düşen kişilerdir. Aldıkları cezalardan, olumsuz deneyimlerden ders almazlar. Çoğu </a:t>
            </a:r>
            <a:r>
              <a:rPr lang="tr-TR" sz="2600" dirty="0" err="1" smtClean="0"/>
              <a:t>antisosyal</a:t>
            </a:r>
            <a:r>
              <a:rPr lang="tr-TR" sz="2600" dirty="0" smtClean="0"/>
              <a:t> kişide 40-50 yaşlarında aykırı davranışlar azalır ise de, bencil ve sorumsuz davranışları devam eder. Bu kişilerde kavgacılık, sahtecilik, alkol, madde kullanımı ve kumara düşkünlük belirgin özellikleridir. Dürtülerini engelleyememe, davranışlarında atak ve saldırganlık gözlenir. Bu tür kişilerde </a:t>
            </a:r>
            <a:r>
              <a:rPr lang="tr-TR" sz="2600" dirty="0" err="1" smtClean="0"/>
              <a:t>süperego</a:t>
            </a:r>
            <a:r>
              <a:rPr lang="tr-TR" sz="2600" dirty="0" smtClean="0"/>
              <a:t> iyi gelişmemiş olup, çoğu kez suçluluk duymazlar. Pişmanlıkları </a:t>
            </a:r>
            <a:r>
              <a:rPr lang="tr-TR" sz="2600" dirty="0" err="1" smtClean="0"/>
              <a:t>yüzeyel</a:t>
            </a:r>
            <a:r>
              <a:rPr lang="tr-TR" sz="2600" dirty="0" smtClean="0"/>
              <a:t> ve geçicidir. Sorumsuzluk ve suç işlemeye eğilimleri nedeniyle bir işte uzun süre çalışamaz ve sabır gösteremezler. Bu kişiliğin gelişmesinde</a:t>
            </a:r>
            <a:r>
              <a:rPr lang="tr-TR" sz="2600" b="1" dirty="0" smtClean="0"/>
              <a:t> çocuklukta bedensel kötü muamele, düzensiz, dengesiz ve parçalanmış aile ortamında yetişme </a:t>
            </a:r>
            <a:r>
              <a:rPr lang="tr-TR" sz="2600" dirty="0" smtClean="0"/>
              <a:t>önemli etmenlerdir. Bu kişilerin çocukluğunda </a:t>
            </a:r>
            <a:r>
              <a:rPr lang="tr-TR" sz="2600" b="1" dirty="0" smtClean="0"/>
              <a:t>hırsızlık, kavgaya eğilim, evden kaçma gibi normal dışı  davranışların </a:t>
            </a:r>
            <a:r>
              <a:rPr lang="tr-TR" sz="2600" dirty="0" smtClean="0"/>
              <a:t>gözlendiği bildirilmektedir.</a:t>
            </a:r>
          </a:p>
          <a:p>
            <a:pPr>
              <a:buNone/>
            </a:pPr>
            <a:r>
              <a:rPr lang="tr-TR" sz="3400" b="1" dirty="0" smtClean="0">
                <a:solidFill>
                  <a:srgbClr val="C00000"/>
                </a:solidFill>
              </a:rPr>
              <a:t>j.</a:t>
            </a:r>
            <a:r>
              <a:rPr lang="tr-TR" sz="3400" b="1" dirty="0" err="1" smtClean="0">
                <a:solidFill>
                  <a:srgbClr val="C00000"/>
                </a:solidFill>
              </a:rPr>
              <a:t>Histrionik</a:t>
            </a:r>
            <a:r>
              <a:rPr lang="tr-TR" sz="3400" b="1" dirty="0" smtClean="0">
                <a:solidFill>
                  <a:srgbClr val="C00000"/>
                </a:solidFill>
              </a:rPr>
              <a:t> Kişilik: </a:t>
            </a:r>
            <a:r>
              <a:rPr lang="tr-TR" sz="2600" dirty="0" smtClean="0"/>
              <a:t>Geçmişte “histerik”, günümüzde “</a:t>
            </a:r>
            <a:r>
              <a:rPr lang="tr-TR" sz="2600" dirty="0" err="1" smtClean="0"/>
              <a:t>histrionik</a:t>
            </a:r>
            <a:r>
              <a:rPr lang="tr-TR" sz="2600" dirty="0" smtClean="0"/>
              <a:t>” terimi kullanılır. Dikkat çekme isteği ve çabaları, olayları büyütmeye ve dramatize etmeye eğilimlidirler. Gösterişli ve çekici olmaya özen gösterirler, ben merkezci ve narsistik eğilimleri dikkat çekicidir. Çevresindeki insanlarla ilişkilerinde yapaylık, rol yapma(oyunculuk), çabuk arkadaş olma, saf, telkine yatkınlık ve bağlılık özellikleri vardır. Arkadaşlık ilişkilerinde şefkat ve sevgi açlığı gösterirler ancak, olgun ve dengeli ilişkiler pek kuramazlar.  Bir çok etmenin yanı sıra</a:t>
            </a:r>
            <a:r>
              <a:rPr lang="tr-TR" sz="2600" b="1" dirty="0" smtClean="0"/>
              <a:t> çocukluk döneminde kötü muamele ve cinsel kötü yaşantısı </a:t>
            </a:r>
            <a:r>
              <a:rPr lang="tr-TR" sz="2600" dirty="0" smtClean="0"/>
              <a:t>etkili olabilir.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61</a:t>
            </a:fld>
            <a:endParaRPr lang="tr-T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91264" cy="864096"/>
          </a:xfrm>
        </p:spPr>
        <p:txBody>
          <a:bodyPr>
            <a:normAutofit/>
          </a:bodyPr>
          <a:lstStyle/>
          <a:p>
            <a:pPr algn="ctr"/>
            <a:r>
              <a:rPr lang="tr-TR" sz="2400" b="1" dirty="0" smtClean="0">
                <a:solidFill>
                  <a:srgbClr val="C00000"/>
                </a:solidFill>
              </a:rPr>
              <a:t>Kişilik Bozuklukları</a:t>
            </a:r>
            <a:br>
              <a:rPr lang="tr-TR" sz="2400" b="1" dirty="0" smtClean="0">
                <a:solidFill>
                  <a:srgbClr val="C00000"/>
                </a:solidFill>
              </a:rPr>
            </a:br>
            <a:r>
              <a:rPr lang="tr-TR" sz="2400" b="1" dirty="0" smtClean="0">
                <a:solidFill>
                  <a:srgbClr val="C00000"/>
                </a:solidFill>
              </a:rPr>
              <a:t>Normal Dışı Davranışlar</a:t>
            </a:r>
            <a:endParaRPr lang="tr-TR" sz="2400" dirty="0"/>
          </a:p>
        </p:txBody>
      </p:sp>
      <p:sp>
        <p:nvSpPr>
          <p:cNvPr id="3" name="2 İçerik Yer Tutucusu"/>
          <p:cNvSpPr>
            <a:spLocks noGrp="1"/>
          </p:cNvSpPr>
          <p:nvPr>
            <p:ph sz="quarter" idx="1"/>
          </p:nvPr>
        </p:nvSpPr>
        <p:spPr>
          <a:xfrm>
            <a:off x="323528" y="1124744"/>
            <a:ext cx="8424936" cy="5544616"/>
          </a:xfrm>
        </p:spPr>
        <p:txBody>
          <a:bodyPr>
            <a:normAutofit fontScale="70000" lnSpcReduction="20000"/>
          </a:bodyPr>
          <a:lstStyle/>
          <a:p>
            <a:pPr>
              <a:buNone/>
            </a:pPr>
            <a:r>
              <a:rPr lang="tr-TR" sz="3400" b="1" dirty="0" smtClean="0">
                <a:solidFill>
                  <a:srgbClr val="C00000"/>
                </a:solidFill>
              </a:rPr>
              <a:t>k.Sınırda(</a:t>
            </a:r>
            <a:r>
              <a:rPr lang="tr-TR" sz="3400" b="1" dirty="0" err="1" smtClean="0">
                <a:solidFill>
                  <a:srgbClr val="C00000"/>
                </a:solidFill>
              </a:rPr>
              <a:t>Borderline</a:t>
            </a:r>
            <a:r>
              <a:rPr lang="tr-TR" sz="3400" b="1" dirty="0" smtClean="0">
                <a:solidFill>
                  <a:srgbClr val="C00000"/>
                </a:solidFill>
              </a:rPr>
              <a:t>) Kişilik: </a:t>
            </a:r>
            <a:r>
              <a:rPr lang="tr-TR" sz="2600" dirty="0" smtClean="0"/>
              <a:t>Oldukça yaygındır. Bireyin kimlik duygusunda, insan ilişkilerinde ve duygulanımında yaygın ve sürekli tutarsızlık ve dengesizlik bulunmaktadır. Bu kişilerin cinsel, mesleksel ve toplumsal kimliklerinde güvensizlik ve tutarsızlık gözlenir. Sağlam bir kimlik duygusu gelişmemiştir. Bu bireyler, olaylar ve iş ortamında kolayca düş kırıklığına uğrayabilirler, bunalım ve depresyona girebilir, zaman zaman </a:t>
            </a:r>
            <a:r>
              <a:rPr lang="tr-TR" sz="2600" dirty="0" err="1" smtClean="0"/>
              <a:t>antisosyal</a:t>
            </a:r>
            <a:r>
              <a:rPr lang="tr-TR" sz="2600" dirty="0" smtClean="0"/>
              <a:t> davranışlar, alkol ve madde kullanımına yönelme, yalnızlık korkusu, yalnızlığa </a:t>
            </a:r>
            <a:r>
              <a:rPr lang="tr-TR" sz="2600" dirty="0" err="1" smtClean="0"/>
              <a:t>intolerans</a:t>
            </a:r>
            <a:r>
              <a:rPr lang="tr-TR" sz="2600" dirty="0" smtClean="0"/>
              <a:t> gösterirler. Bunalım ve sıkıntı karşısında bedenini jiletleme, sigara ile yakma ve intihar girişimlerine eğilimlidirler.  Bireylerin çoğunda </a:t>
            </a:r>
            <a:r>
              <a:rPr lang="tr-TR" sz="2600" dirty="0" err="1" smtClean="0"/>
              <a:t>narsist</a:t>
            </a:r>
            <a:r>
              <a:rPr lang="tr-TR" sz="2600" dirty="0" smtClean="0"/>
              <a:t> özellikler gözlenir. Bu kişiliğin ortaya çıkmasında çocukluk çağında iyi ve kötü olarak nitelenen,  içe atılan obje ve olaylara ilişkin tasarımlar yetişkin yaşamda ilişkilere yansımaktadır. Bu nedenle bu tür insanlar ya hep iyi ya da hep kötü özellikler gösterebilirler. Bu bağlamda genel olarak iyiler sevilir ve yüceltilir, kötüler değersizleştirilir. Böylece bireylerde, sevgi-nefret, yüceleştirme-değersizleştirilme duyguları arasında bocalamalar gözlemlenir. Bu kişiliğin gelişmesinde </a:t>
            </a:r>
            <a:r>
              <a:rPr lang="tr-TR" sz="2600" b="1" dirty="0" smtClean="0"/>
              <a:t>çocukluk döneminde destek, sevgi, ilgi ve disiplin dengesizliği ya da yetersizliği nedeniyle temel güven ve özerklik duygusunun engellenmesi, </a:t>
            </a:r>
            <a:r>
              <a:rPr lang="tr-TR" sz="2600" b="1" dirty="0" err="1" smtClean="0"/>
              <a:t>özbenlik</a:t>
            </a:r>
            <a:r>
              <a:rPr lang="tr-TR" sz="2600" b="1" dirty="0" smtClean="0"/>
              <a:t> sınırlarının yeterince belirlenememesi, </a:t>
            </a:r>
            <a:r>
              <a:rPr lang="tr-TR" sz="2600" dirty="0" smtClean="0"/>
              <a:t>önemli etmenler olarak öne sürülmektedir. Ayrıca </a:t>
            </a:r>
            <a:r>
              <a:rPr lang="tr-TR" sz="2600" b="1" dirty="0" smtClean="0"/>
              <a:t>çocukluk çağında çocuğa uygulanan şiddet ve olumsuz cinsel  davranışlar ve parçalanmış aile ortamı </a:t>
            </a:r>
            <a:r>
              <a:rPr lang="tr-TR" sz="2600" dirty="0" smtClean="0"/>
              <a:t>etkisinin de önemli olduğu bildirilmektedir. </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62</a:t>
            </a:fld>
            <a:endParaRPr lang="tr-T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504056"/>
          </a:xfrm>
        </p:spPr>
        <p:txBody>
          <a:bodyPr>
            <a:normAutofit/>
          </a:bodyPr>
          <a:lstStyle/>
          <a:p>
            <a:pPr algn="ctr"/>
            <a:r>
              <a:rPr lang="tr-TR" sz="2400" b="1" dirty="0" smtClean="0">
                <a:solidFill>
                  <a:srgbClr val="C00000"/>
                </a:solidFill>
              </a:rPr>
              <a:t>Kişiliğin Ölçülmesi ve Değerlendirilmesi</a:t>
            </a:r>
            <a:endParaRPr lang="tr-TR" sz="2400" dirty="0">
              <a:solidFill>
                <a:srgbClr val="C00000"/>
              </a:solidFill>
            </a:endParaRPr>
          </a:p>
        </p:txBody>
      </p:sp>
      <p:sp>
        <p:nvSpPr>
          <p:cNvPr id="3" name="2 İçerik Yer Tutucusu"/>
          <p:cNvSpPr>
            <a:spLocks noGrp="1"/>
          </p:cNvSpPr>
          <p:nvPr>
            <p:ph sz="quarter" idx="1"/>
          </p:nvPr>
        </p:nvSpPr>
        <p:spPr>
          <a:xfrm>
            <a:off x="395536" y="764704"/>
            <a:ext cx="8208912" cy="5709248"/>
          </a:xfrm>
        </p:spPr>
        <p:txBody>
          <a:bodyPr>
            <a:normAutofit fontScale="77500" lnSpcReduction="20000"/>
          </a:bodyPr>
          <a:lstStyle/>
          <a:p>
            <a:r>
              <a:rPr lang="tr-TR" dirty="0" smtClean="0"/>
              <a:t>Kişiliğin ölçülmesi</a:t>
            </a:r>
            <a:r>
              <a:rPr lang="tr-TR" b="1" dirty="0" smtClean="0"/>
              <a:t> </a:t>
            </a:r>
            <a:r>
              <a:rPr lang="tr-TR" dirty="0" smtClean="0"/>
              <a:t>oldukça güç olup, tüm özelliklerinin belirlenmesi olanaksızdır. Yapılan ölçüm ve değerlendirme çalışmalarında ortalama değerler elde edilir. Dünya’da yaşayan insan sayısı kadar farklı kişilik yapısı bulunduğu söylenebilir. Bu durum parmak izine benzetilebilir. Ancak kişilik özelliklerinin belirlenmesine yönelik yapılan çalışmalarla, bireylerin gösterdikleri ortak özelliklere göre insanların kişilikleri sınıflandırılarak tanımlanmaya çalışılmaktadır. Kişilik ölçen teknikler de, bu özellikler göz önünde bulundurularak geliştirilmiştir. Ancak bunların sonuçlarını yorumlarken, insanların kişilikleri konusunda görüşler ortaya koyarken, temkinli olmalıdır. </a:t>
            </a:r>
            <a:r>
              <a:rPr lang="tr-TR" b="1" dirty="0" smtClean="0"/>
              <a:t>Yöntemler;</a:t>
            </a:r>
          </a:p>
          <a:p>
            <a:pPr>
              <a:buNone/>
            </a:pPr>
            <a:endParaRPr lang="tr-TR" dirty="0" smtClean="0"/>
          </a:p>
          <a:p>
            <a:pPr marL="457200" indent="-457200">
              <a:buFont typeface="+mj-lt"/>
              <a:buAutoNum type="arabicPeriod"/>
            </a:pPr>
            <a:r>
              <a:rPr lang="tr-TR" b="1" dirty="0" smtClean="0">
                <a:solidFill>
                  <a:srgbClr val="C00000"/>
                </a:solidFill>
              </a:rPr>
              <a:t>“Otobiyografik Analiz(</a:t>
            </a:r>
            <a:r>
              <a:rPr lang="tr-TR" b="1" dirty="0" err="1" smtClean="0">
                <a:solidFill>
                  <a:srgbClr val="C00000"/>
                </a:solidFill>
              </a:rPr>
              <a:t>Anamnez</a:t>
            </a:r>
            <a:r>
              <a:rPr lang="tr-TR" b="1" dirty="0" smtClean="0">
                <a:solidFill>
                  <a:srgbClr val="C00000"/>
                </a:solidFill>
              </a:rPr>
              <a:t> Yöntemi)”,</a:t>
            </a:r>
          </a:p>
          <a:p>
            <a:pPr marL="457200" indent="-457200">
              <a:buFont typeface="+mj-lt"/>
              <a:buAutoNum type="arabicPeriod"/>
            </a:pPr>
            <a:r>
              <a:rPr lang="tr-TR" b="1" dirty="0" smtClean="0">
                <a:solidFill>
                  <a:srgbClr val="C00000"/>
                </a:solidFill>
              </a:rPr>
              <a:t>“İlgi Testleri”,</a:t>
            </a:r>
          </a:p>
          <a:p>
            <a:pPr marL="457200" indent="-457200">
              <a:buFont typeface="+mj-lt"/>
              <a:buAutoNum type="arabicPeriod"/>
            </a:pPr>
            <a:r>
              <a:rPr lang="tr-TR" b="1" dirty="0" smtClean="0">
                <a:solidFill>
                  <a:srgbClr val="C00000"/>
                </a:solidFill>
              </a:rPr>
              <a:t>“Görüşme”, </a:t>
            </a:r>
          </a:p>
          <a:p>
            <a:pPr marL="457200" indent="-457200">
              <a:buFont typeface="+mj-lt"/>
              <a:buAutoNum type="arabicPeriod"/>
            </a:pPr>
            <a:r>
              <a:rPr lang="tr-TR" b="1" dirty="0" smtClean="0">
                <a:solidFill>
                  <a:srgbClr val="C00000"/>
                </a:solidFill>
              </a:rPr>
              <a:t>“</a:t>
            </a:r>
            <a:r>
              <a:rPr lang="tr-TR" b="1" dirty="0" err="1" smtClean="0">
                <a:solidFill>
                  <a:srgbClr val="C00000"/>
                </a:solidFill>
              </a:rPr>
              <a:t>Projektif</a:t>
            </a:r>
            <a:r>
              <a:rPr lang="tr-TR" b="1" dirty="0" smtClean="0">
                <a:solidFill>
                  <a:srgbClr val="C00000"/>
                </a:solidFill>
              </a:rPr>
              <a:t> Testler”, </a:t>
            </a:r>
          </a:p>
          <a:p>
            <a:pPr marL="457200" indent="-457200">
              <a:buFont typeface="+mj-lt"/>
              <a:buAutoNum type="arabicPeriod"/>
            </a:pPr>
            <a:r>
              <a:rPr lang="tr-TR" b="1" dirty="0" smtClean="0">
                <a:solidFill>
                  <a:srgbClr val="C00000"/>
                </a:solidFill>
              </a:rPr>
              <a:t>“Serbest Çağrışım”,</a:t>
            </a:r>
          </a:p>
          <a:p>
            <a:pPr marL="457200" indent="-457200">
              <a:buFont typeface="+mj-lt"/>
              <a:buAutoNum type="arabicPeriod"/>
            </a:pPr>
            <a:r>
              <a:rPr lang="tr-TR" b="1" dirty="0" smtClean="0">
                <a:solidFill>
                  <a:srgbClr val="C00000"/>
                </a:solidFill>
              </a:rPr>
              <a:t>“Gözlem”, </a:t>
            </a:r>
          </a:p>
          <a:p>
            <a:pPr marL="457200" indent="-457200">
              <a:buFont typeface="+mj-lt"/>
              <a:buAutoNum type="arabicPeriod"/>
            </a:pPr>
            <a:r>
              <a:rPr lang="tr-TR" b="1" dirty="0" smtClean="0">
                <a:solidFill>
                  <a:srgbClr val="C00000"/>
                </a:solidFill>
              </a:rPr>
              <a:t>“Kişilik Envanterleri”, </a:t>
            </a:r>
          </a:p>
          <a:p>
            <a:pPr marL="457200" indent="-457200">
              <a:buFont typeface="+mj-lt"/>
              <a:buAutoNum type="arabicPeriod"/>
            </a:pPr>
            <a:r>
              <a:rPr lang="tr-TR" b="1" dirty="0" smtClean="0">
                <a:solidFill>
                  <a:srgbClr val="C00000"/>
                </a:solidFill>
              </a:rPr>
              <a:t>“Dereceleme Yöntemi”, </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63</a:t>
            </a:fld>
            <a:endParaRPr lang="tr-T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74638"/>
            <a:ext cx="8424936" cy="562074"/>
          </a:xfrm>
        </p:spPr>
        <p:txBody>
          <a:bodyPr>
            <a:normAutofit/>
          </a:bodyPr>
          <a:lstStyle/>
          <a:p>
            <a:pPr algn="ctr"/>
            <a:r>
              <a:rPr lang="tr-TR" sz="2400" b="1" dirty="0" smtClean="0">
                <a:solidFill>
                  <a:srgbClr val="C00000"/>
                </a:solidFill>
              </a:rPr>
              <a:t>Kişiliğin Ölçülmesi ve Değerlendirilmesi</a:t>
            </a:r>
            <a:endParaRPr lang="tr-TR" sz="2400" dirty="0"/>
          </a:p>
        </p:txBody>
      </p:sp>
      <p:sp>
        <p:nvSpPr>
          <p:cNvPr id="3" name="2 İçerik Yer Tutucusu"/>
          <p:cNvSpPr>
            <a:spLocks noGrp="1"/>
          </p:cNvSpPr>
          <p:nvPr>
            <p:ph sz="quarter" idx="1"/>
          </p:nvPr>
        </p:nvSpPr>
        <p:spPr>
          <a:xfrm>
            <a:off x="179512" y="908720"/>
            <a:ext cx="8496944" cy="5760640"/>
          </a:xfrm>
        </p:spPr>
        <p:txBody>
          <a:bodyPr>
            <a:normAutofit fontScale="92500" lnSpcReduction="10000"/>
          </a:bodyPr>
          <a:lstStyle/>
          <a:p>
            <a:pPr>
              <a:buNone/>
            </a:pPr>
            <a:r>
              <a:rPr lang="tr-TR" sz="2600" b="1" dirty="0" smtClean="0">
                <a:solidFill>
                  <a:srgbClr val="C00000"/>
                </a:solidFill>
              </a:rPr>
              <a:t>1.Otobiyografik Analiz(</a:t>
            </a:r>
            <a:r>
              <a:rPr lang="tr-TR" sz="2600" b="1" dirty="0" err="1" smtClean="0">
                <a:solidFill>
                  <a:srgbClr val="C00000"/>
                </a:solidFill>
              </a:rPr>
              <a:t>Anamnez</a:t>
            </a:r>
            <a:r>
              <a:rPr lang="tr-TR" sz="2600" b="1" dirty="0" smtClean="0">
                <a:solidFill>
                  <a:srgbClr val="C00000"/>
                </a:solidFill>
              </a:rPr>
              <a:t> Yöntemi):</a:t>
            </a:r>
            <a:r>
              <a:rPr lang="tr-TR" sz="2600" dirty="0" smtClean="0">
                <a:solidFill>
                  <a:srgbClr val="C00000"/>
                </a:solidFill>
              </a:rPr>
              <a:t> </a:t>
            </a:r>
            <a:r>
              <a:rPr lang="tr-TR" sz="2000" dirty="0" smtClean="0"/>
              <a:t>Kişiliği konusunda fikir edinmek istenen bireyin kendisine, yakınlarına ve ailesine ilişkin bilgilere gereksinim bulunmaktadır. Bu bilgiler, bireyin öğrenim durumu, ruhsal, fiziki ve sosyal özellikleri, aile yapısı, aile içi ilişkileri gibi konuları kapsar.</a:t>
            </a:r>
          </a:p>
          <a:p>
            <a:pPr>
              <a:buNone/>
            </a:pPr>
            <a:r>
              <a:rPr lang="tr-TR" sz="2600" b="1" dirty="0" smtClean="0">
                <a:solidFill>
                  <a:srgbClr val="C00000"/>
                </a:solidFill>
              </a:rPr>
              <a:t>2.İlgi Testleri:</a:t>
            </a:r>
            <a:r>
              <a:rPr lang="tr-TR" sz="2600" dirty="0" smtClean="0">
                <a:solidFill>
                  <a:srgbClr val="C00000"/>
                </a:solidFill>
              </a:rPr>
              <a:t> </a:t>
            </a:r>
            <a:r>
              <a:rPr lang="tr-TR" sz="2000" dirty="0" smtClean="0"/>
              <a:t>Bu amaçla geliştirilmiş testlerle, bireyin hoşlandığı ve tercih ettiği objeleri, kaçındığı olgu ve olayları belirlenir ve buna göre kişilik tanımlaması yapılır. Mesleğe yönelik geliştirilmiş, bireylerin hangi işlerden hoşlandığını ortaya koyan ilgi testleri de bulunmaktadır.</a:t>
            </a:r>
          </a:p>
          <a:p>
            <a:pPr>
              <a:buNone/>
            </a:pPr>
            <a:r>
              <a:rPr lang="tr-TR" sz="2600" dirty="0" smtClean="0"/>
              <a:t> </a:t>
            </a:r>
            <a:r>
              <a:rPr lang="tr-TR" sz="2600" b="1" dirty="0" smtClean="0">
                <a:solidFill>
                  <a:srgbClr val="C00000"/>
                </a:solidFill>
              </a:rPr>
              <a:t>3.Görüşme:</a:t>
            </a:r>
            <a:r>
              <a:rPr lang="tr-TR" sz="2600" dirty="0" smtClean="0">
                <a:solidFill>
                  <a:srgbClr val="C00000"/>
                </a:solidFill>
              </a:rPr>
              <a:t> </a:t>
            </a:r>
            <a:r>
              <a:rPr lang="tr-TR" sz="2000" dirty="0" smtClean="0"/>
              <a:t>İş görüşmeleri amacıyla kişilik konusunda bazı ipuçları elde etmeye yönelik olarak yapılan görüşmeler, bu kapsamda değerlendirilebilir. İş görüşmesinde bireyin işe uygun olup olmadığı araştırılır, sorular, örgütün amacına, işin türü ve niteliğine uygun sorulardan oluşur. Bireyin kaçındığı durumlar, bireyi rahatsız eden konular ve çatışmaya yol açan etmenlerin belirlenmesine çalışılmaktadır. Örgüte alınacak bir pazarlama elemanı ya da halkla iletişim uzmanının dışa dönük olması, etkili iletişim kurabilmesi ve uyumlu kişiliğe sahip olması önemlidir.</a:t>
            </a:r>
          </a:p>
          <a:p>
            <a:pPr>
              <a:buNone/>
            </a:pPr>
            <a:endParaRPr lang="tr-TR" sz="2000" dirty="0" smtClean="0"/>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64</a:t>
            </a:fld>
            <a:endParaRPr lang="tr-T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188640"/>
            <a:ext cx="8352928" cy="504056"/>
          </a:xfrm>
        </p:spPr>
        <p:txBody>
          <a:bodyPr>
            <a:normAutofit/>
          </a:bodyPr>
          <a:lstStyle/>
          <a:p>
            <a:pPr algn="ctr"/>
            <a:r>
              <a:rPr lang="tr-TR" sz="2400" b="1" dirty="0" smtClean="0">
                <a:solidFill>
                  <a:srgbClr val="C00000"/>
                </a:solidFill>
              </a:rPr>
              <a:t>Kişiliğin Ölçülmesi ve Değerlendirilmesi</a:t>
            </a:r>
            <a:endParaRPr lang="tr-TR" sz="2400" dirty="0"/>
          </a:p>
        </p:txBody>
      </p:sp>
      <p:sp>
        <p:nvSpPr>
          <p:cNvPr id="3" name="2 İçerik Yer Tutucusu"/>
          <p:cNvSpPr>
            <a:spLocks noGrp="1"/>
          </p:cNvSpPr>
          <p:nvPr>
            <p:ph sz="quarter" idx="1"/>
          </p:nvPr>
        </p:nvSpPr>
        <p:spPr>
          <a:xfrm>
            <a:off x="251520" y="764704"/>
            <a:ext cx="8568952" cy="5709248"/>
          </a:xfrm>
        </p:spPr>
        <p:txBody>
          <a:bodyPr>
            <a:normAutofit lnSpcReduction="10000"/>
          </a:bodyPr>
          <a:lstStyle/>
          <a:p>
            <a:pPr>
              <a:buNone/>
            </a:pPr>
            <a:r>
              <a:rPr lang="tr-TR" b="1" dirty="0" smtClean="0">
                <a:solidFill>
                  <a:srgbClr val="C00000"/>
                </a:solidFill>
              </a:rPr>
              <a:t>4.</a:t>
            </a:r>
            <a:r>
              <a:rPr lang="tr-TR" b="1" dirty="0" err="1" smtClean="0">
                <a:solidFill>
                  <a:srgbClr val="C00000"/>
                </a:solidFill>
              </a:rPr>
              <a:t>Projektif</a:t>
            </a:r>
            <a:r>
              <a:rPr lang="tr-TR" b="1" dirty="0" smtClean="0">
                <a:solidFill>
                  <a:srgbClr val="C00000"/>
                </a:solidFill>
              </a:rPr>
              <a:t> Testler:</a:t>
            </a:r>
            <a:r>
              <a:rPr lang="tr-TR" dirty="0" smtClean="0">
                <a:solidFill>
                  <a:srgbClr val="C00000"/>
                </a:solidFill>
              </a:rPr>
              <a:t> </a:t>
            </a:r>
            <a:r>
              <a:rPr lang="tr-TR" sz="2000" dirty="0" smtClean="0"/>
              <a:t>Bu testlerde, bireyin iç dünyasını dışa yansıtabilecek uyaranlara yer verilmektedir. </a:t>
            </a:r>
            <a:r>
              <a:rPr lang="tr-TR" sz="2000" dirty="0" err="1" smtClean="0"/>
              <a:t>Projektif</a:t>
            </a:r>
            <a:r>
              <a:rPr lang="tr-TR" sz="2000" dirty="0" smtClean="0"/>
              <a:t> testlerden olan </a:t>
            </a:r>
            <a:r>
              <a:rPr lang="tr-TR" sz="2000" b="1" dirty="0" smtClean="0"/>
              <a:t>“</a:t>
            </a:r>
            <a:r>
              <a:rPr lang="tr-TR" sz="2000" b="1" dirty="0" err="1" smtClean="0"/>
              <a:t>Rorscharch</a:t>
            </a:r>
            <a:r>
              <a:rPr lang="tr-TR" sz="2000" b="1" dirty="0" smtClean="0"/>
              <a:t> Mürekkep Lekesi Testi”, </a:t>
            </a:r>
            <a:r>
              <a:rPr lang="tr-TR" sz="2000" dirty="0" smtClean="0"/>
              <a:t>üzerinde simetrik mürekkep lekeleri bulunan kartlardan oluşmaktadır. Bireye gösterilen lekeleri benzettiği cisim ve olaylardan yola çıkılarak, kişilik konusunda fikir edinilir. Bireyin olay ve objelere bakışında iyimser ya da kötümser eğilimine göre yaptığı yorumlar değerlendirilerek, kişilik konusunda bilgi edinilmektedir. </a:t>
            </a:r>
            <a:r>
              <a:rPr lang="tr-TR" sz="2000" b="1" dirty="0" smtClean="0"/>
              <a:t>“Tematik Algı Testi” </a:t>
            </a:r>
            <a:r>
              <a:rPr lang="tr-TR" sz="2000" dirty="0" smtClean="0"/>
              <a:t>de üzerinde resimler bulunan kartlardan oluşmaktadır. Bireye gösterilerek, resimlere ilişkin öykü anlatması istenir. Yanıtlara göre kişilik yorumlanır.</a:t>
            </a:r>
          </a:p>
          <a:p>
            <a:pPr>
              <a:buNone/>
            </a:pPr>
            <a:r>
              <a:rPr lang="tr-TR" b="1" dirty="0" smtClean="0">
                <a:solidFill>
                  <a:srgbClr val="C00000"/>
                </a:solidFill>
              </a:rPr>
              <a:t>5.Serbest Çağrışım Yöntemi:</a:t>
            </a:r>
            <a:r>
              <a:rPr lang="tr-TR" dirty="0" smtClean="0">
                <a:solidFill>
                  <a:srgbClr val="C00000"/>
                </a:solidFill>
              </a:rPr>
              <a:t> </a:t>
            </a:r>
            <a:r>
              <a:rPr lang="tr-TR" sz="2000" dirty="0" smtClean="0"/>
              <a:t>Daha çok psikolog ve </a:t>
            </a:r>
            <a:r>
              <a:rPr lang="tr-TR" sz="2000" dirty="0" err="1" smtClean="0"/>
              <a:t>psikiyatristler</a:t>
            </a:r>
            <a:r>
              <a:rPr lang="tr-TR" sz="2000" dirty="0" smtClean="0"/>
              <a:t> tarafından hastalara tanı koymak amacıyla kullanılmaktadır. </a:t>
            </a:r>
          </a:p>
          <a:p>
            <a:pPr>
              <a:buNone/>
            </a:pPr>
            <a:r>
              <a:rPr lang="tr-TR" b="1" dirty="0" smtClean="0">
                <a:solidFill>
                  <a:srgbClr val="C00000"/>
                </a:solidFill>
              </a:rPr>
              <a:t>6.Gözlem Yöntemi:</a:t>
            </a:r>
            <a:r>
              <a:rPr lang="tr-TR" dirty="0" smtClean="0">
                <a:solidFill>
                  <a:srgbClr val="C00000"/>
                </a:solidFill>
              </a:rPr>
              <a:t> </a:t>
            </a:r>
            <a:r>
              <a:rPr lang="tr-TR" sz="2000" dirty="0" smtClean="0"/>
              <a:t>Birey, kişiliğine ilişkin kimi özellikleri açısından gözlemlenerek, ipuçları elde edilmektedir. Bu sırada bireyin çeşitli olaylar karşısında gösterdiği mimik, jest ve özgün tepkilere göre değerlendirme yapılır.</a:t>
            </a:r>
          </a:p>
          <a:p>
            <a:pPr>
              <a:buNone/>
            </a:pPr>
            <a:endParaRPr lang="tr-TR" sz="2600" dirty="0" smtClean="0"/>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65</a:t>
            </a:fld>
            <a:endParaRPr lang="tr-T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576064"/>
          </a:xfrm>
        </p:spPr>
        <p:txBody>
          <a:bodyPr>
            <a:normAutofit/>
          </a:bodyPr>
          <a:lstStyle/>
          <a:p>
            <a:pPr algn="ctr"/>
            <a:r>
              <a:rPr lang="tr-TR" sz="2400" b="1" dirty="0" smtClean="0">
                <a:solidFill>
                  <a:srgbClr val="C00000"/>
                </a:solidFill>
              </a:rPr>
              <a:t>Kişiliğin Ölçülmesi ve Değerlendirilmesi</a:t>
            </a:r>
            <a:endParaRPr lang="tr-TR" sz="2400" dirty="0"/>
          </a:p>
        </p:txBody>
      </p:sp>
      <p:sp>
        <p:nvSpPr>
          <p:cNvPr id="3" name="2 İçerik Yer Tutucusu"/>
          <p:cNvSpPr>
            <a:spLocks noGrp="1"/>
          </p:cNvSpPr>
          <p:nvPr>
            <p:ph sz="quarter" idx="1"/>
          </p:nvPr>
        </p:nvSpPr>
        <p:spPr>
          <a:xfrm>
            <a:off x="251520" y="764704"/>
            <a:ext cx="8352928" cy="5904656"/>
          </a:xfrm>
        </p:spPr>
        <p:txBody>
          <a:bodyPr>
            <a:normAutofit fontScale="77500" lnSpcReduction="20000"/>
          </a:bodyPr>
          <a:lstStyle/>
          <a:p>
            <a:pPr>
              <a:buNone/>
            </a:pPr>
            <a:r>
              <a:rPr lang="tr-TR" sz="3400" b="1" dirty="0" smtClean="0">
                <a:solidFill>
                  <a:srgbClr val="C00000"/>
                </a:solidFill>
              </a:rPr>
              <a:t>7.Kişilik Envanterleri:</a:t>
            </a:r>
            <a:r>
              <a:rPr lang="tr-TR" sz="3400" dirty="0" smtClean="0">
                <a:solidFill>
                  <a:srgbClr val="C00000"/>
                </a:solidFill>
              </a:rPr>
              <a:t> </a:t>
            </a:r>
            <a:r>
              <a:rPr lang="tr-TR" dirty="0" smtClean="0"/>
              <a:t>Kişiliğin Ölçülmesi ve belirlenmesinde yaygın olarak kullanılan anketlerdir. Anket sonuçları, daha önce belirlenmiş ve standardize edilmiş kriterlerle karşılaştırılarak bireyin kişiliği konusunda değerlendirme yapılır. Bunlar, bireyin bedensel durumu, psikolojik tepkileri ile sosyal ve ahlaki tutumlarını içeren sorulardan oluşmaktadır.</a:t>
            </a:r>
          </a:p>
          <a:p>
            <a:pPr>
              <a:buNone/>
            </a:pPr>
            <a:r>
              <a:rPr lang="tr-TR" dirty="0" smtClean="0"/>
              <a:t>“</a:t>
            </a:r>
            <a:r>
              <a:rPr lang="tr-TR" dirty="0" err="1" smtClean="0"/>
              <a:t>Myers</a:t>
            </a:r>
            <a:r>
              <a:rPr lang="tr-TR" dirty="0" smtClean="0"/>
              <a:t>-</a:t>
            </a:r>
            <a:r>
              <a:rPr lang="tr-TR" dirty="0" err="1" smtClean="0"/>
              <a:t>Briggs</a:t>
            </a:r>
            <a:r>
              <a:rPr lang="tr-TR" dirty="0" smtClean="0"/>
              <a:t> Tipi Gösterge( </a:t>
            </a:r>
            <a:r>
              <a:rPr lang="tr-TR" dirty="0" err="1" smtClean="0"/>
              <a:t>Myers</a:t>
            </a:r>
            <a:r>
              <a:rPr lang="tr-TR" dirty="0" smtClean="0"/>
              <a:t>-</a:t>
            </a:r>
            <a:r>
              <a:rPr lang="tr-TR" dirty="0" err="1" smtClean="0"/>
              <a:t>Briggs</a:t>
            </a:r>
            <a:r>
              <a:rPr lang="tr-TR" dirty="0" smtClean="0"/>
              <a:t> </a:t>
            </a:r>
            <a:r>
              <a:rPr lang="tr-TR" dirty="0" err="1" smtClean="0"/>
              <a:t>Type</a:t>
            </a:r>
            <a:r>
              <a:rPr lang="tr-TR" dirty="0" smtClean="0"/>
              <a:t> </a:t>
            </a:r>
            <a:r>
              <a:rPr lang="tr-TR" dirty="0" err="1" smtClean="0"/>
              <a:t>Indicator</a:t>
            </a:r>
            <a:r>
              <a:rPr lang="tr-TR" dirty="0" smtClean="0"/>
              <a:t>-MBTG)”,</a:t>
            </a:r>
          </a:p>
          <a:p>
            <a:pPr>
              <a:buNone/>
            </a:pPr>
            <a:r>
              <a:rPr lang="tr-TR" dirty="0" smtClean="0"/>
              <a:t>“Minnesota Çok Yönlü Kişilik Envanteri-Minnesota </a:t>
            </a:r>
            <a:r>
              <a:rPr lang="tr-TR" dirty="0" err="1" smtClean="0"/>
              <a:t>Multiphasic</a:t>
            </a:r>
            <a:r>
              <a:rPr lang="tr-TR" dirty="0" smtClean="0"/>
              <a:t> </a:t>
            </a:r>
            <a:r>
              <a:rPr lang="tr-TR" dirty="0" err="1" smtClean="0"/>
              <a:t>Personality</a:t>
            </a:r>
            <a:r>
              <a:rPr lang="tr-TR" dirty="0" smtClean="0"/>
              <a:t> </a:t>
            </a:r>
            <a:r>
              <a:rPr lang="tr-TR" dirty="0" err="1" smtClean="0"/>
              <a:t>Inventory</a:t>
            </a:r>
            <a:r>
              <a:rPr lang="tr-TR" dirty="0" smtClean="0"/>
              <a:t>; MMPI” </a:t>
            </a:r>
          </a:p>
          <a:p>
            <a:pPr>
              <a:buNone/>
            </a:pPr>
            <a:r>
              <a:rPr lang="tr-TR" dirty="0" smtClean="0"/>
              <a:t> “</a:t>
            </a:r>
            <a:r>
              <a:rPr lang="tr-TR" dirty="0" err="1" smtClean="0"/>
              <a:t>Eysenck</a:t>
            </a:r>
            <a:r>
              <a:rPr lang="tr-TR" dirty="0" smtClean="0"/>
              <a:t> Kişilik Envanteri-</a:t>
            </a:r>
            <a:r>
              <a:rPr lang="tr-TR" dirty="0" err="1" smtClean="0"/>
              <a:t>Eysenck</a:t>
            </a:r>
            <a:r>
              <a:rPr lang="tr-TR" dirty="0" smtClean="0"/>
              <a:t> </a:t>
            </a:r>
            <a:r>
              <a:rPr lang="tr-TR" dirty="0" err="1" smtClean="0"/>
              <a:t>Personality</a:t>
            </a:r>
            <a:r>
              <a:rPr lang="tr-TR" dirty="0" smtClean="0"/>
              <a:t> </a:t>
            </a:r>
            <a:r>
              <a:rPr lang="tr-TR" dirty="0" err="1" smtClean="0"/>
              <a:t>Questionnaire</a:t>
            </a:r>
            <a:r>
              <a:rPr lang="tr-TR" dirty="0" smtClean="0"/>
              <a:t>”,</a:t>
            </a:r>
          </a:p>
          <a:p>
            <a:pPr>
              <a:buNone/>
            </a:pPr>
            <a:r>
              <a:rPr lang="tr-TR" dirty="0" smtClean="0"/>
              <a:t>“</a:t>
            </a:r>
            <a:r>
              <a:rPr lang="tr-TR" dirty="0" err="1" smtClean="0"/>
              <a:t>Cloninger</a:t>
            </a:r>
            <a:r>
              <a:rPr lang="tr-TR" dirty="0" smtClean="0"/>
              <a:t> Mizaç ve Karakter Envanteri-</a:t>
            </a:r>
            <a:r>
              <a:rPr lang="tr-TR" dirty="0" err="1" smtClean="0"/>
              <a:t>Temperament</a:t>
            </a:r>
            <a:r>
              <a:rPr lang="tr-TR" dirty="0" smtClean="0"/>
              <a:t> </a:t>
            </a:r>
            <a:r>
              <a:rPr lang="tr-TR" dirty="0" err="1" smtClean="0"/>
              <a:t>and</a:t>
            </a:r>
            <a:r>
              <a:rPr lang="tr-TR" dirty="0" smtClean="0"/>
              <a:t> </a:t>
            </a:r>
            <a:r>
              <a:rPr lang="tr-TR" dirty="0" err="1" smtClean="0"/>
              <a:t>Character</a:t>
            </a:r>
            <a:r>
              <a:rPr lang="tr-TR" dirty="0" smtClean="0"/>
              <a:t> </a:t>
            </a:r>
            <a:r>
              <a:rPr lang="tr-TR" dirty="0" err="1" smtClean="0"/>
              <a:t>Inventory</a:t>
            </a:r>
            <a:r>
              <a:rPr lang="tr-TR" dirty="0" smtClean="0"/>
              <a:t>; TCI”, </a:t>
            </a:r>
          </a:p>
          <a:p>
            <a:pPr>
              <a:buNone/>
            </a:pPr>
            <a:r>
              <a:rPr lang="tr-TR" dirty="0" smtClean="0"/>
              <a:t>“DSM-III-</a:t>
            </a:r>
            <a:r>
              <a:rPr lang="tr-TR" dirty="0" err="1" smtClean="0"/>
              <a:t>R’nin</a:t>
            </a:r>
            <a:r>
              <a:rPr lang="tr-TR" dirty="0" smtClean="0"/>
              <a:t> “Klinik Bozuklukları Formu-</a:t>
            </a:r>
            <a:r>
              <a:rPr lang="tr-TR" dirty="0" err="1" smtClean="0"/>
              <a:t>Manual</a:t>
            </a:r>
            <a:r>
              <a:rPr lang="tr-TR" dirty="0" smtClean="0"/>
              <a:t> </a:t>
            </a:r>
            <a:r>
              <a:rPr lang="tr-TR" dirty="0" err="1" smtClean="0"/>
              <a:t>for</a:t>
            </a:r>
            <a:r>
              <a:rPr lang="tr-TR" dirty="0" smtClean="0"/>
              <a:t> </a:t>
            </a:r>
            <a:r>
              <a:rPr lang="tr-TR" dirty="0" err="1" smtClean="0"/>
              <a:t>the</a:t>
            </a:r>
            <a:r>
              <a:rPr lang="tr-TR" dirty="0" smtClean="0"/>
              <a:t> </a:t>
            </a:r>
            <a:r>
              <a:rPr lang="tr-TR" dirty="0" err="1" smtClean="0"/>
              <a:t>Structured</a:t>
            </a:r>
            <a:r>
              <a:rPr lang="tr-TR" dirty="0" smtClean="0"/>
              <a:t> </a:t>
            </a:r>
            <a:r>
              <a:rPr lang="tr-TR" dirty="0" err="1" smtClean="0"/>
              <a:t>Clinical</a:t>
            </a:r>
            <a:r>
              <a:rPr lang="tr-TR" dirty="0" smtClean="0"/>
              <a:t> </a:t>
            </a:r>
            <a:r>
              <a:rPr lang="tr-TR" dirty="0" err="1" smtClean="0"/>
              <a:t>Interview</a:t>
            </a:r>
            <a:r>
              <a:rPr lang="tr-TR" dirty="0" smtClean="0"/>
              <a:t> </a:t>
            </a:r>
            <a:r>
              <a:rPr lang="tr-TR" dirty="0" err="1" smtClean="0"/>
              <a:t>for</a:t>
            </a:r>
            <a:r>
              <a:rPr lang="tr-TR" dirty="0" smtClean="0"/>
              <a:t> DSM-III-R </a:t>
            </a:r>
            <a:r>
              <a:rPr lang="tr-TR" dirty="0" err="1" smtClean="0"/>
              <a:t>Personality</a:t>
            </a:r>
            <a:r>
              <a:rPr lang="tr-TR" dirty="0" smtClean="0"/>
              <a:t> </a:t>
            </a:r>
            <a:r>
              <a:rPr lang="tr-TR" dirty="0" err="1" smtClean="0"/>
              <a:t>Disorders</a:t>
            </a:r>
            <a:r>
              <a:rPr lang="tr-TR" dirty="0" smtClean="0"/>
              <a:t>; SCID-II”</a:t>
            </a:r>
          </a:p>
          <a:p>
            <a:pPr>
              <a:buNone/>
            </a:pPr>
            <a:r>
              <a:rPr lang="tr-TR" dirty="0" smtClean="0"/>
              <a:t>Bu ölçeklerle </a:t>
            </a:r>
            <a:r>
              <a:rPr lang="tr-TR" dirty="0" err="1" smtClean="0"/>
              <a:t>hipokondri</a:t>
            </a:r>
            <a:r>
              <a:rPr lang="tr-TR" dirty="0" smtClean="0"/>
              <a:t>, paranoya, şizofreni, depresyon, histeri, psikasteni, ve </a:t>
            </a:r>
            <a:r>
              <a:rPr lang="tr-TR" dirty="0" err="1" smtClean="0"/>
              <a:t>psikopatik</a:t>
            </a:r>
            <a:r>
              <a:rPr lang="tr-TR" dirty="0" smtClean="0"/>
              <a:t> gibi klinik tablolara yatkın kişilik özellikleri belirlenebilmektedir. </a:t>
            </a:r>
          </a:p>
          <a:p>
            <a:pPr>
              <a:buNone/>
            </a:pPr>
            <a:r>
              <a:rPr lang="tr-TR" sz="3400" b="1" dirty="0" smtClean="0">
                <a:solidFill>
                  <a:srgbClr val="C00000"/>
                </a:solidFill>
              </a:rPr>
              <a:t>8.Dereceleme Yöntemi: </a:t>
            </a:r>
            <a:r>
              <a:rPr lang="tr-TR" dirty="0" smtClean="0"/>
              <a:t>Birey hakkında elde edinilen verilerin derecelendirilmesine çalışılır. Bireyden doğruluk, güvenilirlik, toplumculuk duygusallık gibi nitelikler yönünden kendisini değerlendirmesi istenir ve kişiliği konusunda bilgi edinilir.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66</a:t>
            </a:fld>
            <a:endParaRPr lang="tr-T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288032"/>
          </a:xfrm>
        </p:spPr>
        <p:txBody>
          <a:bodyPr>
            <a:normAutofit fontScale="90000"/>
          </a:bodyPr>
          <a:lstStyle/>
          <a:p>
            <a:r>
              <a:rPr lang="tr-TR" sz="2400" b="1" dirty="0" smtClean="0">
                <a:solidFill>
                  <a:srgbClr val="C00000"/>
                </a:solidFill>
              </a:rPr>
              <a:t>Değerlendirme Soruları(1)</a:t>
            </a:r>
            <a:endParaRPr lang="tr-TR" sz="2400" b="1" dirty="0">
              <a:solidFill>
                <a:srgbClr val="C00000"/>
              </a:solidFill>
            </a:endParaRPr>
          </a:p>
        </p:txBody>
      </p:sp>
      <p:sp>
        <p:nvSpPr>
          <p:cNvPr id="3" name="2 İçerik Yer Tutucusu"/>
          <p:cNvSpPr>
            <a:spLocks noGrp="1"/>
          </p:cNvSpPr>
          <p:nvPr>
            <p:ph sz="quarter" idx="1"/>
          </p:nvPr>
        </p:nvSpPr>
        <p:spPr>
          <a:xfrm>
            <a:off x="179512" y="404664"/>
            <a:ext cx="8784976" cy="6264696"/>
          </a:xfrm>
        </p:spPr>
        <p:txBody>
          <a:bodyPr>
            <a:normAutofit fontScale="92500" lnSpcReduction="10000"/>
          </a:bodyPr>
          <a:lstStyle/>
          <a:p>
            <a:pPr marL="342900" indent="-342900">
              <a:buFont typeface="+mj-lt"/>
              <a:buAutoNum type="arabicPeriod"/>
            </a:pPr>
            <a:r>
              <a:rPr lang="tr-TR" sz="1600" dirty="0" smtClean="0"/>
              <a:t>Kişiliğin tanımını yazınız.</a:t>
            </a:r>
          </a:p>
          <a:p>
            <a:pPr marL="342900" indent="-342900">
              <a:buFont typeface="+mj-lt"/>
              <a:buAutoNum type="arabicPeriod"/>
            </a:pPr>
            <a:r>
              <a:rPr lang="tr-TR" sz="1600" dirty="0" smtClean="0"/>
              <a:t>Kişiliğin üç boyutunu yazınız ve her birini kısaca tanımlayınız.</a:t>
            </a:r>
          </a:p>
          <a:p>
            <a:pPr marL="342900" indent="-342900">
              <a:buFont typeface="+mj-lt"/>
              <a:buAutoNum type="arabicPeriod"/>
            </a:pPr>
            <a:r>
              <a:rPr lang="tr-TR" sz="1600" dirty="0" smtClean="0"/>
              <a:t>Kişiliğin üç temel niteliği nedir? Birer cümle ile açıklayınız.</a:t>
            </a:r>
          </a:p>
          <a:p>
            <a:pPr marL="342900" indent="-342900">
              <a:buFont typeface="+mj-lt"/>
              <a:buAutoNum type="arabicPeriod"/>
            </a:pPr>
            <a:r>
              <a:rPr lang="tr-TR" sz="1600" dirty="0" smtClean="0"/>
              <a:t>Kişiliğin oluşmasında etkili etmenler nelerdir? Başlıklar halinde yazınız ve “Aile Etmenini” kısaca açıklayınız.</a:t>
            </a:r>
          </a:p>
          <a:p>
            <a:pPr marL="342900" indent="-342900">
              <a:buFont typeface="+mj-lt"/>
              <a:buAutoNum type="arabicPeriod"/>
            </a:pPr>
            <a:r>
              <a:rPr lang="tr-TR" sz="1600" dirty="0" smtClean="0"/>
              <a:t>Testosteronun kişilik ve girişimcilik açısından etkisini kısaca açıklayınız.</a:t>
            </a:r>
          </a:p>
          <a:p>
            <a:pPr marL="342900" indent="-342900">
              <a:buFont typeface="+mj-lt"/>
              <a:buAutoNum type="arabicPeriod"/>
            </a:pPr>
            <a:r>
              <a:rPr lang="tr-TR" sz="1600" dirty="0" smtClean="0"/>
              <a:t>“Kişilik” ve “Benlik” tanımını yapınız ve arasındaki ilişkiyi kısaca açıklayınız.</a:t>
            </a:r>
          </a:p>
          <a:p>
            <a:pPr marL="342900" indent="-342900">
              <a:buFont typeface="+mj-lt"/>
              <a:buAutoNum type="arabicPeriod"/>
            </a:pPr>
            <a:r>
              <a:rPr lang="tr-TR" sz="1600" dirty="0" smtClean="0"/>
              <a:t>Carl </a:t>
            </a:r>
            <a:r>
              <a:rPr lang="tr-TR" sz="1600" dirty="0" err="1" smtClean="0"/>
              <a:t>Rogers’in</a:t>
            </a:r>
            <a:r>
              <a:rPr lang="tr-TR" sz="1600" dirty="0" smtClean="0"/>
              <a:t> benlik kavramında “Koşulsuz Sevgi” temasını kısaca açıklayınız.</a:t>
            </a:r>
          </a:p>
          <a:p>
            <a:pPr marL="342900" indent="-342900">
              <a:buFont typeface="+mj-lt"/>
              <a:buAutoNum type="arabicPeriod"/>
            </a:pPr>
            <a:r>
              <a:rPr lang="tr-TR" sz="1600" dirty="0" err="1" smtClean="0"/>
              <a:t>Maslow’un</a:t>
            </a:r>
            <a:r>
              <a:rPr lang="tr-TR" sz="1600" dirty="0" smtClean="0"/>
              <a:t> benlik kavramını kısaca açıklayınız, “İhtiyaçlar </a:t>
            </a:r>
            <a:r>
              <a:rPr lang="tr-TR" sz="1600" dirty="0" err="1" smtClean="0"/>
              <a:t>Hiyerarjisi</a:t>
            </a:r>
            <a:r>
              <a:rPr lang="tr-TR" sz="1600" dirty="0" smtClean="0"/>
              <a:t>” ve “Kendini Gerçekleştirme” </a:t>
            </a:r>
            <a:r>
              <a:rPr lang="tr-TR" sz="1600" dirty="0" err="1" smtClean="0"/>
              <a:t>nin</a:t>
            </a:r>
            <a:r>
              <a:rPr lang="tr-TR" sz="1600" dirty="0" smtClean="0"/>
              <a:t> önemini belirtiniz.</a:t>
            </a:r>
          </a:p>
          <a:p>
            <a:pPr marL="342900" indent="-342900">
              <a:buFont typeface="+mj-lt"/>
              <a:buAutoNum type="arabicPeriod"/>
            </a:pPr>
            <a:r>
              <a:rPr lang="tr-TR" sz="1600" dirty="0" err="1" smtClean="0"/>
              <a:t>Gustav</a:t>
            </a:r>
            <a:r>
              <a:rPr lang="tr-TR" sz="1600" dirty="0" smtClean="0"/>
              <a:t> </a:t>
            </a:r>
            <a:r>
              <a:rPr lang="tr-TR" sz="1600" dirty="0" err="1" smtClean="0"/>
              <a:t>Jung’un</a:t>
            </a:r>
            <a:r>
              <a:rPr lang="tr-TR" sz="1600" dirty="0" smtClean="0"/>
              <a:t> kuramına göre kişiliği oluşturan </a:t>
            </a:r>
            <a:r>
              <a:rPr lang="tr-TR" sz="1600" dirty="0" err="1" smtClean="0"/>
              <a:t>ögelerin</a:t>
            </a:r>
            <a:r>
              <a:rPr lang="tr-TR" sz="1600" dirty="0" smtClean="0"/>
              <a:t> adlarını yazınız ve “Kolektif Bilinç Dışı ve Arketipler” </a:t>
            </a:r>
            <a:r>
              <a:rPr lang="tr-TR" sz="1600" dirty="0" err="1" smtClean="0"/>
              <a:t>ögesi</a:t>
            </a:r>
            <a:r>
              <a:rPr lang="tr-TR" sz="1600" dirty="0" smtClean="0"/>
              <a:t> kapsamında “</a:t>
            </a:r>
            <a:r>
              <a:rPr lang="tr-TR" sz="1600" dirty="0" err="1" smtClean="0"/>
              <a:t>Persona</a:t>
            </a:r>
            <a:r>
              <a:rPr lang="tr-TR" sz="1600" dirty="0" smtClean="0"/>
              <a:t>”, “Gölge”, “</a:t>
            </a:r>
            <a:r>
              <a:rPr lang="tr-TR" sz="1600" dirty="0" err="1" smtClean="0"/>
              <a:t>Anima</a:t>
            </a:r>
            <a:r>
              <a:rPr lang="tr-TR" sz="1600" dirty="0" smtClean="0"/>
              <a:t>” ve </a:t>
            </a:r>
            <a:r>
              <a:rPr lang="tr-TR" sz="1600" dirty="0" err="1" smtClean="0"/>
              <a:t>Animus</a:t>
            </a:r>
            <a:r>
              <a:rPr lang="tr-TR" sz="1600" dirty="0" smtClean="0"/>
              <a:t>” kavramlarını kısaca açıklayınız.</a:t>
            </a:r>
          </a:p>
          <a:p>
            <a:pPr marL="342900" indent="-342900">
              <a:buFont typeface="+mj-lt"/>
              <a:buAutoNum type="arabicPeriod"/>
            </a:pPr>
            <a:r>
              <a:rPr lang="tr-TR" sz="1600" dirty="0" smtClean="0"/>
              <a:t>Salih Güney’in kişilik kavramını kısaca açıklayınız.</a:t>
            </a:r>
          </a:p>
          <a:p>
            <a:pPr marL="342900" indent="-342900">
              <a:buFont typeface="+mj-lt"/>
              <a:buAutoNum type="arabicPeriod"/>
            </a:pPr>
            <a:r>
              <a:rPr lang="tr-TR" sz="1600" dirty="0" err="1" smtClean="0"/>
              <a:t>Gustav</a:t>
            </a:r>
            <a:r>
              <a:rPr lang="tr-TR" sz="1600" dirty="0" smtClean="0"/>
              <a:t> </a:t>
            </a:r>
            <a:r>
              <a:rPr lang="tr-TR" sz="1600" dirty="0" err="1" smtClean="0"/>
              <a:t>Jung’a</a:t>
            </a:r>
            <a:r>
              <a:rPr lang="tr-TR" sz="1600" dirty="0" smtClean="0"/>
              <a:t> göre yapılan kişilik tip sınıflaması kapsamındaki 8 kişilik tipinin adlarını yazınız ve birer cümle ile açıklayınız.</a:t>
            </a:r>
          </a:p>
          <a:p>
            <a:pPr marL="342900" indent="-342900">
              <a:buFont typeface="+mj-lt"/>
              <a:buAutoNum type="arabicPeriod"/>
            </a:pPr>
            <a:r>
              <a:rPr lang="tr-TR" sz="1600" dirty="0" err="1" smtClean="0"/>
              <a:t>Freidman</a:t>
            </a:r>
            <a:r>
              <a:rPr lang="tr-TR" sz="1600" dirty="0" smtClean="0"/>
              <a:t> ve </a:t>
            </a:r>
            <a:r>
              <a:rPr lang="tr-TR" sz="1600" dirty="0" err="1" smtClean="0"/>
              <a:t>Rosenman’ın</a:t>
            </a:r>
            <a:r>
              <a:rPr lang="tr-TR" sz="1600" dirty="0" smtClean="0"/>
              <a:t> “A Tipi Kişilik” ve “B Tipi Kişilik” </a:t>
            </a:r>
            <a:r>
              <a:rPr lang="tr-TR" sz="1600" dirty="0" err="1" smtClean="0"/>
              <a:t>lerin</a:t>
            </a:r>
            <a:r>
              <a:rPr lang="tr-TR" sz="1600" dirty="0" smtClean="0"/>
              <a:t> özelliklerini yazınız.</a:t>
            </a:r>
          </a:p>
          <a:p>
            <a:pPr marL="342900" indent="-342900">
              <a:buFont typeface="+mj-lt"/>
              <a:buAutoNum type="arabicPeriod"/>
            </a:pPr>
            <a:r>
              <a:rPr lang="tr-TR" sz="1600" dirty="0" smtClean="0"/>
              <a:t>“Beş Büyük Kişilik Modelleri” </a:t>
            </a:r>
            <a:r>
              <a:rPr lang="tr-TR" sz="1600" dirty="0" err="1" smtClean="0"/>
              <a:t>nin</a:t>
            </a:r>
            <a:r>
              <a:rPr lang="tr-TR" sz="1600" dirty="0" smtClean="0"/>
              <a:t> adlarını yazınız ve “İçe-Dışa Dönüklük Modeli” </a:t>
            </a:r>
            <a:r>
              <a:rPr lang="tr-TR" sz="1600" dirty="0" err="1" smtClean="0"/>
              <a:t>ni</a:t>
            </a:r>
            <a:r>
              <a:rPr lang="tr-TR" sz="1600" dirty="0" smtClean="0"/>
              <a:t> kısaca açıklayınız.</a:t>
            </a:r>
          </a:p>
          <a:p>
            <a:pPr marL="342900" indent="-342900">
              <a:buFont typeface="+mj-lt"/>
              <a:buAutoNum type="arabicPeriod"/>
            </a:pPr>
            <a:r>
              <a:rPr lang="tr-TR" sz="1600" dirty="0" smtClean="0"/>
              <a:t>Beş Büyük Kişilik Modelleri dışındaki Diğer Kişilik Modelleri’nin adlarını yazınız. “Makyavelizm” ve “</a:t>
            </a:r>
            <a:r>
              <a:rPr lang="tr-TR" sz="1600" dirty="0" err="1" smtClean="0"/>
              <a:t>Narsizm</a:t>
            </a:r>
            <a:r>
              <a:rPr lang="tr-TR" sz="1600" dirty="0" smtClean="0"/>
              <a:t>” modellerini kısaca açıklayınız.</a:t>
            </a:r>
          </a:p>
          <a:p>
            <a:pPr marL="342900" indent="-342900">
              <a:buFont typeface="+mj-lt"/>
              <a:buAutoNum type="arabicPeriod"/>
            </a:pPr>
            <a:r>
              <a:rPr lang="tr-TR" sz="1600" dirty="0" smtClean="0"/>
              <a:t>Kişilik Bozuklukları ve Normal Dışı Davranış tablolarının adlarını yazınız . “</a:t>
            </a:r>
            <a:r>
              <a:rPr lang="tr-TR" sz="1600" dirty="0" err="1" smtClean="0"/>
              <a:t>Şizotipal</a:t>
            </a:r>
            <a:r>
              <a:rPr lang="tr-TR" sz="1600" dirty="0" smtClean="0"/>
              <a:t> Kişilik” ve “</a:t>
            </a:r>
            <a:r>
              <a:rPr lang="tr-TR" sz="1600" dirty="0" err="1" smtClean="0"/>
              <a:t>Paranoid</a:t>
            </a:r>
            <a:r>
              <a:rPr lang="tr-TR" sz="1600" dirty="0" smtClean="0"/>
              <a:t> Kişilik” </a:t>
            </a:r>
            <a:r>
              <a:rPr lang="tr-TR" sz="1600" dirty="0" err="1" smtClean="0"/>
              <a:t>leri</a:t>
            </a:r>
            <a:r>
              <a:rPr lang="tr-TR" sz="1600" dirty="0" smtClean="0"/>
              <a:t> kısaca açıklayınız.</a:t>
            </a:r>
          </a:p>
          <a:p>
            <a:pPr marL="342900" indent="-342900">
              <a:buFont typeface="+mj-lt"/>
              <a:buAutoNum type="arabicPeriod"/>
            </a:pPr>
            <a:r>
              <a:rPr lang="tr-TR" sz="1600" dirty="0" smtClean="0"/>
              <a:t>Kişiliğin ölçülmesi ve değerlendirilmesi yöntemlerinin adlarını yazınız.</a:t>
            </a:r>
          </a:p>
          <a:p>
            <a:pPr marL="342900" indent="-342900">
              <a:buFont typeface="+mj-lt"/>
              <a:buAutoNum type="arabicPeriod"/>
            </a:pPr>
            <a:endParaRPr lang="tr-TR" sz="1600"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67</a:t>
            </a:fld>
            <a:endParaRPr lang="tr-T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19256" cy="346050"/>
          </a:xfrm>
        </p:spPr>
        <p:txBody>
          <a:bodyPr>
            <a:noAutofit/>
          </a:bodyPr>
          <a:lstStyle/>
          <a:p>
            <a:r>
              <a:rPr lang="tr-TR" sz="2400" b="1" dirty="0" smtClean="0">
                <a:solidFill>
                  <a:srgbClr val="C00000"/>
                </a:solidFill>
              </a:rPr>
              <a:t>Değerlendirme Soruları(2)</a:t>
            </a:r>
            <a:endParaRPr lang="tr-TR" sz="2400" dirty="0"/>
          </a:p>
        </p:txBody>
      </p:sp>
      <p:sp>
        <p:nvSpPr>
          <p:cNvPr id="3" name="2 İçerik Yer Tutucusu"/>
          <p:cNvSpPr>
            <a:spLocks noGrp="1"/>
          </p:cNvSpPr>
          <p:nvPr>
            <p:ph sz="quarter" idx="1"/>
          </p:nvPr>
        </p:nvSpPr>
        <p:spPr>
          <a:xfrm>
            <a:off x="251520" y="620688"/>
            <a:ext cx="8496944" cy="5853264"/>
          </a:xfrm>
        </p:spPr>
        <p:txBody>
          <a:bodyPr>
            <a:normAutofit fontScale="85000" lnSpcReduction="20000"/>
          </a:bodyPr>
          <a:lstStyle/>
          <a:p>
            <a:pPr marL="457200" lvl="0" indent="-457200">
              <a:buFont typeface="+mj-lt"/>
              <a:buAutoNum type="arabicPeriod"/>
            </a:pPr>
            <a:r>
              <a:rPr lang="tr-TR" dirty="0" smtClean="0"/>
              <a:t>Kendinizi analiz ederek “Benlik”  ve “Kişilik” açısından değerlendiriniz, karakter, mizaç ve yeteneklerinizin olumlu-olumsuz yönlerinizi sıralayınız. </a:t>
            </a:r>
          </a:p>
          <a:p>
            <a:pPr marL="457200" lvl="0" indent="-457200">
              <a:buFont typeface="+mj-lt"/>
              <a:buAutoNum type="arabicPeriod"/>
            </a:pPr>
            <a:r>
              <a:rPr lang="tr-TR" dirty="0" err="1" smtClean="0"/>
              <a:t>Freidman</a:t>
            </a:r>
            <a:r>
              <a:rPr lang="tr-TR" dirty="0" smtClean="0"/>
              <a:t> ve </a:t>
            </a:r>
            <a:r>
              <a:rPr lang="tr-TR" dirty="0" err="1" smtClean="0"/>
              <a:t>Rosenman’ın</a:t>
            </a:r>
            <a:r>
              <a:rPr lang="tr-TR" dirty="0" smtClean="0"/>
              <a:t> kişilik kuramı ve sınıflamasına göre, A ya da B kişilik yönünden kendinizi analiz ederek, kendinizi yakın bulduğunuz kişilik özelliklerini ve kendi özelliklerinizi sıralayınız. </a:t>
            </a:r>
          </a:p>
          <a:p>
            <a:pPr marL="457200" lvl="0" indent="-457200">
              <a:buFont typeface="+mj-lt"/>
              <a:buAutoNum type="arabicPeriod"/>
            </a:pPr>
            <a:r>
              <a:rPr lang="tr-TR" dirty="0" err="1" smtClean="0"/>
              <a:t>Hans</a:t>
            </a:r>
            <a:r>
              <a:rPr lang="tr-TR" dirty="0" smtClean="0"/>
              <a:t> </a:t>
            </a:r>
            <a:r>
              <a:rPr lang="tr-TR" dirty="0" err="1" smtClean="0"/>
              <a:t>Eysenck’e</a:t>
            </a:r>
            <a:r>
              <a:rPr lang="tr-TR" dirty="0" smtClean="0"/>
              <a:t> göre belirlenen kişilik tip sınıflaması açısından kendinizi analiz ederek, “Dışa Dönük Normal(</a:t>
            </a:r>
            <a:r>
              <a:rPr lang="tr-TR" dirty="0" err="1" smtClean="0"/>
              <a:t>Sengen</a:t>
            </a:r>
            <a:r>
              <a:rPr lang="tr-TR" dirty="0" smtClean="0"/>
              <a:t>)”, “Dışa Dönük Nörotik(</a:t>
            </a:r>
            <a:r>
              <a:rPr lang="tr-TR" dirty="0" err="1" smtClean="0"/>
              <a:t>Kolerik</a:t>
            </a:r>
            <a:r>
              <a:rPr lang="tr-TR" dirty="0" smtClean="0"/>
              <a:t>)”, “İçe Dönük Normal(</a:t>
            </a:r>
            <a:r>
              <a:rPr lang="tr-TR" dirty="0" err="1" smtClean="0"/>
              <a:t>Flegmatik</a:t>
            </a:r>
            <a:r>
              <a:rPr lang="tr-TR" dirty="0" smtClean="0"/>
              <a:t>)”, “İçe Dönük Nörotik(Melankolik)” kişilik tipleri açısından kendinizi hangi kişilik grubuna yakın hissediyorsanız, o kişiliğin özelliklerini ve kendi kişilik özelliklerinizi yazarak belirtiniz.   </a:t>
            </a:r>
          </a:p>
          <a:p>
            <a:pPr marL="457200" lvl="0" indent="-457200">
              <a:buFont typeface="+mj-lt"/>
              <a:buAutoNum type="arabicPeriod"/>
            </a:pPr>
            <a:r>
              <a:rPr lang="tr-TR" dirty="0" smtClean="0"/>
              <a:t>Kendinizi analiz ederek, aşağıdaki kişilik özelliklerinden hangisi kapsamında olduğunuzu düşünüyorsanız, bu kişilik türünün özelliklerini ve kendi  özelliklerinizi sıralayarak yazınız. Ya da çevrenizde bu kişilik özelliklerinden taşıyan birini düşünerek onu analiz ediniz. “</a:t>
            </a:r>
            <a:r>
              <a:rPr lang="tr-TR" dirty="0" err="1" smtClean="0"/>
              <a:t>Şizoid</a:t>
            </a:r>
            <a:r>
              <a:rPr lang="tr-TR" dirty="0" smtClean="0"/>
              <a:t> Kişilik”, “</a:t>
            </a:r>
            <a:r>
              <a:rPr lang="tr-TR" dirty="0" err="1" smtClean="0"/>
              <a:t>Şizotipal</a:t>
            </a:r>
            <a:r>
              <a:rPr lang="tr-TR" dirty="0" smtClean="0"/>
              <a:t> Kişilik”, “</a:t>
            </a:r>
            <a:r>
              <a:rPr lang="tr-TR" dirty="0" err="1" smtClean="0"/>
              <a:t>Paranoid</a:t>
            </a:r>
            <a:r>
              <a:rPr lang="tr-TR" dirty="0" smtClean="0"/>
              <a:t> Kişilik”, “</a:t>
            </a:r>
            <a:r>
              <a:rPr lang="tr-TR" dirty="0" err="1" smtClean="0"/>
              <a:t>Sado</a:t>
            </a:r>
            <a:r>
              <a:rPr lang="tr-TR" dirty="0" smtClean="0"/>
              <a:t>-Mazoşist Kişilik”, “Çökkün Kişilik”, “Obsesif-</a:t>
            </a:r>
            <a:r>
              <a:rPr lang="tr-TR" dirty="0" err="1" smtClean="0"/>
              <a:t>kompulsif</a:t>
            </a:r>
            <a:r>
              <a:rPr lang="tr-TR" dirty="0" smtClean="0"/>
              <a:t> Kişilik”, “Kaçıngan Kişilik”, “Bağımlı Kişilik”, “Narsistik(Özsevici) Kişilik”, “</a:t>
            </a:r>
            <a:r>
              <a:rPr lang="tr-TR" dirty="0" err="1" smtClean="0"/>
              <a:t>Antisosyal</a:t>
            </a:r>
            <a:r>
              <a:rPr lang="tr-TR" dirty="0" smtClean="0"/>
              <a:t>(</a:t>
            </a:r>
            <a:r>
              <a:rPr lang="tr-TR" dirty="0" err="1" smtClean="0"/>
              <a:t>Psikopatik</a:t>
            </a:r>
            <a:r>
              <a:rPr lang="tr-TR" dirty="0" smtClean="0"/>
              <a:t>/</a:t>
            </a:r>
            <a:r>
              <a:rPr lang="tr-TR" dirty="0" err="1" smtClean="0"/>
              <a:t>Sosyopatik</a:t>
            </a:r>
            <a:r>
              <a:rPr lang="tr-TR" dirty="0" smtClean="0"/>
              <a:t>) Kişilik”, “</a:t>
            </a:r>
            <a:r>
              <a:rPr lang="tr-TR" dirty="0" err="1" smtClean="0"/>
              <a:t>Histrionik</a:t>
            </a:r>
            <a:r>
              <a:rPr lang="tr-TR" dirty="0" smtClean="0"/>
              <a:t> Kişilik”, “Sınırda(</a:t>
            </a:r>
            <a:r>
              <a:rPr lang="tr-TR" dirty="0" err="1" smtClean="0"/>
              <a:t>Borderline</a:t>
            </a:r>
            <a:r>
              <a:rPr lang="tr-TR" dirty="0" smtClean="0"/>
              <a:t>) Kişilik”.</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68</a:t>
            </a:fld>
            <a:endParaRPr lang="tr-T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360040"/>
          </a:xfrm>
        </p:spPr>
        <p:txBody>
          <a:bodyPr>
            <a:normAutofit fontScale="90000"/>
          </a:bodyPr>
          <a:lstStyle/>
          <a:p>
            <a:r>
              <a:rPr lang="tr-TR" b="1" dirty="0" smtClean="0">
                <a:solidFill>
                  <a:srgbClr val="C00000"/>
                </a:solidFill>
              </a:rPr>
              <a:t>Kaynaklar</a:t>
            </a:r>
            <a:endParaRPr lang="tr-TR" dirty="0">
              <a:solidFill>
                <a:srgbClr val="C00000"/>
              </a:solidFill>
            </a:endParaRPr>
          </a:p>
        </p:txBody>
      </p:sp>
      <p:sp>
        <p:nvSpPr>
          <p:cNvPr id="3" name="2 İçerik Yer Tutucusu"/>
          <p:cNvSpPr>
            <a:spLocks noGrp="1"/>
          </p:cNvSpPr>
          <p:nvPr>
            <p:ph sz="quarter" idx="1"/>
          </p:nvPr>
        </p:nvSpPr>
        <p:spPr>
          <a:xfrm>
            <a:off x="251520" y="548680"/>
            <a:ext cx="8424936" cy="6120680"/>
          </a:xfrm>
        </p:spPr>
        <p:txBody>
          <a:bodyPr>
            <a:normAutofit fontScale="92500" lnSpcReduction="20000"/>
          </a:bodyPr>
          <a:lstStyle/>
          <a:p>
            <a:pPr>
              <a:buNone/>
            </a:pPr>
            <a:r>
              <a:rPr lang="tr-TR" sz="1100" dirty="0" smtClean="0"/>
              <a:t>Barlı, Ö. (2010). “Davranış Bilimleri ve Örgütlerde Davranış”. 4.</a:t>
            </a:r>
            <a:r>
              <a:rPr lang="tr-TR" sz="1100" dirty="0" err="1" smtClean="0"/>
              <a:t>bs</a:t>
            </a:r>
            <a:r>
              <a:rPr lang="tr-TR" sz="1100" dirty="0" smtClean="0"/>
              <a:t>, Erzurum: Afşar Matbaacılık. </a:t>
            </a:r>
          </a:p>
          <a:p>
            <a:pPr>
              <a:buNone/>
            </a:pPr>
            <a:r>
              <a:rPr lang="tr-TR" sz="1100" dirty="0" err="1" smtClean="0"/>
              <a:t>Berelson</a:t>
            </a:r>
            <a:r>
              <a:rPr lang="tr-TR" sz="1100" dirty="0" smtClean="0"/>
              <a:t>, B., </a:t>
            </a:r>
            <a:r>
              <a:rPr lang="tr-TR" sz="1100" dirty="0" err="1" smtClean="0"/>
              <a:t>Steinew</a:t>
            </a:r>
            <a:r>
              <a:rPr lang="tr-TR" sz="1100" dirty="0" smtClean="0"/>
              <a:t>, G. A. (1967). “</a:t>
            </a:r>
            <a:r>
              <a:rPr lang="tr-TR" sz="1100" dirty="0" err="1" smtClean="0"/>
              <a:t>Human</a:t>
            </a:r>
            <a:r>
              <a:rPr lang="tr-TR" sz="1100" dirty="0" smtClean="0"/>
              <a:t> </a:t>
            </a:r>
            <a:r>
              <a:rPr lang="tr-TR" sz="1100" dirty="0" err="1" smtClean="0"/>
              <a:t>Behavior</a:t>
            </a:r>
            <a:r>
              <a:rPr lang="tr-TR" sz="1100" dirty="0" smtClean="0"/>
              <a:t>”. New York: </a:t>
            </a:r>
            <a:r>
              <a:rPr lang="tr-TR" sz="1100" dirty="0" err="1" smtClean="0"/>
              <a:t>Harcourt</a:t>
            </a:r>
            <a:r>
              <a:rPr lang="tr-TR" sz="1100" dirty="0" smtClean="0"/>
              <a:t>, </a:t>
            </a:r>
            <a:r>
              <a:rPr lang="tr-TR" sz="1100" dirty="0" err="1" smtClean="0"/>
              <a:t>Brace</a:t>
            </a:r>
            <a:r>
              <a:rPr lang="tr-TR" sz="1100" dirty="0" smtClean="0"/>
              <a:t> </a:t>
            </a:r>
            <a:r>
              <a:rPr lang="tr-TR" sz="1100" dirty="0" err="1" smtClean="0"/>
              <a:t>and</a:t>
            </a:r>
            <a:r>
              <a:rPr lang="tr-TR" sz="1100" dirty="0" smtClean="0"/>
              <a:t> </a:t>
            </a:r>
            <a:r>
              <a:rPr lang="tr-TR" sz="1100" dirty="0" err="1" smtClean="0"/>
              <a:t>World</a:t>
            </a:r>
            <a:r>
              <a:rPr lang="tr-TR" sz="1100" dirty="0" smtClean="0"/>
              <a:t> </a:t>
            </a:r>
            <a:r>
              <a:rPr lang="tr-TR" sz="1100" dirty="0" err="1" smtClean="0"/>
              <a:t>Inc</a:t>
            </a:r>
            <a:r>
              <a:rPr lang="tr-TR" sz="1100" dirty="0" smtClean="0"/>
              <a:t>.</a:t>
            </a:r>
          </a:p>
          <a:p>
            <a:pPr>
              <a:buNone/>
            </a:pPr>
            <a:r>
              <a:rPr lang="tr-TR" sz="1100" dirty="0" err="1" smtClean="0"/>
              <a:t>Berry</a:t>
            </a:r>
            <a:r>
              <a:rPr lang="tr-TR" sz="1100" dirty="0" smtClean="0"/>
              <a:t>, L. (1998). “</a:t>
            </a:r>
            <a:r>
              <a:rPr lang="tr-TR" sz="1100" dirty="0" err="1" smtClean="0"/>
              <a:t>Psychology</a:t>
            </a:r>
            <a:r>
              <a:rPr lang="tr-TR" sz="1100" dirty="0" smtClean="0"/>
              <a:t> at </a:t>
            </a:r>
            <a:r>
              <a:rPr lang="tr-TR" sz="1100" dirty="0" err="1" smtClean="0"/>
              <a:t>Work</a:t>
            </a:r>
            <a:r>
              <a:rPr lang="tr-TR" sz="1100" dirty="0" smtClean="0"/>
              <a:t>: An </a:t>
            </a:r>
            <a:r>
              <a:rPr lang="tr-TR" sz="1100" dirty="0" err="1" smtClean="0"/>
              <a:t>Introduction</a:t>
            </a:r>
            <a:r>
              <a:rPr lang="tr-TR" sz="1100" dirty="0" smtClean="0"/>
              <a:t> </a:t>
            </a:r>
            <a:r>
              <a:rPr lang="tr-TR" sz="1100" dirty="0" err="1" smtClean="0"/>
              <a:t>to</a:t>
            </a:r>
            <a:r>
              <a:rPr lang="tr-TR" sz="1100" dirty="0" smtClean="0"/>
              <a:t> </a:t>
            </a:r>
            <a:r>
              <a:rPr lang="tr-TR" sz="1100" dirty="0" err="1" smtClean="0"/>
              <a:t>Organizational</a:t>
            </a:r>
            <a:r>
              <a:rPr lang="tr-TR" sz="1100" dirty="0" smtClean="0"/>
              <a:t> </a:t>
            </a:r>
            <a:r>
              <a:rPr lang="tr-TR" sz="1100" dirty="0" err="1" smtClean="0"/>
              <a:t>Psychology</a:t>
            </a:r>
            <a:r>
              <a:rPr lang="tr-TR" sz="1100" dirty="0" smtClean="0"/>
              <a:t>”. New </a:t>
            </a:r>
            <a:r>
              <a:rPr lang="tr-TR" sz="1100" dirty="0" err="1" smtClean="0"/>
              <a:t>Work</a:t>
            </a:r>
            <a:r>
              <a:rPr lang="tr-TR" sz="1100" dirty="0" smtClean="0"/>
              <a:t>: </a:t>
            </a:r>
            <a:r>
              <a:rPr lang="tr-TR" sz="1100" dirty="0" err="1" smtClean="0"/>
              <a:t>McGraw</a:t>
            </a:r>
            <a:r>
              <a:rPr lang="tr-TR" sz="1100" dirty="0" smtClean="0"/>
              <a:t> </a:t>
            </a:r>
            <a:r>
              <a:rPr lang="tr-TR" sz="1100" dirty="0" err="1" smtClean="0"/>
              <a:t>Hill</a:t>
            </a:r>
            <a:r>
              <a:rPr lang="tr-TR" sz="1100" dirty="0" smtClean="0"/>
              <a:t> </a:t>
            </a:r>
            <a:r>
              <a:rPr lang="tr-TR" sz="1100" dirty="0" err="1" smtClean="0"/>
              <a:t>Co</a:t>
            </a:r>
            <a:r>
              <a:rPr lang="tr-TR" sz="1100" dirty="0" smtClean="0"/>
              <a:t>.</a:t>
            </a:r>
          </a:p>
          <a:p>
            <a:pPr>
              <a:buNone/>
            </a:pPr>
            <a:r>
              <a:rPr lang="tr-TR" sz="1100" dirty="0" err="1" smtClean="0"/>
              <a:t>Bird</a:t>
            </a:r>
            <a:r>
              <a:rPr lang="tr-TR" sz="1100" dirty="0" smtClean="0"/>
              <a:t>, B. (1989). “</a:t>
            </a:r>
            <a:r>
              <a:rPr lang="tr-TR" sz="1100" dirty="0" err="1" smtClean="0"/>
              <a:t>Entrepreneural</a:t>
            </a:r>
            <a:r>
              <a:rPr lang="tr-TR" sz="1100" dirty="0" smtClean="0"/>
              <a:t> </a:t>
            </a:r>
            <a:r>
              <a:rPr lang="tr-TR" sz="1100" dirty="0" err="1" smtClean="0"/>
              <a:t>Leadership</a:t>
            </a:r>
            <a:r>
              <a:rPr lang="tr-TR" sz="1100" dirty="0" smtClean="0"/>
              <a:t>”. </a:t>
            </a:r>
            <a:r>
              <a:rPr lang="tr-TR" sz="1100" dirty="0" err="1" smtClean="0"/>
              <a:t>London</a:t>
            </a:r>
            <a:r>
              <a:rPr lang="tr-TR" sz="1100" dirty="0" smtClean="0"/>
              <a:t>: </a:t>
            </a:r>
            <a:r>
              <a:rPr lang="tr-TR" sz="1100" dirty="0" err="1" smtClean="0"/>
              <a:t>Scott</a:t>
            </a:r>
            <a:r>
              <a:rPr lang="tr-TR" sz="1100" dirty="0" smtClean="0"/>
              <a:t> </a:t>
            </a:r>
            <a:r>
              <a:rPr lang="tr-TR" sz="1100" dirty="0" err="1" smtClean="0"/>
              <a:t>Foresman</a:t>
            </a:r>
            <a:r>
              <a:rPr lang="tr-TR" sz="1100" dirty="0" smtClean="0"/>
              <a:t> </a:t>
            </a:r>
            <a:r>
              <a:rPr lang="tr-TR" sz="1100" dirty="0" err="1" smtClean="0"/>
              <a:t>Co</a:t>
            </a:r>
            <a:r>
              <a:rPr lang="tr-TR" sz="1100" dirty="0" smtClean="0"/>
              <a:t>. </a:t>
            </a:r>
            <a:r>
              <a:rPr lang="tr-TR" sz="1100" dirty="0" err="1" smtClean="0"/>
              <a:t>Pub</a:t>
            </a:r>
            <a:r>
              <a:rPr lang="tr-TR" sz="1100" dirty="0" smtClean="0"/>
              <a:t>.</a:t>
            </a:r>
          </a:p>
          <a:p>
            <a:pPr>
              <a:buNone/>
            </a:pPr>
            <a:r>
              <a:rPr lang="tr-TR" sz="1100" dirty="0" smtClean="0"/>
              <a:t>Can, H., Aşan, Ö., Aydın, E. A. (2006). “Örgütsel Davranış”. (</a:t>
            </a:r>
            <a:r>
              <a:rPr lang="tr-TR" sz="1100" dirty="0" err="1" smtClean="0"/>
              <a:t>Edit</a:t>
            </a:r>
            <a:r>
              <a:rPr lang="tr-TR" sz="1100" dirty="0" smtClean="0"/>
              <a:t>: Halil Can), İstanbul: </a:t>
            </a:r>
            <a:r>
              <a:rPr lang="tr-TR" sz="1100" dirty="0" err="1" smtClean="0"/>
              <a:t>Arıkan</a:t>
            </a:r>
            <a:r>
              <a:rPr lang="tr-TR" sz="1100" dirty="0" smtClean="0"/>
              <a:t> Basım.</a:t>
            </a:r>
          </a:p>
          <a:p>
            <a:pPr>
              <a:buNone/>
            </a:pPr>
            <a:r>
              <a:rPr lang="tr-TR" sz="1100" dirty="0" err="1" smtClean="0"/>
              <a:t>Cüceloğlu</a:t>
            </a:r>
            <a:r>
              <a:rPr lang="tr-TR" sz="1100" dirty="0" smtClean="0"/>
              <a:t>, D. (2012). “İnsan ve Davranış”. 23.</a:t>
            </a:r>
            <a:r>
              <a:rPr lang="tr-TR" sz="1100" dirty="0" err="1" smtClean="0"/>
              <a:t>bs</a:t>
            </a:r>
            <a:r>
              <a:rPr lang="tr-TR" sz="1100" dirty="0" smtClean="0"/>
              <a:t>, İstanbul: Remzi </a:t>
            </a:r>
            <a:r>
              <a:rPr lang="tr-TR" sz="1100" dirty="0" err="1" smtClean="0"/>
              <a:t>Kitabevi</a:t>
            </a:r>
            <a:r>
              <a:rPr lang="tr-TR" sz="1100" dirty="0" smtClean="0"/>
              <a:t>.</a:t>
            </a:r>
          </a:p>
          <a:p>
            <a:pPr>
              <a:buNone/>
            </a:pPr>
            <a:r>
              <a:rPr lang="tr-TR" sz="1100" dirty="0" smtClean="0"/>
              <a:t>Dökmen, Ü. (2008). “Sanatta ve Günlük Yaşamda İletişim Çatışmaları ve Empati”. 45.</a:t>
            </a:r>
            <a:r>
              <a:rPr lang="tr-TR" sz="1100" dirty="0" err="1" smtClean="0"/>
              <a:t>bs</a:t>
            </a:r>
            <a:r>
              <a:rPr lang="tr-TR" sz="1100" dirty="0" smtClean="0"/>
              <a:t>, İstanbul: Remzi </a:t>
            </a:r>
            <a:r>
              <a:rPr lang="tr-TR" sz="1100" dirty="0" err="1" smtClean="0"/>
              <a:t>Kitabevi</a:t>
            </a:r>
            <a:r>
              <a:rPr lang="tr-TR" sz="1100" dirty="0" smtClean="0"/>
              <a:t>.</a:t>
            </a:r>
          </a:p>
          <a:p>
            <a:pPr>
              <a:buNone/>
            </a:pPr>
            <a:r>
              <a:rPr lang="tr-TR" sz="1100" dirty="0" err="1" smtClean="0"/>
              <a:t>Forsberg</a:t>
            </a:r>
            <a:r>
              <a:rPr lang="tr-TR" sz="1100" dirty="0" smtClean="0"/>
              <a:t>, M. (1993). “</a:t>
            </a:r>
            <a:r>
              <a:rPr lang="tr-TR" sz="1100" dirty="0" err="1" smtClean="0"/>
              <a:t>Childhood</a:t>
            </a:r>
            <a:r>
              <a:rPr lang="tr-TR" sz="1100" dirty="0" smtClean="0"/>
              <a:t> </a:t>
            </a:r>
            <a:r>
              <a:rPr lang="tr-TR" sz="1100" dirty="0" err="1" smtClean="0"/>
              <a:t>Affects</a:t>
            </a:r>
            <a:r>
              <a:rPr lang="tr-TR" sz="1100" dirty="0" smtClean="0"/>
              <a:t> Office </a:t>
            </a:r>
            <a:r>
              <a:rPr lang="tr-TR" sz="1100" dirty="0" err="1" smtClean="0"/>
              <a:t>Politics</a:t>
            </a:r>
            <a:r>
              <a:rPr lang="tr-TR" sz="1100" dirty="0" smtClean="0"/>
              <a:t>”. </a:t>
            </a:r>
            <a:r>
              <a:rPr lang="tr-TR" sz="1100" dirty="0" err="1" smtClean="0"/>
              <a:t>Personnel</a:t>
            </a:r>
            <a:r>
              <a:rPr lang="tr-TR" sz="1100" dirty="0" smtClean="0"/>
              <a:t> </a:t>
            </a:r>
            <a:r>
              <a:rPr lang="tr-TR" sz="1100" dirty="0" err="1" smtClean="0"/>
              <a:t>Journal</a:t>
            </a:r>
            <a:r>
              <a:rPr lang="tr-TR" sz="1100" dirty="0" smtClean="0"/>
              <a:t>.</a:t>
            </a:r>
          </a:p>
          <a:p>
            <a:pPr>
              <a:buNone/>
            </a:pPr>
            <a:r>
              <a:rPr lang="tr-TR" sz="1100" dirty="0" err="1" smtClean="0"/>
              <a:t>Goleman</a:t>
            </a:r>
            <a:r>
              <a:rPr lang="tr-TR" sz="1100" dirty="0" smtClean="0"/>
              <a:t>, D. (2012). “Duygusal Zeka Neden </a:t>
            </a:r>
            <a:r>
              <a:rPr lang="tr-TR" sz="1100" dirty="0" err="1" smtClean="0"/>
              <a:t>IQ’dan</a:t>
            </a:r>
            <a:r>
              <a:rPr lang="tr-TR" sz="1100" dirty="0" smtClean="0"/>
              <a:t> Daha Önemlidir?”. (</a:t>
            </a:r>
            <a:r>
              <a:rPr lang="tr-TR" sz="1100" dirty="0" err="1" smtClean="0"/>
              <a:t>Çev</a:t>
            </a:r>
            <a:r>
              <a:rPr lang="tr-TR" sz="1100" dirty="0" smtClean="0"/>
              <a:t>: Banu Seçkin Yüksel), 35.</a:t>
            </a:r>
            <a:r>
              <a:rPr lang="tr-TR" sz="1100" dirty="0" err="1" smtClean="0"/>
              <a:t>bs</a:t>
            </a:r>
            <a:r>
              <a:rPr lang="tr-TR" sz="1100" dirty="0" smtClean="0"/>
              <a:t>, İstanbul: Varlık Yayınları A.Ş.</a:t>
            </a:r>
          </a:p>
          <a:p>
            <a:pPr>
              <a:buNone/>
            </a:pPr>
            <a:r>
              <a:rPr lang="tr-TR" sz="1100" dirty="0" smtClean="0"/>
              <a:t>Güney, S. (2008). “Kişilik ve Benlik”, Davranış Bilimleri,  4.</a:t>
            </a:r>
            <a:r>
              <a:rPr lang="tr-TR" sz="1100" dirty="0" err="1" smtClean="0"/>
              <a:t>bs</a:t>
            </a:r>
            <a:r>
              <a:rPr lang="tr-TR" sz="1100" dirty="0" smtClean="0"/>
              <a:t>. Ankara: Nobel Yayın Dağıtım.</a:t>
            </a:r>
          </a:p>
          <a:p>
            <a:pPr>
              <a:buNone/>
            </a:pPr>
            <a:r>
              <a:rPr lang="tr-TR" sz="1100" dirty="0" smtClean="0"/>
              <a:t>Güney, S. (2011). “Kişilik”. Örgütsel Davranış. 1.</a:t>
            </a:r>
            <a:r>
              <a:rPr lang="tr-TR" sz="1100" dirty="0" err="1" smtClean="0"/>
              <a:t>bs</a:t>
            </a:r>
            <a:r>
              <a:rPr lang="tr-TR" sz="1100" dirty="0" smtClean="0"/>
              <a:t>, Ankara: Nobel Yayın Dağıtım</a:t>
            </a:r>
          </a:p>
          <a:p>
            <a:pPr>
              <a:buNone/>
            </a:pPr>
            <a:r>
              <a:rPr lang="tr-TR" sz="1100" dirty="0" smtClean="0"/>
              <a:t>Kaya, N. (2004). “İyileşme Kitabı”. 4.</a:t>
            </a:r>
            <a:r>
              <a:rPr lang="tr-TR" sz="1100" dirty="0" err="1" smtClean="0"/>
              <a:t>bs</a:t>
            </a:r>
            <a:r>
              <a:rPr lang="tr-TR" sz="1100" dirty="0" smtClean="0"/>
              <a:t>,</a:t>
            </a:r>
            <a:r>
              <a:rPr lang="tr-TR" sz="1100" b="1" dirty="0" smtClean="0"/>
              <a:t> </a:t>
            </a:r>
            <a:r>
              <a:rPr lang="tr-TR" sz="1100" dirty="0" smtClean="0"/>
              <a:t>İstanbul: Sistem Yayıncılık.</a:t>
            </a:r>
          </a:p>
          <a:p>
            <a:pPr>
              <a:buNone/>
            </a:pPr>
            <a:r>
              <a:rPr lang="tr-TR" sz="1100" dirty="0" smtClean="0"/>
              <a:t>Kaya, N. (2010). “Evrenin Sembol Diliyle </a:t>
            </a:r>
            <a:r>
              <a:rPr lang="tr-TR" sz="1100" dirty="0" err="1" smtClean="0"/>
              <a:t>Psikoestetik</a:t>
            </a:r>
            <a:r>
              <a:rPr lang="tr-TR" sz="1100" dirty="0" smtClean="0"/>
              <a:t>”. 8.</a:t>
            </a:r>
            <a:r>
              <a:rPr lang="tr-TR" sz="1100" dirty="0" err="1" smtClean="0"/>
              <a:t>bs</a:t>
            </a:r>
            <a:r>
              <a:rPr lang="tr-TR" sz="1100" dirty="0" smtClean="0"/>
              <a:t>, İstanbul: </a:t>
            </a:r>
            <a:r>
              <a:rPr lang="tr-TR" sz="1100" dirty="0" err="1" smtClean="0"/>
              <a:t>Pegasus</a:t>
            </a:r>
            <a:r>
              <a:rPr lang="tr-TR" sz="1100" dirty="0" smtClean="0"/>
              <a:t> Yayınları.</a:t>
            </a:r>
          </a:p>
          <a:p>
            <a:pPr>
              <a:buNone/>
            </a:pPr>
            <a:r>
              <a:rPr lang="tr-TR" sz="1100" dirty="0" err="1" smtClean="0"/>
              <a:t>Luthans</a:t>
            </a:r>
            <a:r>
              <a:rPr lang="tr-TR" sz="1100" dirty="0" smtClean="0"/>
              <a:t>, F. (1995). “</a:t>
            </a:r>
            <a:r>
              <a:rPr lang="tr-TR" sz="1100" dirty="0" err="1" smtClean="0"/>
              <a:t>Organizational</a:t>
            </a:r>
            <a:r>
              <a:rPr lang="tr-TR" sz="1100" dirty="0" smtClean="0"/>
              <a:t> </a:t>
            </a:r>
            <a:r>
              <a:rPr lang="tr-TR" sz="1100" dirty="0" err="1" smtClean="0"/>
              <a:t>Behavior</a:t>
            </a:r>
            <a:r>
              <a:rPr lang="tr-TR" sz="1100" dirty="0" smtClean="0"/>
              <a:t>”. New York: </a:t>
            </a:r>
            <a:r>
              <a:rPr lang="tr-TR" sz="1100" dirty="0" err="1" smtClean="0"/>
              <a:t>McGram</a:t>
            </a:r>
            <a:r>
              <a:rPr lang="tr-TR" sz="1100" dirty="0" smtClean="0"/>
              <a:t>-</a:t>
            </a:r>
            <a:r>
              <a:rPr lang="tr-TR" sz="1100" dirty="0" err="1" smtClean="0"/>
              <a:t>Hill</a:t>
            </a:r>
            <a:r>
              <a:rPr lang="tr-TR" sz="1100" dirty="0" smtClean="0"/>
              <a:t> </a:t>
            </a:r>
            <a:r>
              <a:rPr lang="tr-TR" sz="1100" dirty="0" err="1" smtClean="0"/>
              <a:t>Book</a:t>
            </a:r>
            <a:r>
              <a:rPr lang="tr-TR" sz="1100" dirty="0" smtClean="0"/>
              <a:t> </a:t>
            </a:r>
            <a:r>
              <a:rPr lang="tr-TR" sz="1100" dirty="0" err="1" smtClean="0"/>
              <a:t>Company</a:t>
            </a:r>
            <a:r>
              <a:rPr lang="tr-TR" sz="1100" dirty="0" smtClean="0"/>
              <a:t>.</a:t>
            </a:r>
          </a:p>
          <a:p>
            <a:pPr>
              <a:buNone/>
            </a:pPr>
            <a:r>
              <a:rPr lang="tr-TR" sz="1100" dirty="0" smtClean="0"/>
              <a:t>Oh,H., </a:t>
            </a:r>
            <a:r>
              <a:rPr lang="tr-TR" sz="1100" dirty="0" err="1" smtClean="0"/>
              <a:t>Kiıduff</a:t>
            </a:r>
            <a:r>
              <a:rPr lang="tr-TR" sz="1100" dirty="0" smtClean="0"/>
              <a:t>, M. (2008). “</a:t>
            </a:r>
            <a:r>
              <a:rPr lang="tr-TR" sz="1100" dirty="0" err="1" smtClean="0"/>
              <a:t>The</a:t>
            </a:r>
            <a:r>
              <a:rPr lang="tr-TR" sz="1100" dirty="0" smtClean="0"/>
              <a:t> </a:t>
            </a:r>
            <a:r>
              <a:rPr lang="tr-TR" sz="1100" dirty="0" err="1" smtClean="0"/>
              <a:t>Ripple</a:t>
            </a:r>
            <a:r>
              <a:rPr lang="tr-TR" sz="1100" dirty="0" smtClean="0"/>
              <a:t> </a:t>
            </a:r>
            <a:r>
              <a:rPr lang="tr-TR" sz="1100" dirty="0" err="1" smtClean="0"/>
              <a:t>Effect</a:t>
            </a:r>
            <a:r>
              <a:rPr lang="tr-TR" sz="1100" dirty="0" smtClean="0"/>
              <a:t> of </a:t>
            </a:r>
            <a:r>
              <a:rPr lang="tr-TR" sz="1100" dirty="0" err="1" smtClean="0"/>
              <a:t>Personality</a:t>
            </a:r>
            <a:r>
              <a:rPr lang="tr-TR" sz="1100" dirty="0" smtClean="0"/>
              <a:t> on </a:t>
            </a:r>
            <a:r>
              <a:rPr lang="tr-TR" sz="1100" dirty="0" err="1" smtClean="0"/>
              <a:t>Social</a:t>
            </a:r>
            <a:r>
              <a:rPr lang="tr-TR" sz="1100" dirty="0" smtClean="0"/>
              <a:t> </a:t>
            </a:r>
            <a:r>
              <a:rPr lang="tr-TR" sz="1100" dirty="0" err="1" smtClean="0"/>
              <a:t>Structure</a:t>
            </a:r>
            <a:r>
              <a:rPr lang="tr-TR" sz="1100" dirty="0" smtClean="0"/>
              <a:t>: Self-</a:t>
            </a:r>
            <a:r>
              <a:rPr lang="tr-TR" sz="1100" dirty="0" err="1" smtClean="0"/>
              <a:t>monitoring</a:t>
            </a:r>
            <a:r>
              <a:rPr lang="tr-TR" sz="1100" dirty="0" smtClean="0"/>
              <a:t> </a:t>
            </a:r>
            <a:r>
              <a:rPr lang="tr-TR" sz="1100" dirty="0" err="1" smtClean="0"/>
              <a:t>Origins</a:t>
            </a:r>
            <a:r>
              <a:rPr lang="tr-TR" sz="1100" dirty="0" smtClean="0"/>
              <a:t> of </a:t>
            </a:r>
            <a:r>
              <a:rPr lang="tr-TR" sz="1100" dirty="0" err="1" smtClean="0"/>
              <a:t>Netmork</a:t>
            </a:r>
            <a:r>
              <a:rPr lang="tr-TR" sz="1100" dirty="0" smtClean="0"/>
              <a:t> </a:t>
            </a:r>
            <a:r>
              <a:rPr lang="tr-TR" sz="1100" dirty="0" err="1" smtClean="0"/>
              <a:t>Brokerage</a:t>
            </a:r>
            <a:r>
              <a:rPr lang="tr-TR" sz="1100" dirty="0" smtClean="0"/>
              <a:t>”. </a:t>
            </a:r>
            <a:r>
              <a:rPr lang="tr-TR" sz="1100" dirty="0" err="1" smtClean="0"/>
              <a:t>Journal</a:t>
            </a:r>
            <a:r>
              <a:rPr lang="tr-TR" sz="1100" dirty="0" smtClean="0"/>
              <a:t> of </a:t>
            </a:r>
            <a:r>
              <a:rPr lang="tr-TR" sz="1100" dirty="0" err="1" smtClean="0"/>
              <a:t>Applied</a:t>
            </a:r>
            <a:r>
              <a:rPr lang="tr-TR" sz="1100" dirty="0" smtClean="0"/>
              <a:t> </a:t>
            </a:r>
            <a:r>
              <a:rPr lang="tr-TR" sz="1100" dirty="0" err="1" smtClean="0"/>
              <a:t>Psychology</a:t>
            </a:r>
            <a:r>
              <a:rPr lang="tr-TR" sz="1100" dirty="0" smtClean="0"/>
              <a:t>. 93, No:5. </a:t>
            </a:r>
          </a:p>
          <a:p>
            <a:pPr>
              <a:buNone/>
            </a:pPr>
            <a:r>
              <a:rPr lang="tr-TR" sz="1100" dirty="0" smtClean="0"/>
              <a:t>Önder, Ö. R., (2004). “Çocuk Ruh Sağlığı”. Kamu Personeli Seçme Sınavı/Sağlık Bilimleri(KPSS-SB) Hazırlık Kitabı (</a:t>
            </a:r>
            <a:r>
              <a:rPr lang="tr-TR" sz="1100" dirty="0" err="1" smtClean="0"/>
              <a:t>Edit</a:t>
            </a:r>
            <a:r>
              <a:rPr lang="tr-TR" sz="1100" dirty="0" smtClean="0"/>
              <a:t>: Kenan Okan). 2.</a:t>
            </a:r>
            <a:r>
              <a:rPr lang="tr-TR" sz="1100" dirty="0" err="1" smtClean="0"/>
              <a:t>bs</a:t>
            </a:r>
            <a:r>
              <a:rPr lang="tr-TR" sz="1100" dirty="0" smtClean="0"/>
              <a:t>, Ankara: Selim </a:t>
            </a:r>
            <a:r>
              <a:rPr lang="tr-TR" sz="1100" dirty="0" err="1" smtClean="0"/>
              <a:t>Kitabevi</a:t>
            </a:r>
            <a:r>
              <a:rPr lang="tr-TR" sz="1100" dirty="0" smtClean="0"/>
              <a:t>.</a:t>
            </a:r>
          </a:p>
          <a:p>
            <a:pPr>
              <a:buNone/>
            </a:pPr>
            <a:r>
              <a:rPr lang="tr-TR" sz="1100" dirty="0" smtClean="0"/>
              <a:t>Önder, Ö. R., (2004). “Ruh Sağlığı”. Kamu Personeli Seçme Sınavı/Sağlık Bilimleri(KPSS-SB) Hazırlık Kitabı (</a:t>
            </a:r>
            <a:r>
              <a:rPr lang="tr-TR" sz="1100" dirty="0" err="1" smtClean="0"/>
              <a:t>Edit</a:t>
            </a:r>
            <a:r>
              <a:rPr lang="tr-TR" sz="1100" dirty="0" smtClean="0"/>
              <a:t>: Kenan Okan). 2.</a:t>
            </a:r>
            <a:r>
              <a:rPr lang="tr-TR" sz="1100" dirty="0" err="1" smtClean="0"/>
              <a:t>bs</a:t>
            </a:r>
            <a:r>
              <a:rPr lang="tr-TR" sz="1100" dirty="0" smtClean="0"/>
              <a:t>, Ankara: Selim </a:t>
            </a:r>
            <a:r>
              <a:rPr lang="tr-TR" sz="1100" dirty="0" err="1" smtClean="0"/>
              <a:t>Kitabevi</a:t>
            </a:r>
            <a:r>
              <a:rPr lang="tr-TR" sz="1100" dirty="0" smtClean="0"/>
              <a:t>.</a:t>
            </a:r>
          </a:p>
          <a:p>
            <a:pPr>
              <a:buNone/>
            </a:pPr>
            <a:r>
              <a:rPr lang="tr-TR" sz="1100" dirty="0" err="1" smtClean="0"/>
              <a:t>Özkalp</a:t>
            </a:r>
            <a:r>
              <a:rPr lang="tr-TR" sz="1100" dirty="0" smtClean="0"/>
              <a:t>, E., </a:t>
            </a:r>
            <a:r>
              <a:rPr lang="tr-TR" sz="1100" dirty="0" err="1" smtClean="0"/>
              <a:t>Kırel</a:t>
            </a:r>
            <a:r>
              <a:rPr lang="tr-TR" sz="1100" dirty="0" smtClean="0"/>
              <a:t>, Ç. (2001). “Örgütsel Davranış”. (</a:t>
            </a:r>
            <a:r>
              <a:rPr lang="tr-TR" sz="1100" dirty="0" err="1" smtClean="0"/>
              <a:t>Edit</a:t>
            </a:r>
            <a:r>
              <a:rPr lang="tr-TR" sz="1100" dirty="0" smtClean="0"/>
              <a:t>: Enver </a:t>
            </a:r>
            <a:r>
              <a:rPr lang="tr-TR" sz="1100" dirty="0" err="1" smtClean="0"/>
              <a:t>Özkalp</a:t>
            </a:r>
            <a:r>
              <a:rPr lang="tr-TR" sz="1100" dirty="0" smtClean="0"/>
              <a:t>), 7.</a:t>
            </a:r>
            <a:r>
              <a:rPr lang="tr-TR" sz="1100" dirty="0" err="1" smtClean="0"/>
              <a:t>bs</a:t>
            </a:r>
            <a:r>
              <a:rPr lang="tr-TR" sz="1100" dirty="0" smtClean="0"/>
              <a:t>, T.C Anadolu Üniversitesi Yayın No:923, </a:t>
            </a:r>
            <a:r>
              <a:rPr lang="tr-TR" sz="1100" dirty="0" err="1" smtClean="0"/>
              <a:t>Açıköğretim</a:t>
            </a:r>
            <a:r>
              <a:rPr lang="tr-TR" sz="1100" dirty="0" smtClean="0"/>
              <a:t> Fakültesi Yayınları No:496,  İşletme Fakültesi Yayın No:11. Eskişehir: Anadolu Üniversitesi Web-Ofset.</a:t>
            </a:r>
          </a:p>
          <a:p>
            <a:pPr>
              <a:buNone/>
            </a:pPr>
            <a:r>
              <a:rPr lang="tr-TR" sz="1100" dirty="0" err="1" smtClean="0"/>
              <a:t>Özkalp</a:t>
            </a:r>
            <a:r>
              <a:rPr lang="tr-TR" sz="1100" dirty="0" smtClean="0"/>
              <a:t>, E., </a:t>
            </a:r>
            <a:r>
              <a:rPr lang="tr-TR" sz="1100" dirty="0" err="1" smtClean="0"/>
              <a:t>Kırel</a:t>
            </a:r>
            <a:r>
              <a:rPr lang="tr-TR" sz="1100" dirty="0" smtClean="0"/>
              <a:t>, Ç. (2011). “Örgütsel Davranış”. 5.</a:t>
            </a:r>
            <a:r>
              <a:rPr lang="tr-TR" sz="1100" dirty="0" err="1" smtClean="0"/>
              <a:t>bs</a:t>
            </a:r>
            <a:r>
              <a:rPr lang="tr-TR" sz="1100" dirty="0" smtClean="0"/>
              <a:t>, Bursa: Ekin Basım Yayın Dağıtım </a:t>
            </a:r>
          </a:p>
          <a:p>
            <a:pPr>
              <a:buNone/>
            </a:pPr>
            <a:r>
              <a:rPr lang="tr-TR" sz="1100" dirty="0" err="1" smtClean="0"/>
              <a:t>Öztürk</a:t>
            </a:r>
            <a:r>
              <a:rPr lang="tr-TR" sz="1100" dirty="0" smtClean="0"/>
              <a:t>, O., </a:t>
            </a:r>
            <a:r>
              <a:rPr lang="tr-TR" sz="1100" dirty="0" err="1" smtClean="0"/>
              <a:t>Uluşahin</a:t>
            </a:r>
            <a:r>
              <a:rPr lang="tr-TR" sz="1100" dirty="0" smtClean="0"/>
              <a:t>, A. (2011). “Ruh Sağlığı ve Bozuklukları”. 12.</a:t>
            </a:r>
            <a:r>
              <a:rPr lang="tr-TR" sz="1100" dirty="0" err="1" smtClean="0"/>
              <a:t>bs</a:t>
            </a:r>
            <a:r>
              <a:rPr lang="tr-TR" sz="1100" dirty="0" smtClean="0"/>
              <a:t>. Ankara: Nobel Tıp </a:t>
            </a:r>
            <a:r>
              <a:rPr lang="tr-TR" sz="1100" dirty="0" err="1" smtClean="0"/>
              <a:t>Kitabevleri</a:t>
            </a:r>
            <a:r>
              <a:rPr lang="tr-TR" sz="1100" dirty="0" smtClean="0"/>
              <a:t> Ltd. Şti.</a:t>
            </a:r>
          </a:p>
          <a:p>
            <a:pPr>
              <a:buNone/>
            </a:pPr>
            <a:r>
              <a:rPr lang="tr-TR" sz="1100" dirty="0" err="1" smtClean="0"/>
              <a:t>Robbins</a:t>
            </a:r>
            <a:r>
              <a:rPr lang="tr-TR" sz="1100" dirty="0" smtClean="0"/>
              <a:t>, S. P., </a:t>
            </a:r>
            <a:r>
              <a:rPr lang="tr-TR" sz="1100" dirty="0" err="1" smtClean="0"/>
              <a:t>Judge</a:t>
            </a:r>
            <a:r>
              <a:rPr lang="tr-TR" sz="1100" dirty="0" smtClean="0"/>
              <a:t>, T. A. (2012). “Kişilik ve Değerler”(</a:t>
            </a:r>
            <a:r>
              <a:rPr lang="tr-TR" sz="1100" dirty="0" err="1" smtClean="0"/>
              <a:t>Çev</a:t>
            </a:r>
            <a:r>
              <a:rPr lang="tr-TR" sz="1100" dirty="0" smtClean="0"/>
              <a:t>: Melek </a:t>
            </a:r>
            <a:r>
              <a:rPr lang="tr-TR" sz="1100" dirty="0" err="1" smtClean="0"/>
              <a:t>Tüz</a:t>
            </a:r>
            <a:r>
              <a:rPr lang="tr-TR" sz="1100" dirty="0" smtClean="0"/>
              <a:t>), Örgütsel Davranış(</a:t>
            </a:r>
            <a:r>
              <a:rPr lang="tr-TR" sz="1100" dirty="0" err="1" smtClean="0"/>
              <a:t>Çev</a:t>
            </a:r>
            <a:r>
              <a:rPr lang="tr-TR" sz="1100" dirty="0" smtClean="0"/>
              <a:t>.</a:t>
            </a:r>
            <a:r>
              <a:rPr lang="tr-TR" sz="1100" dirty="0" err="1" smtClean="0"/>
              <a:t>Edit</a:t>
            </a:r>
            <a:r>
              <a:rPr lang="tr-TR" sz="1100" dirty="0" smtClean="0"/>
              <a:t>: İnci Erdem). 14.</a:t>
            </a:r>
            <a:r>
              <a:rPr lang="tr-TR" sz="1100" dirty="0" err="1" smtClean="0"/>
              <a:t>bs</a:t>
            </a:r>
            <a:r>
              <a:rPr lang="tr-TR" sz="1100" dirty="0" smtClean="0"/>
              <a:t>, Ankara: Nobel Akademik Yayıncılık.</a:t>
            </a:r>
          </a:p>
          <a:p>
            <a:pPr>
              <a:buNone/>
            </a:pPr>
            <a:r>
              <a:rPr lang="tr-TR" sz="1100" dirty="0" err="1" smtClean="0"/>
              <a:t>White</a:t>
            </a:r>
            <a:r>
              <a:rPr lang="tr-TR" sz="1100" dirty="0" smtClean="0"/>
              <a:t>, R. E., </a:t>
            </a:r>
            <a:r>
              <a:rPr lang="tr-TR" sz="1100" dirty="0" err="1" smtClean="0"/>
              <a:t>Thornhill</a:t>
            </a:r>
            <a:r>
              <a:rPr lang="tr-TR" sz="1100" dirty="0" smtClean="0"/>
              <a:t>, S., </a:t>
            </a:r>
            <a:r>
              <a:rPr lang="tr-TR" sz="1100" dirty="0" err="1" smtClean="0"/>
              <a:t>Hampson</a:t>
            </a:r>
            <a:r>
              <a:rPr lang="tr-TR" sz="1100" dirty="0" smtClean="0"/>
              <a:t>, E. (2006). “</a:t>
            </a:r>
            <a:r>
              <a:rPr lang="tr-TR" sz="1100" dirty="0" err="1" smtClean="0"/>
              <a:t>Enterepreneurs</a:t>
            </a:r>
            <a:r>
              <a:rPr lang="tr-TR" sz="1100" dirty="0" smtClean="0"/>
              <a:t> </a:t>
            </a:r>
            <a:r>
              <a:rPr lang="tr-TR" sz="1100" dirty="0" err="1" smtClean="0"/>
              <a:t>and</a:t>
            </a:r>
            <a:r>
              <a:rPr lang="tr-TR" sz="1100" dirty="0" smtClean="0"/>
              <a:t> </a:t>
            </a:r>
            <a:r>
              <a:rPr lang="tr-TR" sz="1100" dirty="0" err="1" smtClean="0"/>
              <a:t>evolutionary</a:t>
            </a:r>
            <a:r>
              <a:rPr lang="tr-TR" sz="1100" dirty="0" smtClean="0"/>
              <a:t> </a:t>
            </a:r>
            <a:r>
              <a:rPr lang="tr-TR" sz="1100" dirty="0" err="1" smtClean="0"/>
              <a:t>Biology</a:t>
            </a:r>
            <a:r>
              <a:rPr lang="tr-TR" sz="1100" dirty="0" smtClean="0"/>
              <a:t>: </a:t>
            </a:r>
            <a:r>
              <a:rPr lang="tr-TR" sz="1100" dirty="0" err="1" smtClean="0"/>
              <a:t>The</a:t>
            </a:r>
            <a:r>
              <a:rPr lang="tr-TR" sz="1100" dirty="0" smtClean="0"/>
              <a:t> </a:t>
            </a:r>
            <a:r>
              <a:rPr lang="tr-TR" sz="1100" dirty="0" err="1" smtClean="0"/>
              <a:t>Relationship</a:t>
            </a:r>
            <a:r>
              <a:rPr lang="tr-TR" sz="1100" dirty="0" smtClean="0"/>
              <a:t> </a:t>
            </a:r>
            <a:r>
              <a:rPr lang="tr-TR" sz="1100" dirty="0" err="1" smtClean="0"/>
              <a:t>Between</a:t>
            </a:r>
            <a:r>
              <a:rPr lang="tr-TR" sz="1100" dirty="0" smtClean="0"/>
              <a:t> </a:t>
            </a:r>
            <a:r>
              <a:rPr lang="tr-TR" sz="1100" dirty="0" err="1" smtClean="0"/>
              <a:t>Testosterone</a:t>
            </a:r>
            <a:r>
              <a:rPr lang="tr-TR" sz="1100" dirty="0" smtClean="0"/>
              <a:t> </a:t>
            </a:r>
            <a:r>
              <a:rPr lang="tr-TR" sz="1100" dirty="0" err="1" smtClean="0"/>
              <a:t>and</a:t>
            </a:r>
            <a:r>
              <a:rPr lang="tr-TR" sz="1100" dirty="0" smtClean="0"/>
              <a:t> New </a:t>
            </a:r>
            <a:r>
              <a:rPr lang="tr-TR" sz="1100" dirty="0" err="1" smtClean="0"/>
              <a:t>Venture</a:t>
            </a:r>
            <a:r>
              <a:rPr lang="tr-TR" sz="1100" dirty="0" smtClean="0"/>
              <a:t> </a:t>
            </a:r>
            <a:r>
              <a:rPr lang="tr-TR" sz="1100" dirty="0" err="1" smtClean="0"/>
              <a:t>Creation</a:t>
            </a:r>
            <a:r>
              <a:rPr lang="tr-TR" sz="1100" dirty="0" smtClean="0"/>
              <a:t>”. </a:t>
            </a:r>
            <a:r>
              <a:rPr lang="tr-TR" sz="1100" dirty="0" err="1" smtClean="0"/>
              <a:t>Organizational</a:t>
            </a:r>
            <a:r>
              <a:rPr lang="tr-TR" sz="1100" dirty="0" smtClean="0"/>
              <a:t> </a:t>
            </a:r>
            <a:r>
              <a:rPr lang="tr-TR" sz="1100" dirty="0" err="1" smtClean="0"/>
              <a:t>Behavior</a:t>
            </a:r>
            <a:r>
              <a:rPr lang="tr-TR" sz="1100" dirty="0" smtClean="0"/>
              <a:t> </a:t>
            </a:r>
            <a:r>
              <a:rPr lang="tr-TR" sz="1100" dirty="0" err="1" smtClean="0"/>
              <a:t>and</a:t>
            </a:r>
            <a:r>
              <a:rPr lang="tr-TR" sz="1100" dirty="0" smtClean="0"/>
              <a:t> </a:t>
            </a:r>
            <a:r>
              <a:rPr lang="tr-TR" sz="1100" dirty="0" err="1" smtClean="0"/>
              <a:t>Human</a:t>
            </a:r>
            <a:r>
              <a:rPr lang="tr-TR" sz="1100" dirty="0" smtClean="0"/>
              <a:t> </a:t>
            </a:r>
            <a:r>
              <a:rPr lang="tr-TR" sz="1100" dirty="0" err="1" smtClean="0"/>
              <a:t>Decision</a:t>
            </a:r>
            <a:r>
              <a:rPr lang="tr-TR" sz="1100" dirty="0" smtClean="0"/>
              <a:t> </a:t>
            </a:r>
            <a:r>
              <a:rPr lang="tr-TR" sz="1100" dirty="0" err="1" smtClean="0"/>
              <a:t>Processes</a:t>
            </a:r>
            <a:r>
              <a:rPr lang="tr-TR" sz="1100" dirty="0" smtClean="0"/>
              <a:t> 100.(İçinde: </a:t>
            </a:r>
            <a:r>
              <a:rPr lang="tr-TR" sz="1100" dirty="0" err="1" smtClean="0"/>
              <a:t>Robbins</a:t>
            </a:r>
            <a:r>
              <a:rPr lang="tr-TR" sz="1100" dirty="0" smtClean="0"/>
              <a:t>, S. P., </a:t>
            </a:r>
            <a:r>
              <a:rPr lang="tr-TR" sz="1100" dirty="0" err="1" smtClean="0"/>
              <a:t>Judge</a:t>
            </a:r>
            <a:r>
              <a:rPr lang="tr-TR" sz="1100" dirty="0" smtClean="0"/>
              <a:t>, T. A. (2012). “Kişilik ve Değerler”(</a:t>
            </a:r>
            <a:r>
              <a:rPr lang="tr-TR" sz="1100" dirty="0" err="1" smtClean="0"/>
              <a:t>Çev</a:t>
            </a:r>
            <a:r>
              <a:rPr lang="tr-TR" sz="1100" dirty="0" smtClean="0"/>
              <a:t>: Melek </a:t>
            </a:r>
            <a:r>
              <a:rPr lang="tr-TR" sz="1100" dirty="0" err="1" smtClean="0"/>
              <a:t>Tüz</a:t>
            </a:r>
            <a:r>
              <a:rPr lang="tr-TR" sz="1100" dirty="0" smtClean="0"/>
              <a:t>), Örgütsel Davranış(</a:t>
            </a:r>
            <a:r>
              <a:rPr lang="tr-TR" sz="1100" dirty="0" err="1" smtClean="0"/>
              <a:t>Çev</a:t>
            </a:r>
            <a:r>
              <a:rPr lang="tr-TR" sz="1100" dirty="0" smtClean="0"/>
              <a:t>.</a:t>
            </a:r>
            <a:r>
              <a:rPr lang="tr-TR" sz="1100" dirty="0" err="1" smtClean="0"/>
              <a:t>Edit</a:t>
            </a:r>
            <a:r>
              <a:rPr lang="tr-TR" sz="1100" dirty="0" smtClean="0"/>
              <a:t>: İnci Erdem). 14.</a:t>
            </a:r>
            <a:r>
              <a:rPr lang="tr-TR" sz="1100" dirty="0" err="1" smtClean="0"/>
              <a:t>bs</a:t>
            </a:r>
            <a:r>
              <a:rPr lang="tr-TR" sz="1100" dirty="0" smtClean="0"/>
              <a:t>, Ankara: Nobel Akademik Yayıncılık).</a:t>
            </a:r>
          </a:p>
          <a:p>
            <a:pPr>
              <a:buNone/>
            </a:pPr>
            <a:r>
              <a:rPr lang="tr-TR" sz="1100" dirty="0" err="1" smtClean="0"/>
              <a:t>Wortman</a:t>
            </a:r>
            <a:r>
              <a:rPr lang="tr-TR" sz="1100" dirty="0" smtClean="0"/>
              <a:t>, C. (1988). “</a:t>
            </a:r>
            <a:r>
              <a:rPr lang="tr-TR" sz="1100" dirty="0" err="1" smtClean="0"/>
              <a:t>Psychology</a:t>
            </a:r>
            <a:r>
              <a:rPr lang="tr-TR" sz="1100" dirty="0" smtClean="0"/>
              <a:t>”. New York: </a:t>
            </a:r>
            <a:r>
              <a:rPr lang="tr-TR" sz="1100" dirty="0" err="1" smtClean="0"/>
              <a:t>Alfred</a:t>
            </a:r>
            <a:r>
              <a:rPr lang="tr-TR" sz="1100" dirty="0" smtClean="0"/>
              <a:t> </a:t>
            </a:r>
            <a:r>
              <a:rPr lang="tr-TR" sz="1100" dirty="0" err="1" smtClean="0"/>
              <a:t>Knopf</a:t>
            </a:r>
            <a:r>
              <a:rPr lang="tr-TR" sz="1100" dirty="0" smtClean="0"/>
              <a:t> </a:t>
            </a:r>
            <a:r>
              <a:rPr lang="tr-TR" sz="1100" dirty="0" err="1" smtClean="0"/>
              <a:t>Inc</a:t>
            </a:r>
            <a:r>
              <a:rPr lang="tr-TR" sz="1100" dirty="0" smtClean="0"/>
              <a:t>.</a:t>
            </a:r>
          </a:p>
          <a:p>
            <a:pPr>
              <a:buNone/>
            </a:pPr>
            <a:r>
              <a:rPr lang="tr-TR" sz="1100" dirty="0" err="1" smtClean="0"/>
              <a:t>Yılmazer</a:t>
            </a:r>
            <a:r>
              <a:rPr lang="tr-TR" sz="1100" dirty="0" smtClean="0"/>
              <a:t>, A., </a:t>
            </a:r>
            <a:r>
              <a:rPr lang="tr-TR" sz="1100" dirty="0" err="1" smtClean="0"/>
              <a:t>Eroğlu</a:t>
            </a:r>
            <a:r>
              <a:rPr lang="tr-TR" sz="1100" dirty="0" smtClean="0"/>
              <a:t>, C. (2012). “Meslek Yüksekokulları İçin Davranış Bilimleri ve Örgütsel Davranış”. 3.</a:t>
            </a:r>
            <a:r>
              <a:rPr lang="tr-TR" sz="1100" dirty="0" err="1" smtClean="0"/>
              <a:t>bs</a:t>
            </a:r>
            <a:r>
              <a:rPr lang="tr-TR" sz="1100" dirty="0" smtClean="0"/>
              <a:t>, Ankara: Detay Yayıncılık.</a:t>
            </a:r>
          </a:p>
          <a:p>
            <a:pPr>
              <a:buNone/>
            </a:pPr>
            <a:r>
              <a:rPr lang="tr-TR" sz="1100" dirty="0" smtClean="0"/>
              <a:t>Yüksel, Ö. (2006). “Davranış Bilimleri”. 1.</a:t>
            </a:r>
            <a:r>
              <a:rPr lang="tr-TR" sz="1100" dirty="0" err="1" smtClean="0"/>
              <a:t>bs</a:t>
            </a:r>
            <a:r>
              <a:rPr lang="tr-TR" sz="1100" dirty="0" smtClean="0"/>
              <a:t>, Ankara: Gazi </a:t>
            </a:r>
            <a:r>
              <a:rPr lang="tr-TR" sz="1100" dirty="0" err="1" smtClean="0"/>
              <a:t>Kitabevi</a:t>
            </a:r>
            <a:r>
              <a:rPr lang="tr-TR" sz="1100" dirty="0" smtClean="0"/>
              <a:t>.</a:t>
            </a:r>
          </a:p>
          <a:p>
            <a:pPr>
              <a:buNone/>
            </a:pPr>
            <a:r>
              <a:rPr lang="tr-TR" sz="1100" dirty="0" err="1" smtClean="0"/>
              <a:t>Zel</a:t>
            </a:r>
            <a:r>
              <a:rPr lang="tr-TR" sz="1100" dirty="0" smtClean="0"/>
              <a:t>, U. (2007). “Yönetimde Kişilik ve Kişilik Teorileri”. Yönetim ve Organizasyon(</a:t>
            </a:r>
            <a:r>
              <a:rPr lang="tr-TR" sz="1100" dirty="0" err="1" smtClean="0"/>
              <a:t>Edit</a:t>
            </a:r>
            <a:r>
              <a:rPr lang="tr-TR" sz="1100" dirty="0" smtClean="0"/>
              <a:t>:Salih Güney), 2.</a:t>
            </a:r>
            <a:r>
              <a:rPr lang="tr-TR" sz="1100" dirty="0" err="1" smtClean="0"/>
              <a:t>bs</a:t>
            </a:r>
            <a:r>
              <a:rPr lang="tr-TR" sz="1100" dirty="0" smtClean="0"/>
              <a:t>. Ankara: Nobel Yayın Dağıtım</a:t>
            </a:r>
          </a:p>
          <a:p>
            <a:pPr>
              <a:buNone/>
            </a:pPr>
            <a:endParaRPr lang="tr-TR" sz="1100" dirty="0" smtClean="0"/>
          </a:p>
          <a:p>
            <a:pPr>
              <a:buNone/>
            </a:pPr>
            <a:endParaRPr lang="tr-TR" sz="1100" dirty="0" smtClean="0"/>
          </a:p>
          <a:p>
            <a:pPr>
              <a:buNone/>
            </a:pPr>
            <a:endParaRPr lang="tr-TR" sz="3200" dirty="0" smtClean="0"/>
          </a:p>
          <a:p>
            <a:pPr>
              <a:buNone/>
            </a:pPr>
            <a:endParaRPr lang="tr-TR" sz="2900" dirty="0" smtClean="0"/>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69</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720080"/>
          </a:xfrm>
        </p:spPr>
        <p:txBody>
          <a:bodyPr>
            <a:normAutofit fontScale="90000"/>
          </a:bodyPr>
          <a:lstStyle/>
          <a:p>
            <a:pPr algn="ctr"/>
            <a:r>
              <a:rPr lang="tr-TR" sz="2800" b="1" dirty="0" smtClean="0"/>
              <a:t> </a:t>
            </a:r>
            <a:r>
              <a:rPr lang="tr-TR" sz="2700" b="1" dirty="0" smtClean="0">
                <a:solidFill>
                  <a:srgbClr val="C00000"/>
                </a:solidFill>
              </a:rPr>
              <a:t>Kişiliğin Üç Boyutu</a:t>
            </a:r>
            <a:r>
              <a:rPr lang="tr-TR" sz="2800" b="1" dirty="0" smtClean="0"/>
              <a:t/>
            </a:r>
            <a:br>
              <a:rPr lang="tr-TR" sz="2800" b="1" dirty="0" smtClean="0"/>
            </a:br>
            <a:r>
              <a:rPr lang="tr-TR" sz="2000" b="1" dirty="0" smtClean="0">
                <a:solidFill>
                  <a:srgbClr val="C00000"/>
                </a:solidFill>
              </a:rPr>
              <a:t>(Karakter, Mizaç(huy), Yetenek)</a:t>
            </a:r>
            <a:endParaRPr lang="tr-TR" sz="2000" dirty="0"/>
          </a:p>
        </p:txBody>
      </p:sp>
      <p:sp>
        <p:nvSpPr>
          <p:cNvPr id="3" name="2 İçerik Yer Tutucusu"/>
          <p:cNvSpPr>
            <a:spLocks noGrp="1"/>
          </p:cNvSpPr>
          <p:nvPr>
            <p:ph sz="quarter" idx="1"/>
          </p:nvPr>
        </p:nvSpPr>
        <p:spPr>
          <a:xfrm>
            <a:off x="179512" y="908720"/>
            <a:ext cx="8712968" cy="5760640"/>
          </a:xfrm>
        </p:spPr>
        <p:txBody>
          <a:bodyPr>
            <a:normAutofit fontScale="77500" lnSpcReduction="20000"/>
          </a:bodyPr>
          <a:lstStyle/>
          <a:p>
            <a:r>
              <a:rPr lang="tr-TR" sz="2800" b="1" dirty="0" err="1" smtClean="0">
                <a:solidFill>
                  <a:srgbClr val="C00000"/>
                </a:solidFill>
              </a:rPr>
              <a:t>Cloninger’e</a:t>
            </a:r>
            <a:r>
              <a:rPr lang="tr-TR" sz="2800" b="1" dirty="0" smtClean="0">
                <a:solidFill>
                  <a:srgbClr val="C00000"/>
                </a:solidFill>
              </a:rPr>
              <a:t> Göre Karakterin Üç Boyutu;</a:t>
            </a:r>
            <a:endParaRPr lang="tr-TR" sz="2800" dirty="0" smtClean="0">
              <a:solidFill>
                <a:srgbClr val="C00000"/>
              </a:solidFill>
            </a:endParaRPr>
          </a:p>
          <a:p>
            <a:pPr marL="457200" lvl="0" indent="-457200">
              <a:buFont typeface="+mj-lt"/>
              <a:buAutoNum type="arabicPeriod"/>
            </a:pPr>
            <a:r>
              <a:rPr lang="tr-TR" sz="2800" b="1" dirty="0" smtClean="0">
                <a:solidFill>
                  <a:srgbClr val="C00000"/>
                </a:solidFill>
              </a:rPr>
              <a:t>Kendini Yönetme: </a:t>
            </a:r>
            <a:r>
              <a:rPr lang="tr-TR" dirty="0" smtClean="0"/>
              <a:t>Bireyin seçimleri konusunda sorumluluğunu kabul etmesi, ne istediğini bilmesi, sorunlarını çözmede beceri ve kendine güven geliştirmesi, kendini kabullenmesi, </a:t>
            </a:r>
          </a:p>
          <a:p>
            <a:pPr marL="457200" lvl="0" indent="-457200">
              <a:buFont typeface="+mj-lt"/>
              <a:buAutoNum type="arabicPeriod"/>
            </a:pPr>
            <a:r>
              <a:rPr lang="tr-TR" sz="3100" b="1" dirty="0" smtClean="0">
                <a:solidFill>
                  <a:srgbClr val="C00000"/>
                </a:solidFill>
              </a:rPr>
              <a:t>İşbirliği Eğilimi: </a:t>
            </a:r>
            <a:r>
              <a:rPr lang="tr-TR" dirty="0" smtClean="0"/>
              <a:t>Bireyin empati(</a:t>
            </a:r>
            <a:r>
              <a:rPr lang="tr-TR" dirty="0" err="1" smtClean="0"/>
              <a:t>eşduyum</a:t>
            </a:r>
            <a:r>
              <a:rPr lang="tr-TR" dirty="0" smtClean="0"/>
              <a:t>), şefkat, yardım severlik ve erdemlilik özelliklerini gösterir.</a:t>
            </a:r>
          </a:p>
          <a:p>
            <a:pPr marL="457200" lvl="0" indent="-457200">
              <a:buFont typeface="+mj-lt"/>
              <a:buAutoNum type="arabicPeriod"/>
            </a:pPr>
            <a:r>
              <a:rPr lang="tr-TR" sz="3100" b="1" dirty="0" smtClean="0">
                <a:solidFill>
                  <a:srgbClr val="C00000"/>
                </a:solidFill>
              </a:rPr>
              <a:t>Kendini Aşma: </a:t>
            </a:r>
            <a:r>
              <a:rPr lang="tr-TR" dirty="0" smtClean="0"/>
              <a:t>Bireyin inanç, ülkü ve aydınlanmaya yatkınlık ve hoşgörü özellikleri ile ilgilidir.</a:t>
            </a:r>
          </a:p>
          <a:p>
            <a:pPr lvl="0">
              <a:buFont typeface="Wingdings" pitchFamily="2" charset="2"/>
              <a:buChar char="ü"/>
            </a:pPr>
            <a:endParaRPr lang="tr-TR" dirty="0" smtClean="0"/>
          </a:p>
          <a:p>
            <a:r>
              <a:rPr lang="tr-TR" dirty="0" smtClean="0"/>
              <a:t>Ünlü düşünür </a:t>
            </a:r>
            <a:r>
              <a:rPr lang="tr-TR" sz="3100" b="1" dirty="0" err="1" smtClean="0">
                <a:solidFill>
                  <a:srgbClr val="C00000"/>
                </a:solidFill>
              </a:rPr>
              <a:t>Mahatma</a:t>
            </a:r>
            <a:r>
              <a:rPr lang="tr-TR" sz="3100" b="1" dirty="0" smtClean="0">
                <a:solidFill>
                  <a:srgbClr val="C00000"/>
                </a:solidFill>
              </a:rPr>
              <a:t> Gandi’nin</a:t>
            </a:r>
            <a:r>
              <a:rPr lang="tr-TR" sz="3100" dirty="0" smtClean="0"/>
              <a:t>, </a:t>
            </a:r>
            <a:r>
              <a:rPr lang="tr-TR" dirty="0" smtClean="0"/>
              <a:t>aşağıdaki özdeyişi </a:t>
            </a:r>
            <a:r>
              <a:rPr lang="tr-TR" b="1" dirty="0" smtClean="0"/>
              <a:t>düşünce, duygu, davranış, alışkanlık </a:t>
            </a:r>
            <a:r>
              <a:rPr lang="tr-TR" dirty="0" smtClean="0"/>
              <a:t>ve </a:t>
            </a:r>
            <a:r>
              <a:rPr lang="tr-TR" b="1" dirty="0" smtClean="0"/>
              <a:t>değerler</a:t>
            </a:r>
            <a:r>
              <a:rPr lang="tr-TR" dirty="0" smtClean="0"/>
              <a:t> ile </a:t>
            </a:r>
            <a:r>
              <a:rPr lang="tr-TR" b="1" dirty="0" smtClean="0"/>
              <a:t>karakter</a:t>
            </a:r>
            <a:r>
              <a:rPr lang="tr-TR" dirty="0" smtClean="0"/>
              <a:t> arasındaki ilişkiyi vurgulamaktadır </a:t>
            </a:r>
          </a:p>
          <a:p>
            <a:pPr>
              <a:buFont typeface="Wingdings" pitchFamily="2" charset="2"/>
              <a:buChar char="ü"/>
            </a:pPr>
            <a:r>
              <a:rPr lang="tr-TR" b="1" dirty="0" smtClean="0"/>
              <a:t>Söylediklerinize dikkat edin, düşüncelere dönüşür,</a:t>
            </a:r>
          </a:p>
          <a:p>
            <a:pPr>
              <a:buFont typeface="Wingdings" pitchFamily="2" charset="2"/>
              <a:buChar char="ü"/>
            </a:pPr>
            <a:r>
              <a:rPr lang="tr-TR" b="1" dirty="0" smtClean="0"/>
              <a:t>Düşüncelerinize dikkat edin, duygulara dönüşür,</a:t>
            </a:r>
          </a:p>
          <a:p>
            <a:pPr>
              <a:buFont typeface="Wingdings" pitchFamily="2" charset="2"/>
              <a:buChar char="ü"/>
            </a:pPr>
            <a:r>
              <a:rPr lang="tr-TR" b="1" dirty="0" smtClean="0"/>
              <a:t>Duygularınıza dikkat edin, davranışlara dönüşür,</a:t>
            </a:r>
          </a:p>
          <a:p>
            <a:pPr>
              <a:buFont typeface="Wingdings" pitchFamily="2" charset="2"/>
              <a:buChar char="ü"/>
            </a:pPr>
            <a:r>
              <a:rPr lang="tr-TR" b="1" dirty="0" smtClean="0"/>
              <a:t>Davranışlarınıza dikkat edin, alışkanlıklara dönüşür,</a:t>
            </a:r>
          </a:p>
          <a:p>
            <a:pPr>
              <a:buFont typeface="Wingdings" pitchFamily="2" charset="2"/>
              <a:buChar char="ü"/>
            </a:pPr>
            <a:r>
              <a:rPr lang="tr-TR" b="1" dirty="0" smtClean="0"/>
              <a:t>Alışkanlıklarınıza dikkat edin, değerlerinize dönüşür,</a:t>
            </a:r>
          </a:p>
          <a:p>
            <a:pPr>
              <a:buFont typeface="Wingdings" pitchFamily="2" charset="2"/>
              <a:buChar char="ü"/>
            </a:pPr>
            <a:r>
              <a:rPr lang="tr-TR" b="1" dirty="0" smtClean="0"/>
              <a:t>Değerlerinize dikkat edin, karakterinize dönüşür,</a:t>
            </a:r>
          </a:p>
          <a:p>
            <a:pPr>
              <a:buFont typeface="Wingdings" pitchFamily="2" charset="2"/>
              <a:buChar char="ü"/>
            </a:pPr>
            <a:r>
              <a:rPr lang="tr-TR" b="1" dirty="0" smtClean="0"/>
              <a:t>Karakterinize dikkat edin, kaderinize dönüşür,</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7</a:t>
            </a:fld>
            <a:endParaRPr lang="tr-T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19256" cy="634082"/>
          </a:xfrm>
        </p:spPr>
        <p:txBody>
          <a:bodyPr/>
          <a:lstStyle/>
          <a:p>
            <a:pPr algn="ctr"/>
            <a:r>
              <a:rPr lang="tr-TR" b="1" dirty="0" smtClean="0">
                <a:solidFill>
                  <a:srgbClr val="C00000"/>
                </a:solidFill>
              </a:rPr>
              <a:t>Teşekkürler</a:t>
            </a:r>
            <a:endParaRPr lang="tr-TR" b="1" dirty="0">
              <a:solidFill>
                <a:srgbClr val="C00000"/>
              </a:solidFill>
            </a:endParaRPr>
          </a:p>
        </p:txBody>
      </p:sp>
      <p:sp>
        <p:nvSpPr>
          <p:cNvPr id="4" name="3 Slayt Numarası Yer Tutucusu"/>
          <p:cNvSpPr>
            <a:spLocks noGrp="1"/>
          </p:cNvSpPr>
          <p:nvPr>
            <p:ph type="sldNum" sz="quarter" idx="15"/>
          </p:nvPr>
        </p:nvSpPr>
        <p:spPr/>
        <p:txBody>
          <a:bodyPr/>
          <a:lstStyle/>
          <a:p>
            <a:fld id="{4277661E-163C-433A-B389-69C25B041A08}" type="slidenum">
              <a:rPr lang="tr-TR" smtClean="0"/>
              <a:pPr/>
              <a:t>70</a:t>
            </a:fld>
            <a:endParaRPr lang="tr-TR"/>
          </a:p>
        </p:txBody>
      </p:sp>
      <p:pic>
        <p:nvPicPr>
          <p:cNvPr id="5" name="4 İçerik Yer Tutucusu" descr="karanfil ile ilgili görsel sonucu">
            <a:hlinkClick r:id="rId3"/>
          </p:cNvPr>
          <p:cNvPicPr>
            <a:picLocks noGrp="1"/>
          </p:cNvPicPr>
          <p:nvPr>
            <p:ph sz="quarter" idx="1"/>
          </p:nvPr>
        </p:nvPicPr>
        <p:blipFill>
          <a:blip r:embed="rId4" cstate="print"/>
          <a:srcRect/>
          <a:stretch>
            <a:fillRect/>
          </a:stretch>
        </p:blipFill>
        <p:spPr bwMode="auto">
          <a:xfrm>
            <a:off x="539552" y="1052736"/>
            <a:ext cx="2376264" cy="1872208"/>
          </a:xfrm>
          <a:prstGeom prst="rect">
            <a:avLst/>
          </a:prstGeom>
          <a:noFill/>
          <a:ln w="9525">
            <a:noFill/>
            <a:miter lim="800000"/>
            <a:headEnd/>
            <a:tailEnd/>
          </a:ln>
        </p:spPr>
      </p:pic>
      <p:pic>
        <p:nvPicPr>
          <p:cNvPr id="6" name="5 Resim" descr="karanfil ile ilgili görsel sonucu">
            <a:hlinkClick r:id="rId5"/>
          </p:cNvPr>
          <p:cNvPicPr/>
          <p:nvPr/>
        </p:nvPicPr>
        <p:blipFill>
          <a:blip r:embed="rId6" cstate="print"/>
          <a:srcRect/>
          <a:stretch>
            <a:fillRect/>
          </a:stretch>
        </p:blipFill>
        <p:spPr bwMode="auto">
          <a:xfrm>
            <a:off x="611560" y="2852936"/>
            <a:ext cx="2376264" cy="3024336"/>
          </a:xfrm>
          <a:prstGeom prst="rect">
            <a:avLst/>
          </a:prstGeom>
          <a:noFill/>
          <a:ln w="9525">
            <a:noFill/>
            <a:miter lim="800000"/>
            <a:headEnd/>
            <a:tailEnd/>
          </a:ln>
        </p:spPr>
      </p:pic>
      <p:pic>
        <p:nvPicPr>
          <p:cNvPr id="7" name="6 Resim" descr="gül karanfil ile ilgili görsel sonucu">
            <a:hlinkClick r:id="rId7"/>
          </p:cNvPr>
          <p:cNvPicPr/>
          <p:nvPr/>
        </p:nvPicPr>
        <p:blipFill>
          <a:blip r:embed="rId8" cstate="print"/>
          <a:srcRect/>
          <a:stretch>
            <a:fillRect/>
          </a:stretch>
        </p:blipFill>
        <p:spPr bwMode="auto">
          <a:xfrm>
            <a:off x="2987824" y="980729"/>
            <a:ext cx="3456384" cy="2736304"/>
          </a:xfrm>
          <a:prstGeom prst="rect">
            <a:avLst/>
          </a:prstGeom>
          <a:noFill/>
          <a:ln w="9525">
            <a:noFill/>
            <a:miter lim="800000"/>
            <a:headEnd/>
            <a:tailEnd/>
          </a:ln>
        </p:spPr>
      </p:pic>
      <p:pic>
        <p:nvPicPr>
          <p:cNvPr id="8" name="7 Resim" descr="gül çeşitleri ile ilgili görsel sonucu">
            <a:hlinkClick r:id="rId9"/>
          </p:cNvPr>
          <p:cNvPicPr/>
          <p:nvPr/>
        </p:nvPicPr>
        <p:blipFill>
          <a:blip r:embed="rId10" cstate="print"/>
          <a:srcRect/>
          <a:stretch>
            <a:fillRect/>
          </a:stretch>
        </p:blipFill>
        <p:spPr bwMode="auto">
          <a:xfrm>
            <a:off x="3059832" y="3861048"/>
            <a:ext cx="3168352" cy="2448272"/>
          </a:xfrm>
          <a:prstGeom prst="rect">
            <a:avLst/>
          </a:prstGeom>
          <a:noFill/>
          <a:ln w="9525">
            <a:noFill/>
            <a:miter lim="800000"/>
            <a:headEnd/>
            <a:tailEnd/>
          </a:ln>
        </p:spPr>
      </p:pic>
      <p:pic>
        <p:nvPicPr>
          <p:cNvPr id="9" name="8 Resim" descr="gül çeşitleri ile ilgili görsel sonucu">
            <a:hlinkClick r:id="rId11"/>
          </p:cNvPr>
          <p:cNvPicPr/>
          <p:nvPr/>
        </p:nvPicPr>
        <p:blipFill>
          <a:blip r:embed="rId12" cstate="print"/>
          <a:srcRect/>
          <a:stretch>
            <a:fillRect/>
          </a:stretch>
        </p:blipFill>
        <p:spPr bwMode="auto">
          <a:xfrm>
            <a:off x="6444208" y="2204864"/>
            <a:ext cx="2088233" cy="252028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576064"/>
          </a:xfrm>
        </p:spPr>
        <p:txBody>
          <a:bodyPr>
            <a:normAutofit fontScale="90000"/>
          </a:bodyPr>
          <a:lstStyle/>
          <a:p>
            <a:pPr algn="ctr"/>
            <a:r>
              <a:rPr lang="tr-TR" sz="4000" b="1" dirty="0" smtClean="0"/>
              <a:t> </a:t>
            </a:r>
            <a:r>
              <a:rPr lang="tr-TR" sz="2700" b="1" dirty="0" smtClean="0">
                <a:solidFill>
                  <a:srgbClr val="C00000"/>
                </a:solidFill>
              </a:rPr>
              <a:t>Kişiliğin Üç Boyutu</a:t>
            </a:r>
            <a:r>
              <a:rPr lang="tr-TR" sz="4000" b="1" dirty="0" smtClean="0"/>
              <a:t/>
            </a:r>
            <a:br>
              <a:rPr lang="tr-TR" sz="4000" b="1" dirty="0" smtClean="0"/>
            </a:br>
            <a:r>
              <a:rPr lang="tr-TR" sz="2000" b="1" dirty="0" smtClean="0">
                <a:solidFill>
                  <a:srgbClr val="C00000"/>
                </a:solidFill>
              </a:rPr>
              <a:t>(Karakter, Mizaç(huy), Yetenek)</a:t>
            </a:r>
            <a:endParaRPr lang="tr-TR" sz="2000" dirty="0"/>
          </a:p>
        </p:txBody>
      </p:sp>
      <p:sp>
        <p:nvSpPr>
          <p:cNvPr id="3" name="2 İçerik Yer Tutucusu"/>
          <p:cNvSpPr>
            <a:spLocks noGrp="1"/>
          </p:cNvSpPr>
          <p:nvPr>
            <p:ph sz="quarter" idx="1"/>
          </p:nvPr>
        </p:nvSpPr>
        <p:spPr>
          <a:xfrm>
            <a:off x="179512" y="692696"/>
            <a:ext cx="8712968" cy="6165304"/>
          </a:xfrm>
        </p:spPr>
        <p:txBody>
          <a:bodyPr>
            <a:normAutofit fontScale="55000" lnSpcReduction="20000"/>
          </a:bodyPr>
          <a:lstStyle/>
          <a:p>
            <a:pPr>
              <a:buNone/>
            </a:pPr>
            <a:r>
              <a:rPr lang="tr-TR" sz="4400" b="1" dirty="0" smtClean="0">
                <a:solidFill>
                  <a:srgbClr val="C00000"/>
                </a:solidFill>
              </a:rPr>
              <a:t>2. Mizaç(Huy): </a:t>
            </a:r>
            <a:r>
              <a:rPr lang="tr-TR" dirty="0" smtClean="0"/>
              <a:t>Bireyin iç dünyası ve duygusallık yönüdür. </a:t>
            </a:r>
          </a:p>
          <a:p>
            <a:pPr>
              <a:buFont typeface="Wingdings" pitchFamily="2" charset="2"/>
              <a:buChar char="ü"/>
            </a:pPr>
            <a:r>
              <a:rPr lang="tr-TR" dirty="0" smtClean="0"/>
              <a:t>Günlük yaşam içerisinde, bireye özgü belirli duygusal tepkilerin nitelik ve nicelik yönünden değişmesi. </a:t>
            </a:r>
          </a:p>
          <a:p>
            <a:pPr>
              <a:buFont typeface="Wingdings" pitchFamily="2" charset="2"/>
              <a:buChar char="ü"/>
            </a:pPr>
            <a:r>
              <a:rPr lang="tr-TR" dirty="0" smtClean="0"/>
              <a:t>Duyguların hızlı uyanıp uyanmaması, sürekli olup olmaması, derin duyulup duyulmaması özelliklerinin bütünüdür.</a:t>
            </a:r>
          </a:p>
          <a:p>
            <a:pPr>
              <a:buFont typeface="Wingdings" pitchFamily="2" charset="2"/>
              <a:buChar char="ü"/>
            </a:pPr>
            <a:r>
              <a:rPr lang="tr-TR" dirty="0" smtClean="0"/>
              <a:t>Duyguların oluşma hızı, sürekliliği ve derinliği bireylerin mizaç farklılığıdır. </a:t>
            </a:r>
          </a:p>
          <a:p>
            <a:pPr>
              <a:buFont typeface="Wingdings" pitchFamily="2" charset="2"/>
              <a:buChar char="ü"/>
            </a:pPr>
            <a:r>
              <a:rPr lang="tr-TR" b="1" i="1" dirty="0" smtClean="0"/>
              <a:t> Doğuştan gelen, daha çok biyolojik ve kalıtımsal temeli bulunan yatkınlıklara bağlı bireyin davranış eğilimlerini oluşturan, yaşam boyunca fazla değişmeden süren özellikleridir</a:t>
            </a:r>
          </a:p>
          <a:p>
            <a:pPr>
              <a:buNone/>
            </a:pPr>
            <a:r>
              <a:rPr lang="tr-TR" sz="3800" b="1" i="1" dirty="0" smtClean="0">
                <a:solidFill>
                  <a:srgbClr val="C00000"/>
                </a:solidFill>
              </a:rPr>
              <a:t>(Can çıkmadan huy çıkmaz).</a:t>
            </a:r>
          </a:p>
          <a:p>
            <a:pPr>
              <a:buFont typeface="Wingdings" pitchFamily="2" charset="2"/>
              <a:buChar char="ü"/>
            </a:pPr>
            <a:endParaRPr lang="tr-TR" dirty="0" smtClean="0"/>
          </a:p>
          <a:p>
            <a:r>
              <a:rPr lang="tr-TR" sz="3800" b="1" dirty="0" smtClean="0">
                <a:solidFill>
                  <a:srgbClr val="C00000"/>
                </a:solidFill>
              </a:rPr>
              <a:t>Mizacı Etkileyen Etmenler;</a:t>
            </a:r>
          </a:p>
          <a:p>
            <a:pPr>
              <a:buFont typeface="Wingdings" pitchFamily="2" charset="2"/>
              <a:buChar char="ü"/>
            </a:pPr>
            <a:r>
              <a:rPr lang="tr-TR" dirty="0" smtClean="0"/>
              <a:t>Beyin biyokimyası ve  </a:t>
            </a:r>
            <a:r>
              <a:rPr lang="tr-TR" dirty="0" err="1" smtClean="0"/>
              <a:t>nörotransmiter</a:t>
            </a:r>
            <a:r>
              <a:rPr lang="tr-TR" dirty="0" smtClean="0"/>
              <a:t> salınım dengesi,  genetik geçiş,</a:t>
            </a:r>
          </a:p>
          <a:p>
            <a:pPr>
              <a:buFont typeface="Wingdings" pitchFamily="2" charset="2"/>
              <a:buChar char="ü"/>
            </a:pPr>
            <a:r>
              <a:rPr lang="tr-TR" dirty="0" smtClean="0"/>
              <a:t>Çevre,</a:t>
            </a:r>
          </a:p>
          <a:p>
            <a:r>
              <a:rPr lang="tr-TR" b="1" i="1" dirty="0" err="1" smtClean="0"/>
              <a:t>Cloninger’e</a:t>
            </a:r>
            <a:r>
              <a:rPr lang="tr-TR" b="1" i="1" dirty="0" smtClean="0"/>
              <a:t> göre mizaç(huy), beyin biyokimyası ve  </a:t>
            </a:r>
            <a:r>
              <a:rPr lang="tr-TR" b="1" i="1" dirty="0" err="1" smtClean="0"/>
              <a:t>nörotransmiter</a:t>
            </a:r>
            <a:r>
              <a:rPr lang="tr-TR" b="1" i="1" dirty="0" smtClean="0"/>
              <a:t> salınım dengesi ile de ilişkilidir.  Buna göre </a:t>
            </a:r>
            <a:r>
              <a:rPr lang="tr-TR" b="1" i="1" dirty="0" err="1" smtClean="0"/>
              <a:t>mizaçın</a:t>
            </a:r>
            <a:r>
              <a:rPr lang="tr-TR" b="1" i="1" dirty="0" smtClean="0"/>
              <a:t>(huy) dört boyutu bulunmaktadır. </a:t>
            </a:r>
            <a:endParaRPr lang="tr-TR" dirty="0" smtClean="0">
              <a:solidFill>
                <a:srgbClr val="C00000"/>
              </a:solidFill>
            </a:endParaRPr>
          </a:p>
          <a:p>
            <a:pPr marL="457200" lvl="0" indent="-457200">
              <a:buNone/>
            </a:pPr>
            <a:r>
              <a:rPr lang="tr-TR" b="1" i="1" dirty="0" smtClean="0">
                <a:solidFill>
                  <a:srgbClr val="C00000"/>
                </a:solidFill>
              </a:rPr>
              <a:t>1.Yenilik Arayışı:  </a:t>
            </a:r>
            <a:r>
              <a:rPr lang="tr-TR" b="1" i="1" dirty="0" smtClean="0"/>
              <a:t>Bu boyut </a:t>
            </a:r>
            <a:r>
              <a:rPr lang="tr-TR" sz="3800" b="1" i="1" dirty="0" err="1" smtClean="0">
                <a:solidFill>
                  <a:srgbClr val="C00000"/>
                </a:solidFill>
              </a:rPr>
              <a:t>dopaminle</a:t>
            </a:r>
            <a:r>
              <a:rPr lang="tr-TR" b="1" i="1" dirty="0" smtClean="0"/>
              <a:t> </a:t>
            </a:r>
            <a:r>
              <a:rPr lang="tr-TR" b="1" i="1" dirty="0" err="1" smtClean="0"/>
              <a:t>ilglidir</a:t>
            </a:r>
            <a:r>
              <a:rPr lang="tr-TR" b="1" i="1" dirty="0" smtClean="0"/>
              <a:t>. Bu boyutta birey, araştırmacılık, ödül alma olasılığı bulunan durumlarda aşırılık ve taşkınlık, çabuk ve kolay sinirlenmeye yatkındır. </a:t>
            </a:r>
            <a:endParaRPr lang="tr-TR" dirty="0" smtClean="0"/>
          </a:p>
          <a:p>
            <a:pPr marL="457200" lvl="0" indent="-457200">
              <a:buNone/>
            </a:pPr>
            <a:r>
              <a:rPr lang="tr-TR" b="1" i="1" dirty="0" smtClean="0">
                <a:solidFill>
                  <a:srgbClr val="C00000"/>
                </a:solidFill>
              </a:rPr>
              <a:t>2.Zarardan Kaçış: </a:t>
            </a:r>
            <a:r>
              <a:rPr lang="tr-TR" b="1" i="1" dirty="0" smtClean="0"/>
              <a:t>Bu boyut </a:t>
            </a:r>
            <a:r>
              <a:rPr lang="tr-TR" sz="3800" b="1" i="1" dirty="0" err="1" smtClean="0">
                <a:solidFill>
                  <a:srgbClr val="C00000"/>
                </a:solidFill>
              </a:rPr>
              <a:t>serotonin</a:t>
            </a:r>
            <a:r>
              <a:rPr lang="tr-TR" b="1" i="1" dirty="0" smtClean="0"/>
              <a:t> ile ilgilidir. Bu boyutta birey gelecekte yaşanma olasılığı bulunan sorunlara yönelik korku, endişe, çekingenlik gibi kaçıngan davranışlar ve çabuk yorulma özellikleri gösterir.</a:t>
            </a:r>
            <a:endParaRPr lang="tr-TR" dirty="0" smtClean="0"/>
          </a:p>
          <a:p>
            <a:pPr marL="457200" lvl="0" indent="-457200">
              <a:buNone/>
            </a:pPr>
            <a:r>
              <a:rPr lang="tr-TR" b="1" i="1" dirty="0" smtClean="0">
                <a:solidFill>
                  <a:srgbClr val="C00000"/>
                </a:solidFill>
              </a:rPr>
              <a:t>3.Ödül Bağımlılığı: </a:t>
            </a:r>
            <a:r>
              <a:rPr lang="tr-TR" b="1" i="1" dirty="0" smtClean="0"/>
              <a:t>Bu boyut </a:t>
            </a:r>
            <a:r>
              <a:rPr lang="tr-TR" sz="3800" b="1" i="1" dirty="0" err="1" smtClean="0">
                <a:solidFill>
                  <a:srgbClr val="C00000"/>
                </a:solidFill>
              </a:rPr>
              <a:t>noradrenalin</a:t>
            </a:r>
            <a:r>
              <a:rPr lang="tr-TR" b="1" i="1" dirty="0" smtClean="0"/>
              <a:t> ve</a:t>
            </a:r>
            <a:r>
              <a:rPr lang="tr-TR" sz="3800" b="1" i="1" dirty="0" smtClean="0"/>
              <a:t> </a:t>
            </a:r>
            <a:r>
              <a:rPr lang="tr-TR" sz="3800" b="1" i="1" dirty="0" err="1" smtClean="0">
                <a:solidFill>
                  <a:srgbClr val="C00000"/>
                </a:solidFill>
              </a:rPr>
              <a:t>serotonin</a:t>
            </a:r>
            <a:r>
              <a:rPr lang="tr-TR" sz="3800" b="1" i="1" dirty="0" smtClean="0"/>
              <a:t> </a:t>
            </a:r>
            <a:r>
              <a:rPr lang="tr-TR" b="1" i="1" dirty="0" smtClean="0"/>
              <a:t>ile ilgilidir. Böyle kişilerde aşırı duygusallık, sosyal bağlılık ve başkalarının onayına bağımlılık gibi özellikler bulunmaktadır. </a:t>
            </a:r>
            <a:endParaRPr lang="tr-TR" dirty="0" smtClean="0"/>
          </a:p>
          <a:p>
            <a:pPr marL="457200" lvl="0" indent="-457200">
              <a:buNone/>
            </a:pPr>
            <a:r>
              <a:rPr lang="tr-TR" b="1" i="1" dirty="0" smtClean="0">
                <a:solidFill>
                  <a:srgbClr val="C00000"/>
                </a:solidFill>
              </a:rPr>
              <a:t>4.Direşkenlik:  </a:t>
            </a:r>
            <a:r>
              <a:rPr lang="tr-TR" b="1" i="1" dirty="0" smtClean="0"/>
              <a:t>Bu boyutun </a:t>
            </a:r>
            <a:r>
              <a:rPr lang="tr-TR" sz="3800" b="1" i="1" dirty="0" err="1" smtClean="0">
                <a:solidFill>
                  <a:srgbClr val="C00000"/>
                </a:solidFill>
              </a:rPr>
              <a:t>glutamat</a:t>
            </a:r>
            <a:r>
              <a:rPr lang="tr-TR" b="1" i="1" dirty="0" smtClean="0"/>
              <a:t> ve </a:t>
            </a:r>
            <a:r>
              <a:rPr lang="tr-TR" sz="3800" b="1" i="1" dirty="0" err="1" smtClean="0">
                <a:solidFill>
                  <a:srgbClr val="C00000"/>
                </a:solidFill>
              </a:rPr>
              <a:t>serotonin</a:t>
            </a:r>
            <a:r>
              <a:rPr lang="tr-TR" b="1" i="1" dirty="0" smtClean="0"/>
              <a:t> </a:t>
            </a:r>
            <a:r>
              <a:rPr lang="tr-TR" b="1" i="1" dirty="0" err="1" smtClean="0"/>
              <a:t>nörotransmiterlerle</a:t>
            </a:r>
            <a:r>
              <a:rPr lang="tr-TR" b="1" i="1" dirty="0" smtClean="0"/>
              <a:t> ilgili olduğu öne sürülmektedir. Bu boyutta birey, çalışkanlık, kararlılık, hırslılık ve </a:t>
            </a:r>
            <a:r>
              <a:rPr lang="tr-TR" b="1" i="1" dirty="0" err="1" smtClean="0"/>
              <a:t>mükemmelliyetcilik</a:t>
            </a:r>
            <a:r>
              <a:rPr lang="tr-TR" b="1" i="1" dirty="0" smtClean="0"/>
              <a:t> gibi özellikleri kapsar. Bireyler bu özelliklere  konulan engel ve gelişen yorgunluğa direşkenlik gösterirler. </a:t>
            </a:r>
            <a:endParaRPr lang="tr-TR" dirty="0" smtClean="0"/>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8</a:t>
            </a:fld>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19256" cy="648072"/>
          </a:xfrm>
        </p:spPr>
        <p:txBody>
          <a:bodyPr>
            <a:normAutofit fontScale="90000"/>
          </a:bodyPr>
          <a:lstStyle/>
          <a:p>
            <a:pPr algn="ctr"/>
            <a:r>
              <a:rPr lang="tr-TR" sz="2700" b="1" dirty="0" smtClean="0">
                <a:solidFill>
                  <a:srgbClr val="C00000"/>
                </a:solidFill>
              </a:rPr>
              <a:t>Kişiliğin Üç Boyutu</a:t>
            </a:r>
            <a:r>
              <a:rPr lang="tr-TR" sz="5400" b="1" dirty="0" smtClean="0"/>
              <a:t/>
            </a:r>
            <a:br>
              <a:rPr lang="tr-TR" sz="5400" b="1" dirty="0" smtClean="0"/>
            </a:br>
            <a:r>
              <a:rPr lang="tr-TR" sz="2000" b="1" dirty="0" smtClean="0">
                <a:solidFill>
                  <a:srgbClr val="C00000"/>
                </a:solidFill>
              </a:rPr>
              <a:t>(Karakter, Mizaç(huy), Yetenek)</a:t>
            </a:r>
            <a:endParaRPr lang="tr-TR" sz="2000" dirty="0"/>
          </a:p>
        </p:txBody>
      </p:sp>
      <p:sp>
        <p:nvSpPr>
          <p:cNvPr id="3" name="2 İçerik Yer Tutucusu"/>
          <p:cNvSpPr>
            <a:spLocks noGrp="1"/>
          </p:cNvSpPr>
          <p:nvPr>
            <p:ph sz="quarter" idx="1"/>
          </p:nvPr>
        </p:nvSpPr>
        <p:spPr>
          <a:xfrm>
            <a:off x="179512" y="908720"/>
            <a:ext cx="8712968" cy="5760640"/>
          </a:xfrm>
        </p:spPr>
        <p:txBody>
          <a:bodyPr>
            <a:normAutofit fontScale="85000" lnSpcReduction="20000"/>
          </a:bodyPr>
          <a:lstStyle/>
          <a:p>
            <a:pPr>
              <a:buNone/>
            </a:pPr>
            <a:r>
              <a:rPr lang="tr-TR" sz="2800" b="1" dirty="0" smtClean="0">
                <a:solidFill>
                  <a:srgbClr val="C00000"/>
                </a:solidFill>
              </a:rPr>
              <a:t>3.Yetenek:</a:t>
            </a:r>
            <a:r>
              <a:rPr lang="tr-TR" sz="2800" dirty="0" smtClean="0">
                <a:solidFill>
                  <a:srgbClr val="C00000"/>
                </a:solidFill>
              </a:rPr>
              <a:t> </a:t>
            </a:r>
            <a:r>
              <a:rPr lang="tr-TR" dirty="0" smtClean="0"/>
              <a:t>Bireyin sahip olduğu</a:t>
            </a:r>
            <a:r>
              <a:rPr lang="tr-TR" b="1" dirty="0" smtClean="0">
                <a:solidFill>
                  <a:srgbClr val="C00000"/>
                </a:solidFill>
              </a:rPr>
              <a:t> bedensel </a:t>
            </a:r>
            <a:r>
              <a:rPr lang="tr-TR" dirty="0" smtClean="0"/>
              <a:t>ve </a:t>
            </a:r>
            <a:r>
              <a:rPr lang="tr-TR" b="1" dirty="0" smtClean="0">
                <a:solidFill>
                  <a:srgbClr val="C00000"/>
                </a:solidFill>
              </a:rPr>
              <a:t>zihinsel</a:t>
            </a:r>
            <a:r>
              <a:rPr lang="tr-TR" dirty="0" smtClean="0"/>
              <a:t> özellikleri olup, kişiliğin biçimlenmesinde önemli paya sahiptir. </a:t>
            </a:r>
          </a:p>
          <a:p>
            <a:pPr marL="457200" indent="-457200">
              <a:buFont typeface="+mj-lt"/>
              <a:buAutoNum type="arabicPeriod"/>
            </a:pPr>
            <a:r>
              <a:rPr lang="tr-TR" b="1" dirty="0" smtClean="0">
                <a:solidFill>
                  <a:srgbClr val="C00000"/>
                </a:solidFill>
              </a:rPr>
              <a:t>Bedensel Yetenekler; </a:t>
            </a:r>
            <a:r>
              <a:rPr lang="tr-TR" dirty="0" smtClean="0"/>
              <a:t>Bunların</a:t>
            </a:r>
            <a:r>
              <a:rPr lang="tr-TR" b="1" dirty="0" smtClean="0">
                <a:solidFill>
                  <a:srgbClr val="C00000"/>
                </a:solidFill>
              </a:rPr>
              <a:t> </a:t>
            </a:r>
            <a:r>
              <a:rPr lang="tr-TR" dirty="0" smtClean="0"/>
              <a:t>bir kısmı, doğuştan kalıtsal ve potansiyel olarak var olan, zaman içerisinde kullanılabilir beceriler haline gelen davranışlardır. Yürüme, koşma, görme, el ve ayak becerileri örnek verilebilir(Sürücülük, Resim, El Sanatları vb.) </a:t>
            </a:r>
          </a:p>
          <a:p>
            <a:pPr marL="457200" indent="-457200">
              <a:buFont typeface="+mj-lt"/>
              <a:buAutoNum type="arabicPeriod"/>
            </a:pPr>
            <a:r>
              <a:rPr lang="tr-TR" b="1" dirty="0" smtClean="0">
                <a:solidFill>
                  <a:srgbClr val="C00000"/>
                </a:solidFill>
              </a:rPr>
              <a:t>Zihinsel Yetenekler </a:t>
            </a:r>
            <a:r>
              <a:rPr lang="tr-TR" dirty="0" smtClean="0"/>
              <a:t>ise, bireyin çevre ile ve diğer insanlarla </a:t>
            </a:r>
            <a:r>
              <a:rPr lang="tr-TR" b="1" dirty="0" smtClean="0"/>
              <a:t>sağlıklı ilişkiler kurabilme </a:t>
            </a:r>
            <a:r>
              <a:rPr lang="tr-TR" dirty="0" smtClean="0"/>
              <a:t>ve bu ilişkileri </a:t>
            </a:r>
            <a:r>
              <a:rPr lang="tr-TR" b="1" dirty="0" smtClean="0"/>
              <a:t>kavrayabilme, analiz ve sentez edebilme </a:t>
            </a:r>
            <a:r>
              <a:rPr lang="tr-TR" dirty="0" smtClean="0"/>
              <a:t>gibi özelliklerini kapsar. </a:t>
            </a:r>
          </a:p>
          <a:p>
            <a:pPr>
              <a:buFont typeface="Wingdings" pitchFamily="2" charset="2"/>
              <a:buChar char="Ø"/>
            </a:pPr>
            <a:r>
              <a:rPr lang="tr-TR" dirty="0" smtClean="0"/>
              <a:t>Zihinsel yetenekler arasında, sayısal ve teknik işlemlere ilgi, </a:t>
            </a:r>
          </a:p>
          <a:p>
            <a:pPr>
              <a:buFont typeface="Wingdings" pitchFamily="2" charset="2"/>
              <a:buChar char="Ø"/>
            </a:pPr>
            <a:r>
              <a:rPr lang="tr-TR" dirty="0" smtClean="0"/>
              <a:t>Zeka, bellek, dikkat, soyut düşünebilme, öğeler arasında ilişki kurma, karşılaştırma ve yorum yapabilme, </a:t>
            </a:r>
          </a:p>
          <a:p>
            <a:pPr>
              <a:buFont typeface="Wingdings" pitchFamily="2" charset="2"/>
              <a:buChar char="Ø"/>
            </a:pPr>
            <a:r>
              <a:rPr lang="tr-TR" dirty="0" smtClean="0"/>
              <a:t>Öğrenme ve kavrama gibi özellikler sayılabilir,</a:t>
            </a:r>
          </a:p>
          <a:p>
            <a:r>
              <a:rPr lang="tr-TR" dirty="0" smtClean="0"/>
              <a:t>Bireylerin yaşam koşullarına ve çevrelerine uyum sağlayabilmelerinde bedensel ve zihinsel yeteneklerin önemli payı bulunmakta, </a:t>
            </a:r>
          </a:p>
          <a:p>
            <a:r>
              <a:rPr lang="tr-TR" dirty="0" smtClean="0"/>
              <a:t>Yapılan araştırmalarda, zihinsel ve bedensel yetenekler ile zeka arasında önemli ilişki bulunmuş, zekanın, zihinsel ve bedensel yeteneklerin kazanılması ve kullanılmasında, özellikle de bireyin yaratıcı yeteneğinin gelişmesinde önemi büyük.</a:t>
            </a:r>
          </a:p>
          <a:p>
            <a:endParaRPr lang="tr-TR" dirty="0"/>
          </a:p>
        </p:txBody>
      </p:sp>
      <p:sp>
        <p:nvSpPr>
          <p:cNvPr id="4" name="3 Slayt Numarası Yer Tutucusu"/>
          <p:cNvSpPr>
            <a:spLocks noGrp="1"/>
          </p:cNvSpPr>
          <p:nvPr>
            <p:ph type="sldNum" sz="quarter" idx="15"/>
          </p:nvPr>
        </p:nvSpPr>
        <p:spPr/>
        <p:txBody>
          <a:bodyPr/>
          <a:lstStyle/>
          <a:p>
            <a:fld id="{4277661E-163C-433A-B389-69C25B041A08}" type="slidenum">
              <a:rPr lang="tr-TR" smtClean="0"/>
              <a:pPr/>
              <a:t>9</a:t>
            </a:fld>
            <a:endParaRPr lang="tr-T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2622</TotalTime>
  <Words>12716</Words>
  <Application>Microsoft Office PowerPoint</Application>
  <PresentationFormat>Ekran Gösterisi (4:3)</PresentationFormat>
  <Paragraphs>755</Paragraphs>
  <Slides>70</Slides>
  <Notes>58</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70</vt:i4>
      </vt:variant>
    </vt:vector>
  </HeadingPairs>
  <TitlesOfParts>
    <vt:vector size="77" baseType="lpstr">
      <vt:lpstr>Calibri</vt:lpstr>
      <vt:lpstr>Century Schoolbook</vt:lpstr>
      <vt:lpstr>Times New Roman</vt:lpstr>
      <vt:lpstr>Verdana</vt:lpstr>
      <vt:lpstr>Wingdings</vt:lpstr>
      <vt:lpstr>Wingdings 2</vt:lpstr>
      <vt:lpstr>Cumba</vt:lpstr>
      <vt:lpstr>Kişilik Kişilik ve Benlik Kişilik Teorileri ve Tip Sınıflaması Beş Büyük Kişilik Modeli Kişilik Bozuklukları Normal Dışı Davranışlar (5) (SKY 106. Davranış Bilimleri Dersi)</vt:lpstr>
      <vt:lpstr>Kişilik Kavramı ve Tanımı</vt:lpstr>
      <vt:lpstr>Kişiliğin Üç Temel Niteliği</vt:lpstr>
      <vt:lpstr>Kişiliğin Ortak Özellikleri</vt:lpstr>
      <vt:lpstr>Kişiliğin Üç Boyutu (Karakter, Mizaç(huy), Yetenek)</vt:lpstr>
      <vt:lpstr>    Kişiliğin Üç Boyutu (Karakter, Mizaç(huy), Yetenek)</vt:lpstr>
      <vt:lpstr> Kişiliğin Üç Boyutu (Karakter, Mizaç(huy), Yetenek)</vt:lpstr>
      <vt:lpstr> Kişiliğin Üç Boyutu (Karakter, Mizaç(huy), Yetenek)</vt:lpstr>
      <vt:lpstr>Kişiliğin Üç Boyutu (Karakter, Mizaç(huy), Yetenek)</vt:lpstr>
      <vt:lpstr>Kişiliğin Oluşumunda Etkili Etmenler </vt:lpstr>
      <vt:lpstr>1.Bedensel ve Genetik Özellikler</vt:lpstr>
      <vt:lpstr>2.Sosyokültürel Etmenler</vt:lpstr>
      <vt:lpstr>3.Aile</vt:lpstr>
      <vt:lpstr>4.Toplumsal Yapı ve Toplumsal Sınıf </vt:lpstr>
      <vt:lpstr>5.Coğrafi ve İklim Özellikleri</vt:lpstr>
      <vt:lpstr>6.Kitle İletişim Araçları</vt:lpstr>
      <vt:lpstr>Kişilik ve Benlik(Kimlik) Arasındaki İlişki</vt:lpstr>
      <vt:lpstr>Carl Rogers’in Benlik Kavramı (Koşulsuz Sevgi)</vt:lpstr>
      <vt:lpstr>Maslow’un Benlik Kavramı (İhtiyaçlar Hiyerarjisi-Kendini Gerçekleştirme)</vt:lpstr>
      <vt:lpstr>Kişiliğin Açıklanmasına İlişkin  Kuramsal Yaklaşımlar</vt:lpstr>
      <vt:lpstr>Kişilik Teorileri 1.Sigmund Freud’un Kişilik Teorisi</vt:lpstr>
      <vt:lpstr>Kişilik Teorileri  2.Erick Berne’nin Kişilik Kuramı(1)</vt:lpstr>
      <vt:lpstr>Erick Berne’nin Kişilik Kuramı(2)</vt:lpstr>
      <vt:lpstr>3.Hans Eysenck’in Kişilik Kuramı</vt:lpstr>
      <vt:lpstr>4.Gustav Jung’un Kişilik Kuramı(1)</vt:lpstr>
      <vt:lpstr>4.Gustav Jung’un Kişilik Kuramı(2)</vt:lpstr>
      <vt:lpstr>5.Alfred Adler’in Kişilik Kuramı</vt:lpstr>
      <vt:lpstr>6.Karen Horney’in Kişilik Kuramı</vt:lpstr>
      <vt:lpstr>7.Salih Güney’in Kişilik Kuramı</vt:lpstr>
      <vt:lpstr>Kişilikte Tip Kavramı  Kişiliğin Tipolojik Sınıflandırılması</vt:lpstr>
      <vt:lpstr>1.Gustav Jung’un Kişilik Tip Sınıflaması(1)</vt:lpstr>
      <vt:lpstr>Gustav Jung’un Kişilik Tip Sınıflaması(2)</vt:lpstr>
      <vt:lpstr>Gustav Jung’un Kişilik Tip Sınıflaması(3)</vt:lpstr>
      <vt:lpstr>Gustav Jung’un Kişilik Tip Sınıflaması(4)</vt:lpstr>
      <vt:lpstr>Gustav Jung’un Kişilik Tip Sınıflaması(5)</vt:lpstr>
      <vt:lpstr>2.Hans Eysenck’in Kişilik Tip Sınıflaması(1)</vt:lpstr>
      <vt:lpstr>Hans Eysenck’in Kişilik Tip Sınıflaması(2) </vt:lpstr>
      <vt:lpstr>3.Kretchmer’in Kişilik Tip Sınıflaması</vt:lpstr>
      <vt:lpstr>4.A ve B Tipi Kişilik Sınıflaması (Freıdman ve Rosenman) </vt:lpstr>
      <vt:lpstr>5.Segal’in Kişilik Dinamikleri</vt:lpstr>
      <vt:lpstr>6.Myers-Brıggs Kişilik Tip Sınıflaması</vt:lpstr>
      <vt:lpstr>7.Spranger’in Kişilik Tip Sınıflaması</vt:lpstr>
      <vt:lpstr>Beş Büyük Kişilik Modeli ve Diğer Kişilik Modelleri Kişilik Bozuklukları ve Normal Dışı Davranışlar</vt:lpstr>
      <vt:lpstr>Beş Büyük Kişilik Modeli ve Kişilik Özellikleri</vt:lpstr>
      <vt:lpstr>Beş Büyük Kişilik Modeli ve Kişilik Özellikleri</vt:lpstr>
      <vt:lpstr>Beş Büyük Kişilik Modeli ve Kişilik Özellikleri</vt:lpstr>
      <vt:lpstr>Diğer Kişilik Modelleri (Beş Büyük Kişilik Modeli Dışında)</vt:lpstr>
      <vt:lpstr>Diğer Kişilik Modelleri (Beş Büyük Kişilik Modeli Dışında)</vt:lpstr>
      <vt:lpstr>Diğer Kişilik Modelleri (Beş Büyük Kişilik Modeli Dışında)</vt:lpstr>
      <vt:lpstr>Diğer Kişilik Modelleri (Beş Büyük Kişilik Modeli Dışında)</vt:lpstr>
      <vt:lpstr>Diğer Kişilik Modelleri (Beş Büyük Kişilik Modeli Dışında)</vt:lpstr>
      <vt:lpstr>Diğer Kişilik Modelleri (Beş Büyük Kişilik Modeli Dışında)</vt:lpstr>
      <vt:lpstr>Diğer Kişilik Modelleri (Beş Büyük Kişilik Modeli Dışında)</vt:lpstr>
      <vt:lpstr>Kişilik Bozuklukları Normal Dışı Davranışlar</vt:lpstr>
      <vt:lpstr>Normal Dışı davranışların Ortak Özellikleri</vt:lpstr>
      <vt:lpstr>Kişilik Bozuklukları Normal Dışı Davranışlar</vt:lpstr>
      <vt:lpstr>Kişilik Bozuklukları Normal Dışı Davranışlar</vt:lpstr>
      <vt:lpstr>Kişilik Bozuklukları Normal Dışı Davranışlar</vt:lpstr>
      <vt:lpstr>Kişilik Bozuklukları Normal Dışı Davranışlar</vt:lpstr>
      <vt:lpstr>Kişilik Bozuklukları Normal Dışı Davranışlar</vt:lpstr>
      <vt:lpstr>Kişilik Bozuklukları Normal Dışı Davranışlar</vt:lpstr>
      <vt:lpstr>Kişilik Bozuklukları Normal Dışı Davranışlar</vt:lpstr>
      <vt:lpstr>Kişiliğin Ölçülmesi ve Değerlendirilmesi</vt:lpstr>
      <vt:lpstr>Kişiliğin Ölçülmesi ve Değerlendirilmesi</vt:lpstr>
      <vt:lpstr>Kişiliğin Ölçülmesi ve Değerlendirilmesi</vt:lpstr>
      <vt:lpstr>Kişiliğin Ölçülmesi ve Değerlendirilmesi</vt:lpstr>
      <vt:lpstr>Değerlendirme Soruları(1)</vt:lpstr>
      <vt:lpstr>Değerlendirme Soruları(2)</vt:lpstr>
      <vt:lpstr>Kaynaklar</vt:lpstr>
      <vt:lpstr>Teşekkürler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KİŞİLİK  DAVRANIŞ  ve  BİLİM DALLARI (1) (SKY 106. Davranış Bilimleri Dersi)</dc:title>
  <dc:creator>ömer</dc:creator>
  <cp:lastModifiedBy>ömer</cp:lastModifiedBy>
  <cp:revision>245</cp:revision>
  <dcterms:created xsi:type="dcterms:W3CDTF">2016-02-28T10:54:39Z</dcterms:created>
  <dcterms:modified xsi:type="dcterms:W3CDTF">2017-01-31T14:50:08Z</dcterms:modified>
</cp:coreProperties>
</file>