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al__ma_Sayfas_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_al__ma_Sayfas_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_al__ma_Sayfas_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_al__ma_Sayfas_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_al__ma_Sayfas_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al__ma_Sayfas_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al__ma_Sayfas_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al__ma_Sayfas_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_al__ma_Sayfas_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_al__ma_Sayfas_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36233020148001"/>
          <c:y val="3.9721247673844398E-2"/>
          <c:w val="0.87686541743965196"/>
          <c:h val="0.7285460246358099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Üretim (ton)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Sayfa1!$A$2:$A$9</c:f>
              <c:numCache>
                <c:formatCode>General</c:formatCode>
                <c:ptCount val="8"/>
                <c:pt idx="0">
                  <c:v>1961</c:v>
                </c:pt>
                <c:pt idx="1">
                  <c:v>1980</c:v>
                </c:pt>
                <c:pt idx="2">
                  <c:v>2000</c:v>
                </c:pt>
                <c:pt idx="3">
                  <c:v>2010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Sayfa1!$B$2:$B$9</c:f>
              <c:numCache>
                <c:formatCode>#,##0</c:formatCode>
                <c:ptCount val="8"/>
                <c:pt idx="0">
                  <c:v>6618315</c:v>
                </c:pt>
                <c:pt idx="1">
                  <c:v>13028270</c:v>
                </c:pt>
                <c:pt idx="2">
                  <c:v>24605162</c:v>
                </c:pt>
                <c:pt idx="3">
                  <c:v>25900999</c:v>
                </c:pt>
                <c:pt idx="4">
                  <c:v>29552290</c:v>
                </c:pt>
                <c:pt idx="5">
                  <c:v>30266897</c:v>
                </c:pt>
                <c:pt idx="6">
                  <c:v>30869967</c:v>
                </c:pt>
                <c:pt idx="7">
                  <c:v>30032827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DB-475F-B1BF-E0ADD07A91C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Alan (ha)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Sayfa1!$A$2:$A$9</c:f>
              <c:numCache>
                <c:formatCode>General</c:formatCode>
                <c:ptCount val="8"/>
                <c:pt idx="0">
                  <c:v>1961</c:v>
                </c:pt>
                <c:pt idx="1">
                  <c:v>1980</c:v>
                </c:pt>
                <c:pt idx="2">
                  <c:v>2000</c:v>
                </c:pt>
                <c:pt idx="3">
                  <c:v>2010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Sayfa1!$C$2:$C$9</c:f>
              <c:numCache>
                <c:formatCode>#,##0</c:formatCode>
                <c:ptCount val="8"/>
                <c:pt idx="0">
                  <c:v>547700</c:v>
                </c:pt>
                <c:pt idx="1">
                  <c:v>725400</c:v>
                </c:pt>
                <c:pt idx="2">
                  <c:v>999200</c:v>
                </c:pt>
                <c:pt idx="3">
                  <c:v>1089700</c:v>
                </c:pt>
                <c:pt idx="4">
                  <c:v>848542</c:v>
                </c:pt>
                <c:pt idx="5">
                  <c:v>847459</c:v>
                </c:pt>
                <c:pt idx="6">
                  <c:v>839639</c:v>
                </c:pt>
                <c:pt idx="7">
                  <c:v>820668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DB-475F-B1BF-E0ADD07A9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4871416"/>
        <c:axId val="-2124930216"/>
        <c:axId val="-2124926552"/>
      </c:bar3DChart>
      <c:catAx>
        <c:axId val="-212487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4930216"/>
        <c:crosses val="autoZero"/>
        <c:auto val="1"/>
        <c:lblAlgn val="ctr"/>
        <c:lblOffset val="100"/>
        <c:noMultiLvlLbl val="0"/>
      </c:catAx>
      <c:valAx>
        <c:axId val="-2124930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4871416"/>
        <c:crosses val="autoZero"/>
        <c:crossBetween val="between"/>
      </c:valAx>
      <c:serAx>
        <c:axId val="-21249265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493021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76221079663403"/>
          <c:y val="0.73426472263561715"/>
          <c:w val="0.34447557840673199"/>
          <c:h val="0.1062342565853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'İllere Göre'!$B$1</c:f>
              <c:strCache>
                <c:ptCount val="1"/>
                <c:pt idx="0">
                  <c:v>Üretim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'İllere Göre'!$A$2:$A$11</c:f>
              <c:strCache>
                <c:ptCount val="10"/>
                <c:pt idx="0">
                  <c:v>Antalya</c:v>
                </c:pt>
                <c:pt idx="1">
                  <c:v>Bursa</c:v>
                </c:pt>
                <c:pt idx="2">
                  <c:v>Mersin</c:v>
                </c:pt>
                <c:pt idx="3">
                  <c:v>Adana</c:v>
                </c:pt>
                <c:pt idx="4">
                  <c:v>İzmir</c:v>
                </c:pt>
                <c:pt idx="5">
                  <c:v>Manisa</c:v>
                </c:pt>
                <c:pt idx="6">
                  <c:v>Ankara</c:v>
                </c:pt>
                <c:pt idx="7">
                  <c:v>Konya</c:v>
                </c:pt>
                <c:pt idx="8">
                  <c:v>Samsun</c:v>
                </c:pt>
                <c:pt idx="9">
                  <c:v>Kayseri</c:v>
                </c:pt>
              </c:strCache>
            </c:strRef>
          </c:cat>
          <c:val>
            <c:numRef>
              <c:f>'İllere Göre'!$B$2:$B$11</c:f>
              <c:numCache>
                <c:formatCode>#,##0</c:formatCode>
                <c:ptCount val="10"/>
                <c:pt idx="0">
                  <c:v>4606070</c:v>
                </c:pt>
                <c:pt idx="1">
                  <c:v>2299562</c:v>
                </c:pt>
                <c:pt idx="2">
                  <c:v>2232156</c:v>
                </c:pt>
                <c:pt idx="3">
                  <c:v>1806463</c:v>
                </c:pt>
                <c:pt idx="4">
                  <c:v>1782978</c:v>
                </c:pt>
                <c:pt idx="5">
                  <c:v>1393133</c:v>
                </c:pt>
                <c:pt idx="6">
                  <c:v>1160464</c:v>
                </c:pt>
                <c:pt idx="7">
                  <c:v>1084894</c:v>
                </c:pt>
                <c:pt idx="8">
                  <c:v>768931</c:v>
                </c:pt>
                <c:pt idx="9">
                  <c:v>79798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D-45C4-9303-36342D5C6E24}"/>
            </c:ext>
          </c:extLst>
        </c:ser>
        <c:ser>
          <c:idx val="1"/>
          <c:order val="1"/>
          <c:tx>
            <c:strRef>
              <c:f>'İllere Göre'!$C$1</c:f>
              <c:strCache>
                <c:ptCount val="1"/>
                <c:pt idx="0">
                  <c:v>Ekim Alanı (da)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'İllere Göre'!$A$2:$A$11</c:f>
              <c:strCache>
                <c:ptCount val="10"/>
                <c:pt idx="0">
                  <c:v>Antalya</c:v>
                </c:pt>
                <c:pt idx="1">
                  <c:v>Bursa</c:v>
                </c:pt>
                <c:pt idx="2">
                  <c:v>Mersin</c:v>
                </c:pt>
                <c:pt idx="3">
                  <c:v>Adana</c:v>
                </c:pt>
                <c:pt idx="4">
                  <c:v>İzmir</c:v>
                </c:pt>
                <c:pt idx="5">
                  <c:v>Manisa</c:v>
                </c:pt>
                <c:pt idx="6">
                  <c:v>Ankara</c:v>
                </c:pt>
                <c:pt idx="7">
                  <c:v>Konya</c:v>
                </c:pt>
                <c:pt idx="8">
                  <c:v>Samsun</c:v>
                </c:pt>
                <c:pt idx="9">
                  <c:v>Kayseri</c:v>
                </c:pt>
              </c:strCache>
            </c:strRef>
          </c:cat>
          <c:val>
            <c:numRef>
              <c:f>'İllere Göre'!$C$2:$C$11</c:f>
              <c:numCache>
                <c:formatCode>#,##0</c:formatCode>
                <c:ptCount val="10"/>
                <c:pt idx="0">
                  <c:v>560569</c:v>
                </c:pt>
                <c:pt idx="1">
                  <c:v>469648</c:v>
                </c:pt>
                <c:pt idx="2">
                  <c:v>341489</c:v>
                </c:pt>
                <c:pt idx="3">
                  <c:v>348342</c:v>
                </c:pt>
                <c:pt idx="4">
                  <c:v>445533</c:v>
                </c:pt>
                <c:pt idx="5">
                  <c:v>321254</c:v>
                </c:pt>
                <c:pt idx="6">
                  <c:v>373307</c:v>
                </c:pt>
                <c:pt idx="7">
                  <c:v>300170</c:v>
                </c:pt>
                <c:pt idx="8">
                  <c:v>257140</c:v>
                </c:pt>
                <c:pt idx="9">
                  <c:v>347181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DD-45C4-9303-36342D5C6E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90386136"/>
        <c:axId val="2090389992"/>
      </c:barChart>
      <c:catAx>
        <c:axId val="2090386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2090389992"/>
        <c:crosses val="autoZero"/>
        <c:auto val="1"/>
        <c:lblAlgn val="ctr"/>
        <c:lblOffset val="100"/>
        <c:noMultiLvlLbl val="0"/>
      </c:catAx>
      <c:valAx>
        <c:axId val="20903899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90386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67327429655497E-2"/>
          <c:y val="5.73799122688523E-2"/>
          <c:w val="0.90113267257034502"/>
          <c:h val="0.58758457197304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Sayfa10!$B$1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Sayfa10!$A$2:$A$23</c:f>
              <c:strCache>
                <c:ptCount val="22"/>
                <c:pt idx="0">
                  <c:v>Bakla (taze) </c:v>
                </c:pt>
                <c:pt idx="1">
                  <c:v>Bamya</c:v>
                </c:pt>
                <c:pt idx="2">
                  <c:v>Bezelye</c:v>
                </c:pt>
                <c:pt idx="3">
                  <c:v>Biber</c:v>
                </c:pt>
                <c:pt idx="4">
                  <c:v>Domates</c:v>
                </c:pt>
                <c:pt idx="5">
                  <c:v>Havuç</c:v>
                </c:pt>
                <c:pt idx="6">
                  <c:v>Hıyar</c:v>
                </c:pt>
                <c:pt idx="7">
                  <c:v>Ispanak</c:v>
                </c:pt>
                <c:pt idx="8">
                  <c:v>Kabak (sakız)</c:v>
                </c:pt>
                <c:pt idx="9">
                  <c:v>Karpuz</c:v>
                </c:pt>
                <c:pt idx="10">
                  <c:v>Kavun</c:v>
                </c:pt>
                <c:pt idx="11">
                  <c:v>Kuru soğan</c:v>
                </c:pt>
                <c:pt idx="12">
                  <c:v>Kuru sarımsak</c:v>
                </c:pt>
                <c:pt idx="13">
                  <c:v>Lahana</c:v>
                </c:pt>
                <c:pt idx="14">
                  <c:v>Marul</c:v>
                </c:pt>
                <c:pt idx="15">
                  <c:v>Patlıcan</c:v>
                </c:pt>
                <c:pt idx="16">
                  <c:v>Pırasa</c:v>
                </c:pt>
                <c:pt idx="17">
                  <c:v>Semizotu</c:v>
                </c:pt>
                <c:pt idx="18">
                  <c:v>Fasulye</c:v>
                </c:pt>
                <c:pt idx="19">
                  <c:v>Taze soğan</c:v>
                </c:pt>
                <c:pt idx="20">
                  <c:v>Turp</c:v>
                </c:pt>
                <c:pt idx="21">
                  <c:v>Sebze Toplam</c:v>
                </c:pt>
              </c:strCache>
            </c:strRef>
          </c:cat>
          <c:val>
            <c:numRef>
              <c:f>Sayfa10!$B$2:$B$23</c:f>
              <c:numCache>
                <c:formatCode>General</c:formatCode>
                <c:ptCount val="22"/>
                <c:pt idx="0">
                  <c:v>0.4</c:v>
                </c:pt>
                <c:pt idx="1">
                  <c:v>0.4</c:v>
                </c:pt>
                <c:pt idx="2">
                  <c:v>1.2</c:v>
                </c:pt>
                <c:pt idx="3">
                  <c:v>23.4</c:v>
                </c:pt>
                <c:pt idx="4">
                  <c:v>119.5</c:v>
                </c:pt>
                <c:pt idx="5">
                  <c:v>5.9</c:v>
                </c:pt>
                <c:pt idx="6">
                  <c:v>18.399999999999999</c:v>
                </c:pt>
                <c:pt idx="7">
                  <c:v>2.2999999999999998</c:v>
                </c:pt>
                <c:pt idx="8">
                  <c:v>3.2</c:v>
                </c:pt>
                <c:pt idx="9">
                  <c:v>43.4</c:v>
                </c:pt>
                <c:pt idx="10">
                  <c:v>19.2</c:v>
                </c:pt>
                <c:pt idx="11">
                  <c:v>19.8</c:v>
                </c:pt>
                <c:pt idx="12">
                  <c:v>0.9</c:v>
                </c:pt>
                <c:pt idx="13">
                  <c:v>8.2000000000000011</c:v>
                </c:pt>
                <c:pt idx="14">
                  <c:v>5</c:v>
                </c:pt>
                <c:pt idx="15">
                  <c:v>9.2000000000000011</c:v>
                </c:pt>
                <c:pt idx="16">
                  <c:v>2.4</c:v>
                </c:pt>
                <c:pt idx="17">
                  <c:v>0.1</c:v>
                </c:pt>
                <c:pt idx="18">
                  <c:v>7.2</c:v>
                </c:pt>
                <c:pt idx="19">
                  <c:v>1.3</c:v>
                </c:pt>
                <c:pt idx="20">
                  <c:v>2.2000000000000002</c:v>
                </c:pt>
                <c:pt idx="21">
                  <c:v>274.89999999999992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5-45D5-9D39-6FC954FC97DE}"/>
            </c:ext>
          </c:extLst>
        </c:ser>
        <c:ser>
          <c:idx val="1"/>
          <c:order val="1"/>
          <c:tx>
            <c:strRef>
              <c:f>Sayfa10!$C$1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Sayfa10!$A$2:$A$23</c:f>
              <c:strCache>
                <c:ptCount val="22"/>
                <c:pt idx="0">
                  <c:v>Bakla (taze) </c:v>
                </c:pt>
                <c:pt idx="1">
                  <c:v>Bamya</c:v>
                </c:pt>
                <c:pt idx="2">
                  <c:v>Bezelye</c:v>
                </c:pt>
                <c:pt idx="3">
                  <c:v>Biber</c:v>
                </c:pt>
                <c:pt idx="4">
                  <c:v>Domates</c:v>
                </c:pt>
                <c:pt idx="5">
                  <c:v>Havuç</c:v>
                </c:pt>
                <c:pt idx="6">
                  <c:v>Hıyar</c:v>
                </c:pt>
                <c:pt idx="7">
                  <c:v>Ispanak</c:v>
                </c:pt>
                <c:pt idx="8">
                  <c:v>Kabak (sakız)</c:v>
                </c:pt>
                <c:pt idx="9">
                  <c:v>Karpuz</c:v>
                </c:pt>
                <c:pt idx="10">
                  <c:v>Kavun</c:v>
                </c:pt>
                <c:pt idx="11">
                  <c:v>Kuru soğan</c:v>
                </c:pt>
                <c:pt idx="12">
                  <c:v>Kuru sarımsak</c:v>
                </c:pt>
                <c:pt idx="13">
                  <c:v>Lahana</c:v>
                </c:pt>
                <c:pt idx="14">
                  <c:v>Marul</c:v>
                </c:pt>
                <c:pt idx="15">
                  <c:v>Patlıcan</c:v>
                </c:pt>
                <c:pt idx="16">
                  <c:v>Pırasa</c:v>
                </c:pt>
                <c:pt idx="17">
                  <c:v>Semizotu</c:v>
                </c:pt>
                <c:pt idx="18">
                  <c:v>Fasulye</c:v>
                </c:pt>
                <c:pt idx="19">
                  <c:v>Taze soğan</c:v>
                </c:pt>
                <c:pt idx="20">
                  <c:v>Turp</c:v>
                </c:pt>
                <c:pt idx="21">
                  <c:v>Sebze Toplam</c:v>
                </c:pt>
              </c:strCache>
            </c:strRef>
          </c:cat>
          <c:val>
            <c:numRef>
              <c:f>Sayfa10!$C$2:$C$23</c:f>
              <c:numCache>
                <c:formatCode>General</c:formatCode>
                <c:ptCount val="22"/>
                <c:pt idx="0">
                  <c:v>0.4</c:v>
                </c:pt>
                <c:pt idx="1">
                  <c:v>0.3</c:v>
                </c:pt>
                <c:pt idx="2">
                  <c:v>1.2</c:v>
                </c:pt>
                <c:pt idx="3">
                  <c:v>23.7</c:v>
                </c:pt>
                <c:pt idx="4">
                  <c:v>118.6</c:v>
                </c:pt>
                <c:pt idx="5">
                  <c:v>5.2</c:v>
                </c:pt>
                <c:pt idx="6">
                  <c:v>19</c:v>
                </c:pt>
                <c:pt idx="7">
                  <c:v>2.2999999999999998</c:v>
                </c:pt>
                <c:pt idx="8">
                  <c:v>3.2</c:v>
                </c:pt>
                <c:pt idx="9">
                  <c:v>43.3</c:v>
                </c:pt>
                <c:pt idx="10">
                  <c:v>19</c:v>
                </c:pt>
                <c:pt idx="11">
                  <c:v>21</c:v>
                </c:pt>
                <c:pt idx="12">
                  <c:v>0.9</c:v>
                </c:pt>
                <c:pt idx="13">
                  <c:v>8.4</c:v>
                </c:pt>
                <c:pt idx="14">
                  <c:v>4.9000000000000004</c:v>
                </c:pt>
                <c:pt idx="15">
                  <c:v>8.8000000000000007</c:v>
                </c:pt>
                <c:pt idx="16">
                  <c:v>2.5</c:v>
                </c:pt>
                <c:pt idx="17">
                  <c:v>0.1</c:v>
                </c:pt>
                <c:pt idx="18">
                  <c:v>7.1</c:v>
                </c:pt>
                <c:pt idx="19">
                  <c:v>1.5</c:v>
                </c:pt>
                <c:pt idx="20">
                  <c:v>2.2999999999999998</c:v>
                </c:pt>
                <c:pt idx="21">
                  <c:v>276.2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5-45D5-9D39-6FC954FC97DE}"/>
            </c:ext>
          </c:extLst>
        </c:ser>
        <c:ser>
          <c:idx val="2"/>
          <c:order val="2"/>
          <c:tx>
            <c:strRef>
              <c:f>Sayfa10!$D$1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Sayfa10!$A$2:$A$23</c:f>
              <c:strCache>
                <c:ptCount val="22"/>
                <c:pt idx="0">
                  <c:v>Bakla (taze) </c:v>
                </c:pt>
                <c:pt idx="1">
                  <c:v>Bamya</c:v>
                </c:pt>
                <c:pt idx="2">
                  <c:v>Bezelye</c:v>
                </c:pt>
                <c:pt idx="3">
                  <c:v>Biber</c:v>
                </c:pt>
                <c:pt idx="4">
                  <c:v>Domates</c:v>
                </c:pt>
                <c:pt idx="5">
                  <c:v>Havuç</c:v>
                </c:pt>
                <c:pt idx="6">
                  <c:v>Hıyar</c:v>
                </c:pt>
                <c:pt idx="7">
                  <c:v>Ispanak</c:v>
                </c:pt>
                <c:pt idx="8">
                  <c:v>Kabak (sakız)</c:v>
                </c:pt>
                <c:pt idx="9">
                  <c:v>Karpuz</c:v>
                </c:pt>
                <c:pt idx="10">
                  <c:v>Kavun</c:v>
                </c:pt>
                <c:pt idx="11">
                  <c:v>Kuru soğan</c:v>
                </c:pt>
                <c:pt idx="12">
                  <c:v>Kuru sarımsak</c:v>
                </c:pt>
                <c:pt idx="13">
                  <c:v>Lahana</c:v>
                </c:pt>
                <c:pt idx="14">
                  <c:v>Marul</c:v>
                </c:pt>
                <c:pt idx="15">
                  <c:v>Patlıcan</c:v>
                </c:pt>
                <c:pt idx="16">
                  <c:v>Pırasa</c:v>
                </c:pt>
                <c:pt idx="17">
                  <c:v>Semizotu</c:v>
                </c:pt>
                <c:pt idx="18">
                  <c:v>Fasulye</c:v>
                </c:pt>
                <c:pt idx="19">
                  <c:v>Taze soğan</c:v>
                </c:pt>
                <c:pt idx="20">
                  <c:v>Turp</c:v>
                </c:pt>
                <c:pt idx="21">
                  <c:v>Sebze Toplam</c:v>
                </c:pt>
              </c:strCache>
            </c:strRef>
          </c:cat>
          <c:val>
            <c:numRef>
              <c:f>Sayfa10!$D$2:$D$23</c:f>
              <c:numCache>
                <c:formatCode>General</c:formatCode>
                <c:ptCount val="22"/>
                <c:pt idx="0">
                  <c:v>0.4</c:v>
                </c:pt>
                <c:pt idx="1">
                  <c:v>0.3</c:v>
                </c:pt>
                <c:pt idx="2">
                  <c:v>1.2</c:v>
                </c:pt>
                <c:pt idx="3">
                  <c:v>25</c:v>
                </c:pt>
                <c:pt idx="4">
                  <c:v>116.3</c:v>
                </c:pt>
                <c:pt idx="5">
                  <c:v>5.4</c:v>
                </c:pt>
                <c:pt idx="6">
                  <c:v>18.8</c:v>
                </c:pt>
                <c:pt idx="7">
                  <c:v>2.2999999999999998</c:v>
                </c:pt>
                <c:pt idx="8">
                  <c:v>3.6</c:v>
                </c:pt>
                <c:pt idx="9">
                  <c:v>43.2</c:v>
                </c:pt>
                <c:pt idx="10">
                  <c:v>20.3</c:v>
                </c:pt>
                <c:pt idx="11">
                  <c:v>21.2</c:v>
                </c:pt>
                <c:pt idx="12">
                  <c:v>0.9</c:v>
                </c:pt>
                <c:pt idx="13">
                  <c:v>8.5</c:v>
                </c:pt>
                <c:pt idx="14">
                  <c:v>5.2</c:v>
                </c:pt>
                <c:pt idx="15">
                  <c:v>9.2000000000000011</c:v>
                </c:pt>
                <c:pt idx="16">
                  <c:v>2.4</c:v>
                </c:pt>
                <c:pt idx="17">
                  <c:v>0.1</c:v>
                </c:pt>
                <c:pt idx="18">
                  <c:v>7</c:v>
                </c:pt>
                <c:pt idx="19">
                  <c:v>1.5</c:v>
                </c:pt>
                <c:pt idx="20">
                  <c:v>2.2000000000000002</c:v>
                </c:pt>
                <c:pt idx="21">
                  <c:v>276.5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C5-45D5-9D39-6FC954FC97DE}"/>
            </c:ext>
          </c:extLst>
        </c:ser>
        <c:ser>
          <c:idx val="3"/>
          <c:order val="3"/>
          <c:tx>
            <c:strRef>
              <c:f>Sayfa10!$E$1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Sayfa10!$A$2:$A$23</c:f>
              <c:strCache>
                <c:ptCount val="22"/>
                <c:pt idx="0">
                  <c:v>Bakla (taze) </c:v>
                </c:pt>
                <c:pt idx="1">
                  <c:v>Bamya</c:v>
                </c:pt>
                <c:pt idx="2">
                  <c:v>Bezelye</c:v>
                </c:pt>
                <c:pt idx="3">
                  <c:v>Biber</c:v>
                </c:pt>
                <c:pt idx="4">
                  <c:v>Domates</c:v>
                </c:pt>
                <c:pt idx="5">
                  <c:v>Havuç</c:v>
                </c:pt>
                <c:pt idx="6">
                  <c:v>Hıyar</c:v>
                </c:pt>
                <c:pt idx="7">
                  <c:v>Ispanak</c:v>
                </c:pt>
                <c:pt idx="8">
                  <c:v>Kabak (sakız)</c:v>
                </c:pt>
                <c:pt idx="9">
                  <c:v>Karpuz</c:v>
                </c:pt>
                <c:pt idx="10">
                  <c:v>Kavun</c:v>
                </c:pt>
                <c:pt idx="11">
                  <c:v>Kuru soğan</c:v>
                </c:pt>
                <c:pt idx="12">
                  <c:v>Kuru sarımsak</c:v>
                </c:pt>
                <c:pt idx="13">
                  <c:v>Lahana</c:v>
                </c:pt>
                <c:pt idx="14">
                  <c:v>Marul</c:v>
                </c:pt>
                <c:pt idx="15">
                  <c:v>Patlıcan</c:v>
                </c:pt>
                <c:pt idx="16">
                  <c:v>Pırasa</c:v>
                </c:pt>
                <c:pt idx="17">
                  <c:v>Semizotu</c:v>
                </c:pt>
                <c:pt idx="18">
                  <c:v>Fasulye</c:v>
                </c:pt>
                <c:pt idx="19">
                  <c:v>Taze soğan</c:v>
                </c:pt>
                <c:pt idx="20">
                  <c:v>Turp</c:v>
                </c:pt>
                <c:pt idx="21">
                  <c:v>Sebze Toplam</c:v>
                </c:pt>
              </c:strCache>
            </c:strRef>
          </c:cat>
          <c:val>
            <c:numRef>
              <c:f>Sayfa10!$E$2:$E$23</c:f>
              <c:numCache>
                <c:formatCode>General</c:formatCode>
                <c:ptCount val="22"/>
                <c:pt idx="0">
                  <c:v>0.4</c:v>
                </c:pt>
                <c:pt idx="1">
                  <c:v>0.3</c:v>
                </c:pt>
                <c:pt idx="2">
                  <c:v>1.1000000000000001</c:v>
                </c:pt>
                <c:pt idx="3">
                  <c:v>26.2</c:v>
                </c:pt>
                <c:pt idx="4">
                  <c:v>116.9</c:v>
                </c:pt>
                <c:pt idx="5">
                  <c:v>5.4</c:v>
                </c:pt>
                <c:pt idx="6">
                  <c:v>18.5</c:v>
                </c:pt>
                <c:pt idx="7">
                  <c:v>2.2999999999999998</c:v>
                </c:pt>
                <c:pt idx="8">
                  <c:v>4.5</c:v>
                </c:pt>
                <c:pt idx="9">
                  <c:v>43.5</c:v>
                </c:pt>
                <c:pt idx="10">
                  <c:v>19.600000000000001</c:v>
                </c:pt>
                <c:pt idx="11">
                  <c:v>22.4</c:v>
                </c:pt>
                <c:pt idx="12">
                  <c:v>1</c:v>
                </c:pt>
                <c:pt idx="13">
                  <c:v>8.4</c:v>
                </c:pt>
                <c:pt idx="14">
                  <c:v>5.3</c:v>
                </c:pt>
                <c:pt idx="15">
                  <c:v>9.4</c:v>
                </c:pt>
                <c:pt idx="16">
                  <c:v>2.2000000000000002</c:v>
                </c:pt>
                <c:pt idx="17">
                  <c:v>0.1</c:v>
                </c:pt>
                <c:pt idx="18">
                  <c:v>6.9</c:v>
                </c:pt>
                <c:pt idx="19">
                  <c:v>1.6</c:v>
                </c:pt>
                <c:pt idx="20">
                  <c:v>2.2000000000000002</c:v>
                </c:pt>
                <c:pt idx="21">
                  <c:v>278.60000000000002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C5-45D5-9D39-6FC954FC9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3427816"/>
        <c:axId val="2078920488"/>
      </c:barChart>
      <c:catAx>
        <c:axId val="-213342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2078920488"/>
        <c:crosses val="autoZero"/>
        <c:auto val="1"/>
        <c:lblAlgn val="ctr"/>
        <c:lblOffset val="100"/>
        <c:noMultiLvlLbl val="0"/>
      </c:catAx>
      <c:valAx>
        <c:axId val="207892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3427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569498395997"/>
          <c:y val="5.3368559546128701E-2"/>
          <c:w val="0.69515454720046499"/>
          <c:h val="8.65658629547586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'Dış Satım'!$B$1</c:f>
              <c:strCache>
                <c:ptCount val="1"/>
                <c:pt idx="0">
                  <c:v>İhracat miktarı (bin ton)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'Dış Satım'!$A$2:$A$6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'Dış Satım'!$B$2:$B$6</c:f>
              <c:numCache>
                <c:formatCode>General</c:formatCode>
                <c:ptCount val="5"/>
                <c:pt idx="0" formatCode="#,##0">
                  <c:v>1166</c:v>
                </c:pt>
                <c:pt idx="1">
                  <c:v>963</c:v>
                </c:pt>
                <c:pt idx="2" formatCode="#,##0">
                  <c:v>1076</c:v>
                </c:pt>
                <c:pt idx="3" formatCode="#,##0">
                  <c:v>1267</c:v>
                </c:pt>
                <c:pt idx="4" formatCode="#,##0">
                  <c:v>1308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B7-4F9C-9EB1-AF7D15513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9844568"/>
        <c:axId val="-2129841096"/>
      </c:barChart>
      <c:lineChart>
        <c:grouping val="standard"/>
        <c:varyColors val="0"/>
        <c:ser>
          <c:idx val="1"/>
          <c:order val="1"/>
          <c:tx>
            <c:strRef>
              <c:f>'Dış Satım'!$C$1</c:f>
              <c:strCache>
                <c:ptCount val="1"/>
                <c:pt idx="0">
                  <c:v>İhracat değeri (milyon $)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cat>
            <c:numRef>
              <c:f>'Dış Satım'!$A$2:$A$6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'Dış Satım'!$C$2:$C$6</c:f>
              <c:numCache>
                <c:formatCode>General</c:formatCode>
                <c:ptCount val="5"/>
                <c:pt idx="0">
                  <c:v>709.9</c:v>
                </c:pt>
                <c:pt idx="1">
                  <c:v>590.70000000000005</c:v>
                </c:pt>
                <c:pt idx="2">
                  <c:v>463.3</c:v>
                </c:pt>
                <c:pt idx="3">
                  <c:v>563.20000000000005</c:v>
                </c:pt>
                <c:pt idx="4">
                  <c:v>593.20000000000005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B7-4F9C-9EB1-AF7D15513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9844568"/>
        <c:axId val="-2129841096"/>
      </c:lineChart>
      <c:catAx>
        <c:axId val="-212984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9841096"/>
        <c:crosses val="autoZero"/>
        <c:auto val="1"/>
        <c:lblAlgn val="ctr"/>
        <c:lblOffset val="100"/>
        <c:noMultiLvlLbl val="0"/>
      </c:catAx>
      <c:valAx>
        <c:axId val="-2129841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9844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rgbClr val="FFFFFF">
        <a:lumMod val="95000"/>
      </a:srgb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634091923248501E-2"/>
          <c:y val="3.7462745083316401E-2"/>
          <c:w val="0.98036590807675095"/>
          <c:h val="0.7155529120379030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5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70-411B-B629-094265AE090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70-411B-B629-094265AE090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670-411B-B629-094265AE090B}"/>
              </c:ext>
            </c:extLst>
          </c:dPt>
          <c:dPt>
            <c:idx val="3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670-411B-B629-094265AE090B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670-411B-B629-094265AE090B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670-411B-B629-094265AE090B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670-411B-B629-094265AE090B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670-411B-B629-094265AE090B}"/>
              </c:ext>
            </c:extLst>
          </c:dPt>
          <c:dPt>
            <c:idx val="8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670-411B-B629-094265AE090B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670-411B-B629-094265AE090B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2E7425C0-842D-43B9-A088-1811DE5F7465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670-411B-B629-094265AE090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010175BA-055F-47D4-B2F1-EF9C9049B208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70-411B-B629-094265AE090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E8060870-A3E2-4433-9D36-A18572FA130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670-411B-B629-094265AE090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63B4E4D3-B6DE-461F-9804-D35C728F3855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670-411B-B629-094265AE090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2902B6D8-52E8-430F-BD4C-4AA9E229CD46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670-411B-B629-094265AE090B}"/>
                </c:ext>
              </c:extLst>
            </c:dLbl>
            <c:dLbl>
              <c:idx val="5"/>
              <c:layout>
                <c:manualLayout>
                  <c:x val="5.3977819003145397E-2"/>
                  <c:y val="-0.16316380534400399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59133C5A-8604-4A0B-8FC6-8AEED940DA4A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670-411B-B629-094265AE090B}"/>
                </c:ext>
              </c:extLst>
            </c:dLbl>
            <c:dLbl>
              <c:idx val="6"/>
              <c:layout>
                <c:manualLayout>
                  <c:x val="0.10924214794435801"/>
                  <c:y val="-0.16100130918483499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0B5E1334-9607-4D5A-BFA6-41E0363EFBD5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670-411B-B629-094265AE090B}"/>
                </c:ext>
              </c:extLst>
            </c:dLbl>
            <c:dLbl>
              <c:idx val="7"/>
              <c:layout>
                <c:manualLayout>
                  <c:x val="7.0219495655412606E-2"/>
                  <c:y val="-2.658031374311550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BE3A3B77-7839-465D-B624-F55D64FD32F1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670-411B-B629-094265AE090B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250B2B5C-2D24-46CF-A737-C2A9302CD5A8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7670-411B-B629-094265AE090B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90D41820-648F-47CF-9F4F-BEEC4D6BD5DB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7670-411B-B629-094265AE09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'Hangi Türler Satılıyor'!$A$4:$A$13</c:f>
              <c:strCache>
                <c:ptCount val="10"/>
                <c:pt idx="0">
                  <c:v>Domates</c:v>
                </c:pt>
                <c:pt idx="1">
                  <c:v>Biber</c:v>
                </c:pt>
                <c:pt idx="2">
                  <c:v>Hıyar-kornişon</c:v>
                </c:pt>
                <c:pt idx="3">
                  <c:v>Kabak</c:v>
                </c:pt>
                <c:pt idx="4">
                  <c:v>Soğan-şalot</c:v>
                </c:pt>
                <c:pt idx="5">
                  <c:v>Patlıcan</c:v>
                </c:pt>
                <c:pt idx="6">
                  <c:v>Mantar</c:v>
                </c:pt>
                <c:pt idx="7">
                  <c:v>Havuç-turp</c:v>
                </c:pt>
                <c:pt idx="8">
                  <c:v>Patates</c:v>
                </c:pt>
                <c:pt idx="9">
                  <c:v>Diğer sebzeler</c:v>
                </c:pt>
              </c:strCache>
            </c:strRef>
          </c:cat>
          <c:val>
            <c:numRef>
              <c:f>'Hangi Türler Satılıyor'!$B$4:$B$13</c:f>
              <c:numCache>
                <c:formatCode>General</c:formatCode>
                <c:ptCount val="10"/>
                <c:pt idx="0">
                  <c:v>538</c:v>
                </c:pt>
                <c:pt idx="1">
                  <c:v>128</c:v>
                </c:pt>
                <c:pt idx="2">
                  <c:v>66</c:v>
                </c:pt>
                <c:pt idx="3">
                  <c:v>67</c:v>
                </c:pt>
                <c:pt idx="4">
                  <c:v>101</c:v>
                </c:pt>
                <c:pt idx="5" formatCode="0;[Red]0">
                  <c:v>25</c:v>
                </c:pt>
                <c:pt idx="6" formatCode="0;[Red]0">
                  <c:v>1</c:v>
                </c:pt>
                <c:pt idx="7" formatCode="0;[Red]0">
                  <c:v>87.5</c:v>
                </c:pt>
                <c:pt idx="8" formatCode="0;[Red]0">
                  <c:v>258.10000000000002</c:v>
                </c:pt>
                <c:pt idx="9" formatCode="0;[Red]0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670-411B-B629-094265AE090B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3731847776056E-2"/>
          <c:y val="0.80410121859846995"/>
          <c:w val="0.94346857245254001"/>
          <c:h val="0.195898781401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9572057411041E-2"/>
          <c:y val="8.82255383063896E-2"/>
          <c:w val="0.72124844686430301"/>
          <c:h val="0.893032545150327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DC-4EB9-A81F-2A5E783CED2F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DC-4EB9-A81F-2A5E783CED2F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DC-4EB9-A81F-2A5E783CED2F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CDC-4EB9-A81F-2A5E783CED2F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CDC-4EB9-A81F-2A5E783CED2F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CDC-4EB9-A81F-2A5E783CED2F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CDC-4EB9-A81F-2A5E783CED2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5CDC-4EB9-A81F-2A5E783CED2F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5CDC-4EB9-A81F-2A5E783CED2F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5CDC-4EB9-A81F-2A5E783CED2F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5CDC-4EB9-A81F-2A5E783CED2F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5CDC-4EB9-A81F-2A5E783CED2F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5CDC-4EB9-A81F-2A5E783CED2F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5CDC-4EB9-A81F-2A5E783CED2F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5CDC-4EB9-A81F-2A5E783CED2F}"/>
              </c:ext>
            </c:extLst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5CDC-4EB9-A81F-2A5E783CED2F}"/>
              </c:ext>
            </c:extLst>
          </c:dPt>
          <c:dPt>
            <c:idx val="16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5CDC-4EB9-A81F-2A5E783CED2F}"/>
              </c:ext>
            </c:extLst>
          </c:dPt>
          <c:dPt>
            <c:idx val="17"/>
            <c:bubble3D val="0"/>
            <c:spPr>
              <a:gradFill>
                <a:gsLst>
                  <a:gs pos="100000">
                    <a:schemeClr val="accent6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5CDC-4EB9-A81F-2A5E783CED2F}"/>
              </c:ext>
            </c:extLst>
          </c:dPt>
          <c:dPt>
            <c:idx val="18"/>
            <c:bubble3D val="0"/>
            <c:spPr>
              <a:gradFill>
                <a:gsLst>
                  <a:gs pos="100000">
                    <a:schemeClr val="accent1">
                      <a:lumMod val="8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5CDC-4EB9-A81F-2A5E783CED2F}"/>
              </c:ext>
            </c:extLst>
          </c:dPt>
          <c:dPt>
            <c:idx val="19"/>
            <c:bubble3D val="0"/>
            <c:spPr>
              <a:gradFill>
                <a:gsLst>
                  <a:gs pos="100000">
                    <a:schemeClr val="accent2">
                      <a:lumMod val="8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5CDC-4EB9-A81F-2A5E783CED2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9918EA6F-5AC0-4CB4-9FF1-45F9C7BC6AD3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CDC-4EB9-A81F-2A5E783CED2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AC2365AF-EDC0-47D7-AD4B-7A02E4F90374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CDC-4EB9-A81F-2A5E783CED2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6994C570-98A6-4270-877C-670B5B947968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CDC-4EB9-A81F-2A5E783CED2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8ECC431F-2973-4574-BDFF-9939D3946AB5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CDC-4EB9-A81F-2A5E783CED2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5A04D3A5-4798-4274-AF4D-0806C3FB2D5E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CDC-4EB9-A81F-2A5E783CED2F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73D6D259-F37C-49F8-A8A6-B35B21EF4D8F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CDC-4EB9-A81F-2A5E783CED2F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521467E6-08F3-4E6E-9D1B-C3D5B32A95F7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CDC-4EB9-A81F-2A5E783CED2F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7ECB667C-529C-42FB-8E81-E214C4620FF5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CDC-4EB9-A81F-2A5E783CED2F}"/>
                </c:ext>
              </c:extLst>
            </c:dLbl>
            <c:dLbl>
              <c:idx val="8"/>
              <c:layout>
                <c:manualLayout>
                  <c:x val="0"/>
                  <c:y val="-6.941952236051260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1AAA4FF9-17CF-4FD0-8158-9F945BE71C9A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CDC-4EB9-A81F-2A5E783CED2F}"/>
                </c:ext>
              </c:extLst>
            </c:dLbl>
            <c:dLbl>
              <c:idx val="9"/>
              <c:layout>
                <c:manualLayout>
                  <c:x val="-2.5098042315645198E-2"/>
                  <c:y val="4.069420276305910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F20D806C-D611-4993-A98A-44B37BBFF9D2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5CDC-4EB9-A81F-2A5E783CED2F}"/>
                </c:ext>
              </c:extLst>
            </c:dLbl>
            <c:dLbl>
              <c:idx val="10"/>
              <c:layout>
                <c:manualLayout>
                  <c:x val="-7.1894603184101101E-18"/>
                  <c:y val="-4.069420276305910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450BB4D7-C460-472A-BC28-184F7FACF2D2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5CDC-4EB9-A81F-2A5E783CED2F}"/>
                </c:ext>
              </c:extLst>
            </c:dLbl>
            <c:dLbl>
              <c:idx val="11"/>
              <c:layout>
                <c:manualLayout>
                  <c:x val="-4.235294640765129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8B7CCD0A-4501-4AD1-A20A-2E2A79E82B56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5CDC-4EB9-A81F-2A5E783CED2F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B33D379B-691A-476F-84D9-7C608053F697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5CDC-4EB9-A81F-2A5E783CED2F}"/>
                </c:ext>
              </c:extLst>
            </c:dLbl>
            <c:dLbl>
              <c:idx val="13"/>
              <c:layout>
                <c:manualLayout>
                  <c:x val="-4.7058829341834899E-3"/>
                  <c:y val="-0.11011372512357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B79C7CDE-8B30-45A6-A9E9-0B1F885D1A0E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5CDC-4EB9-A81F-2A5E783CED2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CDC-4EB9-A81F-2A5E783CED2F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27C5A219-6946-4DCA-8041-DDF755FBA34D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5CDC-4EB9-A81F-2A5E783CED2F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BA8F0C2E-B3D3-4F9B-AFE9-FED062BCEFA5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5CDC-4EB9-A81F-2A5E783CED2F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5DD35217-4713-43BF-B7F5-00A43EF26B43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5CDC-4EB9-A81F-2A5E783CED2F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E9C9A014-A022-48CF-86BA-AD62BD2E75FC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5CDC-4EB9-A81F-2A5E783CED2F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AB50D0E2-F765-4E34-920C-51E487F34420}" type="PERCENTAGE">
                      <a:rPr lang="en-US" sz="14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[YÜZDE]</a:t>
                    </a:fld>
                    <a:endParaRPr lang="en-US" sz="1400" b="1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5CDC-4EB9-A81F-2A5E783CE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'Kime satıyoruz'!$A$3:$A$22</c:f>
              <c:strCache>
                <c:ptCount val="20"/>
                <c:pt idx="0">
                  <c:v>Rusya </c:v>
                </c:pt>
                <c:pt idx="1">
                  <c:v>Almanya</c:v>
                </c:pt>
                <c:pt idx="2">
                  <c:v>Romanya</c:v>
                </c:pt>
                <c:pt idx="3">
                  <c:v>Bulgaristan</c:v>
                </c:pt>
                <c:pt idx="4">
                  <c:v>Irak</c:v>
                </c:pt>
                <c:pt idx="5">
                  <c:v>Suudi Arabistan</c:v>
                </c:pt>
                <c:pt idx="6">
                  <c:v>Ukrayna</c:v>
                </c:pt>
                <c:pt idx="7">
                  <c:v>Gürcistan</c:v>
                </c:pt>
                <c:pt idx="8">
                  <c:v>Beyaz Rusya</c:v>
                </c:pt>
                <c:pt idx="9">
                  <c:v>İsrail</c:v>
                </c:pt>
                <c:pt idx="10">
                  <c:v>Hollanda</c:v>
                </c:pt>
                <c:pt idx="11">
                  <c:v>Avusturya</c:v>
                </c:pt>
                <c:pt idx="12">
                  <c:v>Moldovya</c:v>
                </c:pt>
                <c:pt idx="13">
                  <c:v>Fransa</c:v>
                </c:pt>
                <c:pt idx="14">
                  <c:v>Birleşik Krallık</c:v>
                </c:pt>
                <c:pt idx="15">
                  <c:v>Suriye</c:v>
                </c:pt>
                <c:pt idx="16">
                  <c:v>Polonya</c:v>
                </c:pt>
                <c:pt idx="17">
                  <c:v>BAE</c:v>
                </c:pt>
                <c:pt idx="18">
                  <c:v>Bosna-Hersek</c:v>
                </c:pt>
                <c:pt idx="19">
                  <c:v>Azerbaycan-Nahçivan</c:v>
                </c:pt>
              </c:strCache>
            </c:strRef>
          </c:cat>
          <c:val>
            <c:numRef>
              <c:f>'Kime satıyoruz'!$B$3:$B$22</c:f>
              <c:numCache>
                <c:formatCode>0;[Red]0</c:formatCode>
                <c:ptCount val="20"/>
                <c:pt idx="0">
                  <c:v>102.2</c:v>
                </c:pt>
                <c:pt idx="1">
                  <c:v>46.8</c:v>
                </c:pt>
                <c:pt idx="2">
                  <c:v>95.1</c:v>
                </c:pt>
                <c:pt idx="3">
                  <c:v>74.06</c:v>
                </c:pt>
                <c:pt idx="4">
                  <c:v>289.89999999999992</c:v>
                </c:pt>
                <c:pt idx="5">
                  <c:v>86.1</c:v>
                </c:pt>
                <c:pt idx="6">
                  <c:v>73.099999999999994</c:v>
                </c:pt>
                <c:pt idx="7">
                  <c:v>92.1</c:v>
                </c:pt>
                <c:pt idx="8">
                  <c:v>54.3</c:v>
                </c:pt>
                <c:pt idx="9">
                  <c:v>50.1</c:v>
                </c:pt>
                <c:pt idx="10">
                  <c:v>15.9</c:v>
                </c:pt>
                <c:pt idx="11">
                  <c:v>8.4</c:v>
                </c:pt>
                <c:pt idx="12">
                  <c:v>14.8</c:v>
                </c:pt>
                <c:pt idx="13">
                  <c:v>3.2</c:v>
                </c:pt>
                <c:pt idx="14">
                  <c:v>5.5</c:v>
                </c:pt>
                <c:pt idx="15">
                  <c:v>128.6</c:v>
                </c:pt>
                <c:pt idx="16">
                  <c:v>19.899999999999999</c:v>
                </c:pt>
                <c:pt idx="17">
                  <c:v>12.1</c:v>
                </c:pt>
                <c:pt idx="18">
                  <c:v>12.7</c:v>
                </c:pt>
                <c:pt idx="19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5CDC-4EB9-A81F-2A5E783CED2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863796721580104"/>
          <c:y val="2.3279352226720701E-2"/>
          <c:w val="0.209043991460267"/>
          <c:h val="0.9767206477732790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Tohumculuk!$B$1</c:f>
              <c:strCache>
                <c:ptCount val="1"/>
                <c:pt idx="0">
                  <c:v>Kamu</c:v>
                </c:pt>
              </c:strCache>
            </c:strRef>
          </c:tx>
          <c:spPr>
            <a:ln w="44450" cap="rnd" cmpd="sng" algn="ctr">
              <a:solidFill>
                <a:srgbClr val="0037A7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60325" cap="rnd" cmpd="sng" algn="ctr">
                <a:solidFill>
                  <a:srgbClr val="0037A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DD19-974C-8678-5B022F714FF9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57150" cap="rnd" cmpd="sng" algn="ctr">
                <a:solidFill>
                  <a:srgbClr val="0037A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19-974C-8678-5B022F714FF9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50800" cap="rnd" cmpd="sng" algn="ctr">
                <a:solidFill>
                  <a:srgbClr val="0037A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DD19-974C-8678-5B022F714F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Tohumculuk!$A$2:$A$6</c:f>
              <c:numCache>
                <c:formatCode>General</c:formatCode>
                <c:ptCount val="5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Tohumculuk!$B$2:$B$6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70-418B-A070-D6669D1A6184}"/>
            </c:ext>
          </c:extLst>
        </c:ser>
        <c:ser>
          <c:idx val="1"/>
          <c:order val="1"/>
          <c:tx>
            <c:strRef>
              <c:f>Tohumculuk!$C$1</c:f>
              <c:strCache>
                <c:ptCount val="1"/>
                <c:pt idx="0">
                  <c:v>Özel sektör</c:v>
                </c:pt>
              </c:strCache>
            </c:strRef>
          </c:tx>
          <c:spPr>
            <a:ln w="38100" cap="rnd" cmpd="sng" algn="ctr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7030A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Tohumculuk!$A$2:$A$6</c:f>
              <c:numCache>
                <c:formatCode>General</c:formatCode>
                <c:ptCount val="5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Tohumculuk!$C$2:$C$6</c:f>
              <c:numCache>
                <c:formatCode>#,##0</c:formatCode>
                <c:ptCount val="5"/>
                <c:pt idx="0">
                  <c:v>1939</c:v>
                </c:pt>
                <c:pt idx="1">
                  <c:v>2493</c:v>
                </c:pt>
                <c:pt idx="2">
                  <c:v>2779</c:v>
                </c:pt>
                <c:pt idx="3">
                  <c:v>3830</c:v>
                </c:pt>
                <c:pt idx="4">
                  <c:v>2041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70-418B-A070-D6669D1A61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-2135476984"/>
        <c:axId val="-2135595752"/>
      </c:lineChart>
      <c:catAx>
        <c:axId val="-213547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spc="20" baseline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5595752"/>
        <c:crosses val="autoZero"/>
        <c:auto val="1"/>
        <c:lblAlgn val="ctr"/>
        <c:lblOffset val="100"/>
        <c:noMultiLvlLbl val="0"/>
      </c:catAx>
      <c:valAx>
        <c:axId val="-2135595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20" baseline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5476984"/>
        <c:crosses val="autoZero"/>
        <c:crossBetween val="between"/>
        <c:majorUnit val="15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solidFill>
            <a:srgbClr val="0037A7">
              <a:alpha val="63000"/>
            </a:srgbClr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'Tohum dış alım dış satım'!$B$1</c:f>
              <c:strCache>
                <c:ptCount val="1"/>
                <c:pt idx="0">
                  <c:v>Dış alım (t)*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'Tohum dış alım dış satım'!$A$2:$A$7</c:f>
              <c:numCache>
                <c:formatCode>General</c:formatCode>
                <c:ptCount val="6"/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'Tohum dış alım dış satım'!$B$2:$B$7</c:f>
              <c:numCache>
                <c:formatCode>#,##0</c:formatCode>
                <c:ptCount val="6"/>
                <c:pt idx="1">
                  <c:v>1691</c:v>
                </c:pt>
                <c:pt idx="2">
                  <c:v>3185</c:v>
                </c:pt>
                <c:pt idx="3" formatCode="General">
                  <c:v>811</c:v>
                </c:pt>
                <c:pt idx="4" formatCode="General">
                  <c:v>972</c:v>
                </c:pt>
                <c:pt idx="5">
                  <c:v>1145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7-4E93-82D0-E60DADBECAA1}"/>
            </c:ext>
          </c:extLst>
        </c:ser>
        <c:ser>
          <c:idx val="1"/>
          <c:order val="1"/>
          <c:tx>
            <c:strRef>
              <c:f>'Tohum dış alım dış satım'!$C$1</c:f>
              <c:strCache>
                <c:ptCount val="1"/>
                <c:pt idx="0">
                  <c:v>Dış satım (t)*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'Tohum dış alım dış satım'!$A$2:$A$7</c:f>
              <c:numCache>
                <c:formatCode>General</c:formatCode>
                <c:ptCount val="6"/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'Tohum dış alım dış satım'!$C$2:$C$7</c:f>
              <c:numCache>
                <c:formatCode>General</c:formatCode>
                <c:ptCount val="6"/>
                <c:pt idx="1">
                  <c:v>515</c:v>
                </c:pt>
                <c:pt idx="2" formatCode="#,##0">
                  <c:v>2093</c:v>
                </c:pt>
                <c:pt idx="3">
                  <c:v>141</c:v>
                </c:pt>
                <c:pt idx="4">
                  <c:v>333</c:v>
                </c:pt>
                <c:pt idx="5">
                  <c:v>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07-4E93-82D0-E60DADBECA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2133939896"/>
        <c:axId val="-2133943496"/>
      </c:barChart>
      <c:catAx>
        <c:axId val="-213393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3943496"/>
        <c:crosses val="autoZero"/>
        <c:auto val="1"/>
        <c:lblAlgn val="ctr"/>
        <c:lblOffset val="100"/>
        <c:noMultiLvlLbl val="0"/>
      </c:catAx>
      <c:valAx>
        <c:axId val="-213394349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393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516250779107603"/>
          <c:y val="3.03703670244241E-2"/>
          <c:w val="0.673983199971533"/>
          <c:h val="8.5491387490012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990099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284-4299-B720-344842AEE10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9284-4299-B720-344842AEE10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284-4299-B720-344842AEE10F}"/>
              </c:ext>
            </c:extLst>
          </c:dPt>
          <c:dLbls>
            <c:dLbl>
              <c:idx val="0"/>
              <c:layout>
                <c:manualLayout>
                  <c:x val="0"/>
                  <c:y val="-7.49112055747276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284-4299-B720-344842AEE10F}"/>
                </c:ext>
              </c:extLst>
            </c:dLbl>
            <c:dLbl>
              <c:idx val="1"/>
              <c:layout>
                <c:manualLayout>
                  <c:x val="0"/>
                  <c:y val="6.34170632810026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284-4299-B720-344842AEE10F}"/>
                </c:ext>
              </c:extLst>
            </c:dLbl>
            <c:dLbl>
              <c:idx val="2"/>
              <c:layout>
                <c:manualLayout>
                  <c:x val="-2.5308640868194001E-3"/>
                  <c:y val="2.670498352842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284-4299-B720-344842AEE1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7030A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Fidecilik!$A$2:$A$4</c:f>
              <c:numCache>
                <c:formatCode>General</c:formatCode>
                <c:ptCount val="3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</c:numCache>
            </c:numRef>
          </c:cat>
          <c:val>
            <c:numRef>
              <c:f>Fidecilik!$B$2:$B$4</c:f>
              <c:numCache>
                <c:formatCode>General</c:formatCode>
                <c:ptCount val="3"/>
                <c:pt idx="0">
                  <c:v>14</c:v>
                </c:pt>
                <c:pt idx="1">
                  <c:v>80</c:v>
                </c:pt>
                <c:pt idx="2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4-4299-B720-344842AEE10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2134024648"/>
        <c:axId val="-2134021384"/>
      </c:barChart>
      <c:catAx>
        <c:axId val="-213402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4021384"/>
        <c:crosses val="autoZero"/>
        <c:auto val="1"/>
        <c:lblAlgn val="ctr"/>
        <c:lblOffset val="100"/>
        <c:noMultiLvlLbl val="0"/>
      </c:catAx>
      <c:valAx>
        <c:axId val="-2134021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34024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>
      <a:solidFill>
        <a:srgbClr val="7030A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087-45CB-8E6D-36E91D9CC9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087-45CB-8E6D-36E91D9CC9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087-45CB-8E6D-36E91D9CC9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087-45CB-8E6D-36E91D9CC9A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087-45CB-8E6D-36E91D9CC9A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087-45CB-8E6D-36E91D9CC9A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7087-45CB-8E6D-36E91D9CC9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087-45CB-8E6D-36E91D9CC9AA}"/>
                </c:ext>
              </c:extLst>
            </c:dLbl>
            <c:dLbl>
              <c:idx val="1"/>
              <c:layout>
                <c:manualLayout>
                  <c:x val="-2.66943417649671E-2"/>
                  <c:y val="2.82991982385287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087-45CB-8E6D-36E91D9CC9AA}"/>
                </c:ext>
              </c:extLst>
            </c:dLbl>
            <c:dLbl>
              <c:idx val="2"/>
              <c:layout>
                <c:manualLayout>
                  <c:x val="-2.56142562875862E-2"/>
                  <c:y val="-3.0288554687181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087-45CB-8E6D-36E91D9CC9AA}"/>
                </c:ext>
              </c:extLst>
            </c:dLbl>
            <c:dLbl>
              <c:idx val="3"/>
              <c:layout>
                <c:manualLayout>
                  <c:x val="1.3873551999460099E-2"/>
                  <c:y val="-2.333699497032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8DA741A7-51ED-8A42-8BC8-4DD848340F7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2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087-45CB-8E6D-36E91D9CC9A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087-45CB-8E6D-36E91D9CC9AA}"/>
                </c:ext>
              </c:extLst>
            </c:dLbl>
            <c:dLbl>
              <c:idx val="5"/>
              <c:layout>
                <c:manualLayout>
                  <c:x val="5.8583894676136103E-2"/>
                  <c:y val="3.297381296441520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087-45CB-8E6D-36E91D9CC9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Sayfa2!$A$1:$A$7</c:f>
              <c:strCache>
                <c:ptCount val="7"/>
                <c:pt idx="0">
                  <c:v>Meyvesi yenen sebzeler</c:v>
                </c:pt>
                <c:pt idx="1">
                  <c:v>Baklagil sebzeleri</c:v>
                </c:pt>
                <c:pt idx="2">
                  <c:v>Çiçek veya çiçek tablası yenen sebzeler</c:v>
                </c:pt>
                <c:pt idx="3">
                  <c:v>Soğan ve sürgünleri yenen sebzeler</c:v>
                </c:pt>
                <c:pt idx="4">
                  <c:v>Kökleri yenen sebzeler</c:v>
                </c:pt>
                <c:pt idx="5">
                  <c:v>Yaprakları yenen sebzeler</c:v>
                </c:pt>
                <c:pt idx="6">
                  <c:v>Mantar</c:v>
                </c:pt>
              </c:strCache>
            </c:strRef>
          </c:cat>
          <c:val>
            <c:numRef>
              <c:f>Sayfa2!$B$1:$B$7</c:f>
              <c:numCache>
                <c:formatCode>0.00%</c:formatCode>
                <c:ptCount val="7"/>
                <c:pt idx="0" formatCode="0%">
                  <c:v>0.79</c:v>
                </c:pt>
                <c:pt idx="1">
                  <c:v>2.8000000000000001E-2</c:v>
                </c:pt>
                <c:pt idx="2">
                  <c:v>1.0999999999999999E-2</c:v>
                </c:pt>
                <c:pt idx="3">
                  <c:v>8.4000000000000005E-2</c:v>
                </c:pt>
                <c:pt idx="4" formatCode="0%">
                  <c:v>0.03</c:v>
                </c:pt>
                <c:pt idx="5">
                  <c:v>5.5E-2</c:v>
                </c:pt>
                <c:pt idx="6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087-45CB-8E6D-36E91D9CC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909752611384001E-2"/>
          <c:y val="0.53806602082397803"/>
          <c:w val="0.924560875193846"/>
          <c:h val="0.46193397917602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514595017951"/>
          <c:y val="5.2689158049978299E-2"/>
          <c:w val="0.83631248372461198"/>
          <c:h val="0.77021718480004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'baklagil sebzeleri'!$B$1:$B$2</c:f>
              <c:strCache>
                <c:ptCount val="2"/>
                <c:pt idx="0">
                  <c:v>Yıl</c:v>
                </c:pt>
                <c:pt idx="1">
                  <c:v>2005</c:v>
                </c:pt>
              </c:strCache>
            </c:strRef>
          </c:tx>
          <c:spPr>
            <a:solidFill>
              <a:srgbClr val="8D35D1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'baklagil sebzeleri'!$A$3:$A$8</c:f>
              <c:strCache>
                <c:ptCount val="6"/>
                <c:pt idx="0">
                  <c:v>Baklagil sebzeleri</c:v>
                </c:pt>
                <c:pt idx="1">
                  <c:v>Fasulye</c:v>
                </c:pt>
                <c:pt idx="2">
                  <c:v>Bezelye</c:v>
                </c:pt>
                <c:pt idx="3">
                  <c:v>Börülce</c:v>
                </c:pt>
                <c:pt idx="4">
                  <c:v>Bakla</c:v>
                </c:pt>
                <c:pt idx="5">
                  <c:v>Barbunya </c:v>
                </c:pt>
              </c:strCache>
            </c:strRef>
          </c:cat>
          <c:val>
            <c:numRef>
              <c:f>'baklagil sebzeleri'!$B$3:$B$8</c:f>
              <c:numCache>
                <c:formatCode>#,##0</c:formatCode>
                <c:ptCount val="6"/>
                <c:pt idx="0">
                  <c:v>793500</c:v>
                </c:pt>
                <c:pt idx="1">
                  <c:v>555000</c:v>
                </c:pt>
                <c:pt idx="2">
                  <c:v>122000</c:v>
                </c:pt>
                <c:pt idx="3">
                  <c:v>13500</c:v>
                </c:pt>
                <c:pt idx="4">
                  <c:v>49000</c:v>
                </c:pt>
                <c:pt idx="5">
                  <c:v>54000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F-4ED6-85D4-C91ED9636B2F}"/>
            </c:ext>
          </c:extLst>
        </c:ser>
        <c:ser>
          <c:idx val="1"/>
          <c:order val="1"/>
          <c:tx>
            <c:strRef>
              <c:f>'baklagil sebzeleri'!$C$1:$C$2</c:f>
              <c:strCache>
                <c:ptCount val="2"/>
                <c:pt idx="0">
                  <c:v>Yıl</c:v>
                </c:pt>
                <c:pt idx="1">
                  <c:v>2010</c:v>
                </c:pt>
              </c:strCache>
            </c:strRef>
          </c:tx>
          <c:spPr>
            <a:solidFill>
              <a:srgbClr val="8D35D1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'baklagil sebzeleri'!$A$3:$A$8</c:f>
              <c:strCache>
                <c:ptCount val="6"/>
                <c:pt idx="0">
                  <c:v>Baklagil sebzeleri</c:v>
                </c:pt>
                <c:pt idx="1">
                  <c:v>Fasulye</c:v>
                </c:pt>
                <c:pt idx="2">
                  <c:v>Bezelye</c:v>
                </c:pt>
                <c:pt idx="3">
                  <c:v>Börülce</c:v>
                </c:pt>
                <c:pt idx="4">
                  <c:v>Bakla</c:v>
                </c:pt>
                <c:pt idx="5">
                  <c:v>Barbunya </c:v>
                </c:pt>
              </c:strCache>
            </c:strRef>
          </c:cat>
          <c:val>
            <c:numRef>
              <c:f>'baklagil sebzeleri'!$C$3:$C$8</c:f>
              <c:numCache>
                <c:formatCode>#,##0</c:formatCode>
                <c:ptCount val="6"/>
                <c:pt idx="0">
                  <c:v>807292</c:v>
                </c:pt>
                <c:pt idx="1">
                  <c:v>587967</c:v>
                </c:pt>
                <c:pt idx="2">
                  <c:v>90191</c:v>
                </c:pt>
                <c:pt idx="3">
                  <c:v>16591</c:v>
                </c:pt>
                <c:pt idx="4">
                  <c:v>41929</c:v>
                </c:pt>
                <c:pt idx="5">
                  <c:v>70614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2F-4ED6-85D4-C91ED9636B2F}"/>
            </c:ext>
          </c:extLst>
        </c:ser>
        <c:ser>
          <c:idx val="2"/>
          <c:order val="2"/>
          <c:tx>
            <c:strRef>
              <c:f>'baklagil sebzeleri'!$D$1:$D$2</c:f>
              <c:strCache>
                <c:ptCount val="2"/>
                <c:pt idx="0">
                  <c:v>Yıl</c:v>
                </c:pt>
                <c:pt idx="1">
                  <c:v>2015</c:v>
                </c:pt>
              </c:strCache>
            </c:strRef>
          </c:tx>
          <c:spPr>
            <a:solidFill>
              <a:srgbClr val="8D35D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'baklagil sebzeleri'!$A$3:$A$8</c:f>
              <c:strCache>
                <c:ptCount val="6"/>
                <c:pt idx="0">
                  <c:v>Baklagil sebzeleri</c:v>
                </c:pt>
                <c:pt idx="1">
                  <c:v>Fasulye</c:v>
                </c:pt>
                <c:pt idx="2">
                  <c:v>Bezelye</c:v>
                </c:pt>
                <c:pt idx="3">
                  <c:v>Börülce</c:v>
                </c:pt>
                <c:pt idx="4">
                  <c:v>Bakla</c:v>
                </c:pt>
                <c:pt idx="5">
                  <c:v>Barbunya </c:v>
                </c:pt>
              </c:strCache>
            </c:strRef>
          </c:cat>
          <c:val>
            <c:numRef>
              <c:f>'baklagil sebzeleri'!$D$3:$D$8</c:f>
              <c:numCache>
                <c:formatCode>#,##0</c:formatCode>
                <c:ptCount val="6"/>
                <c:pt idx="0">
                  <c:v>886580</c:v>
                </c:pt>
                <c:pt idx="1">
                  <c:v>640836</c:v>
                </c:pt>
                <c:pt idx="2">
                  <c:v>112638</c:v>
                </c:pt>
                <c:pt idx="3">
                  <c:v>18043</c:v>
                </c:pt>
                <c:pt idx="4">
                  <c:v>35359</c:v>
                </c:pt>
                <c:pt idx="5">
                  <c:v>79704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2F-4ED6-85D4-C91ED9636B2F}"/>
            </c:ext>
          </c:extLst>
        </c:ser>
        <c:ser>
          <c:idx val="3"/>
          <c:order val="3"/>
          <c:tx>
            <c:strRef>
              <c:f>'baklagil sebzeleri'!$E$1:$E$2</c:f>
              <c:strCache>
                <c:ptCount val="2"/>
                <c:pt idx="0">
                  <c:v>Yıl</c:v>
                </c:pt>
                <c:pt idx="1">
                  <c:v>2018</c:v>
                </c:pt>
              </c:strCache>
            </c:strRef>
          </c:tx>
          <c:spPr>
            <a:solidFill>
              <a:srgbClr val="8D35D1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'baklagil sebzeleri'!$A$3:$A$8</c:f>
              <c:strCache>
                <c:ptCount val="6"/>
                <c:pt idx="0">
                  <c:v>Baklagil sebzeleri</c:v>
                </c:pt>
                <c:pt idx="1">
                  <c:v>Fasulye</c:v>
                </c:pt>
                <c:pt idx="2">
                  <c:v>Bezelye</c:v>
                </c:pt>
                <c:pt idx="3">
                  <c:v>Börülce</c:v>
                </c:pt>
                <c:pt idx="4">
                  <c:v>Bakla</c:v>
                </c:pt>
                <c:pt idx="5">
                  <c:v>Barbunya </c:v>
                </c:pt>
              </c:strCache>
            </c:strRef>
          </c:cat>
          <c:val>
            <c:numRef>
              <c:f>'baklagil sebzeleri'!$E$3:$E$8</c:f>
              <c:numCache>
                <c:formatCode>#,##0</c:formatCode>
                <c:ptCount val="6"/>
                <c:pt idx="0">
                  <c:v>832895</c:v>
                </c:pt>
                <c:pt idx="1">
                  <c:v>580949</c:v>
                </c:pt>
                <c:pt idx="2">
                  <c:v>107344</c:v>
                </c:pt>
                <c:pt idx="3">
                  <c:v>17657</c:v>
                </c:pt>
                <c:pt idx="4">
                  <c:v>38921</c:v>
                </c:pt>
                <c:pt idx="5">
                  <c:v>88024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2F-4ED6-85D4-C91ED9636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5431480"/>
        <c:axId val="-2123474024"/>
      </c:barChart>
      <c:catAx>
        <c:axId val="-212543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3474024"/>
        <c:crosses val="autoZero"/>
        <c:auto val="1"/>
        <c:lblAlgn val="ctr"/>
        <c:lblOffset val="100"/>
        <c:noMultiLvlLbl val="0"/>
      </c:catAx>
      <c:valAx>
        <c:axId val="-212347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5431480"/>
        <c:crosses val="autoZero"/>
        <c:crossBetween val="between"/>
        <c:majorUnit val="2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454152509324503"/>
          <c:y val="8.4586428119820894E-2"/>
          <c:w val="0.58182537795528799"/>
          <c:h val="0.13656159247501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99009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Sayfa2!$B$1:$B$2</c:f>
              <c:strCache>
                <c:ptCount val="2"/>
                <c:pt idx="0">
                  <c:v>Yıl</c:v>
                </c:pt>
                <c:pt idx="1">
                  <c:v>2005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Sayfa2!$A$3:$A$14</c:f>
              <c:strCache>
                <c:ptCount val="12"/>
                <c:pt idx="0">
                  <c:v>Toplam</c:v>
                </c:pt>
                <c:pt idx="3">
                  <c:v>Bamya</c:v>
                </c:pt>
                <c:pt idx="4">
                  <c:v>Biber </c:v>
                </c:pt>
                <c:pt idx="5">
                  <c:v>Domates</c:v>
                </c:pt>
                <c:pt idx="6">
                  <c:v>Hıyar</c:v>
                </c:pt>
                <c:pt idx="7">
                  <c:v>Kabak</c:v>
                </c:pt>
                <c:pt idx="8">
                  <c:v>Karpuz</c:v>
                </c:pt>
                <c:pt idx="9">
                  <c:v>Kavun</c:v>
                </c:pt>
                <c:pt idx="10">
                  <c:v>Patlıcan</c:v>
                </c:pt>
                <c:pt idx="11">
                  <c:v>Acur</c:v>
                </c:pt>
              </c:strCache>
            </c:strRef>
          </c:cat>
          <c:val>
            <c:numRef>
              <c:f>Sayfa2!$B$3:$B$14</c:f>
              <c:numCache>
                <c:formatCode>General</c:formatCode>
                <c:ptCount val="12"/>
                <c:pt idx="0" formatCode="#,##0">
                  <c:v>8799000</c:v>
                </c:pt>
                <c:pt idx="3" formatCode="#,##0">
                  <c:v>36000</c:v>
                </c:pt>
                <c:pt idx="4" formatCode="#,##0">
                  <c:v>1829000</c:v>
                </c:pt>
                <c:pt idx="5" formatCode="#,##0">
                  <c:v>1050000</c:v>
                </c:pt>
                <c:pt idx="6" formatCode="#,##0">
                  <c:v>1745000</c:v>
                </c:pt>
                <c:pt idx="7" formatCode="#,##0">
                  <c:v>305500</c:v>
                </c:pt>
                <c:pt idx="8" formatCode="#,##0">
                  <c:v>3970000</c:v>
                </c:pt>
                <c:pt idx="9" formatCode="#,##0">
                  <c:v>1825000</c:v>
                </c:pt>
                <c:pt idx="10" formatCode="#,##0">
                  <c:v>930000</c:v>
                </c:pt>
                <c:pt idx="11" formatCode="#,##0">
                  <c:v>23500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73-4A09-933B-C8B163861BC7}"/>
            </c:ext>
          </c:extLst>
        </c:ser>
        <c:ser>
          <c:idx val="1"/>
          <c:order val="1"/>
          <c:tx>
            <c:strRef>
              <c:f>Sayfa2!$C$1:$C$2</c:f>
              <c:strCache>
                <c:ptCount val="2"/>
                <c:pt idx="0">
                  <c:v>Yıl</c:v>
                </c:pt>
                <c:pt idx="1">
                  <c:v>2010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Sayfa2!$A$3:$A$14</c:f>
              <c:strCache>
                <c:ptCount val="12"/>
                <c:pt idx="0">
                  <c:v>Toplam</c:v>
                </c:pt>
                <c:pt idx="3">
                  <c:v>Bamya</c:v>
                </c:pt>
                <c:pt idx="4">
                  <c:v>Biber </c:v>
                </c:pt>
                <c:pt idx="5">
                  <c:v>Domates</c:v>
                </c:pt>
                <c:pt idx="6">
                  <c:v>Hıyar</c:v>
                </c:pt>
                <c:pt idx="7">
                  <c:v>Kabak</c:v>
                </c:pt>
                <c:pt idx="8">
                  <c:v>Karpuz</c:v>
                </c:pt>
                <c:pt idx="9">
                  <c:v>Kavun</c:v>
                </c:pt>
                <c:pt idx="10">
                  <c:v>Patlıcan</c:v>
                </c:pt>
                <c:pt idx="11">
                  <c:v>Acur</c:v>
                </c:pt>
              </c:strCache>
            </c:strRef>
          </c:cat>
          <c:val>
            <c:numRef>
              <c:f>Sayfa2!$C$3:$C$14</c:f>
              <c:numCache>
                <c:formatCode>General</c:formatCode>
                <c:ptCount val="12"/>
                <c:pt idx="0" formatCode="#,##0">
                  <c:v>8247642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#,##0">
                  <c:v>1739191</c:v>
                </c:pt>
                <c:pt idx="7" formatCode="#,##0">
                  <c:v>341034</c:v>
                </c:pt>
                <c:pt idx="8" formatCode="#,##0">
                  <c:v>3683103</c:v>
                </c:pt>
                <c:pt idx="9" formatCode="#,##0">
                  <c:v>1611695</c:v>
                </c:pt>
                <c:pt idx="10" formatCode="#,##0">
                  <c:v>846998</c:v>
                </c:pt>
                <c:pt idx="11" formatCode="#,##0">
                  <c:v>25621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73-4A09-933B-C8B163861BC7}"/>
            </c:ext>
          </c:extLst>
        </c:ser>
        <c:ser>
          <c:idx val="2"/>
          <c:order val="2"/>
          <c:tx>
            <c:strRef>
              <c:f>Sayfa2!$D$1:$D$2</c:f>
              <c:strCache>
                <c:ptCount val="2"/>
                <c:pt idx="0">
                  <c:v>Yıl</c:v>
                </c:pt>
                <c:pt idx="1">
                  <c:v>2015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Sayfa2!$A$3:$A$14</c:f>
              <c:strCache>
                <c:ptCount val="12"/>
                <c:pt idx="0">
                  <c:v>Toplam</c:v>
                </c:pt>
                <c:pt idx="3">
                  <c:v>Bamya</c:v>
                </c:pt>
                <c:pt idx="4">
                  <c:v>Biber </c:v>
                </c:pt>
                <c:pt idx="5">
                  <c:v>Domates</c:v>
                </c:pt>
                <c:pt idx="6">
                  <c:v>Hıyar</c:v>
                </c:pt>
                <c:pt idx="7">
                  <c:v>Kabak</c:v>
                </c:pt>
                <c:pt idx="8">
                  <c:v>Karpuz</c:v>
                </c:pt>
                <c:pt idx="9">
                  <c:v>Kavun</c:v>
                </c:pt>
                <c:pt idx="10">
                  <c:v>Patlıcan</c:v>
                </c:pt>
                <c:pt idx="11">
                  <c:v>Acur</c:v>
                </c:pt>
              </c:strCache>
            </c:strRef>
          </c:cat>
          <c:val>
            <c:numRef>
              <c:f>Sayfa2!$D$3:$D$14</c:f>
              <c:numCache>
                <c:formatCode>General</c:formatCode>
                <c:ptCount val="12"/>
                <c:pt idx="0" formatCode="#,##0">
                  <c:v>23136971</c:v>
                </c:pt>
                <c:pt idx="3" formatCode="#,##0">
                  <c:v>30574</c:v>
                </c:pt>
                <c:pt idx="4" formatCode="#,##0">
                  <c:v>2191888</c:v>
                </c:pt>
                <c:pt idx="5" formatCode="#,##0">
                  <c:v>12615000</c:v>
                </c:pt>
                <c:pt idx="6" formatCode="#,##0">
                  <c:v>1822636</c:v>
                </c:pt>
                <c:pt idx="7" formatCode="#,##0">
                  <c:v>354535</c:v>
                </c:pt>
                <c:pt idx="8" formatCode="#,##0">
                  <c:v>3918558</c:v>
                </c:pt>
                <c:pt idx="9" formatCode="#,##0">
                  <c:v>1719620</c:v>
                </c:pt>
                <c:pt idx="10" formatCode="#,##0">
                  <c:v>805259</c:v>
                </c:pt>
                <c:pt idx="11" formatCode="#,##0">
                  <c:v>33082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73-4A09-933B-C8B163861BC7}"/>
            </c:ext>
          </c:extLst>
        </c:ser>
        <c:ser>
          <c:idx val="3"/>
          <c:order val="3"/>
          <c:tx>
            <c:strRef>
              <c:f>Sayfa2!$E$1:$E$2</c:f>
              <c:strCache>
                <c:ptCount val="2"/>
                <c:pt idx="0">
                  <c:v>Yıl</c:v>
                </c:pt>
                <c:pt idx="1">
                  <c:v>2018</c:v>
                </c:pt>
              </c:strCache>
            </c:strRef>
          </c:tx>
          <c:spPr>
            <a:solidFill>
              <a:srgbClr val="35FF1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Sayfa2!$A$3:$A$14</c:f>
              <c:strCache>
                <c:ptCount val="12"/>
                <c:pt idx="0">
                  <c:v>Toplam</c:v>
                </c:pt>
                <c:pt idx="3">
                  <c:v>Bamya</c:v>
                </c:pt>
                <c:pt idx="4">
                  <c:v>Biber </c:v>
                </c:pt>
                <c:pt idx="5">
                  <c:v>Domates</c:v>
                </c:pt>
                <c:pt idx="6">
                  <c:v>Hıyar</c:v>
                </c:pt>
                <c:pt idx="7">
                  <c:v>Kabak</c:v>
                </c:pt>
                <c:pt idx="8">
                  <c:v>Karpuz</c:v>
                </c:pt>
                <c:pt idx="9">
                  <c:v>Kavun</c:v>
                </c:pt>
                <c:pt idx="10">
                  <c:v>Patlıcan</c:v>
                </c:pt>
                <c:pt idx="11">
                  <c:v>Acur</c:v>
                </c:pt>
              </c:strCache>
            </c:strRef>
          </c:cat>
          <c:val>
            <c:numRef>
              <c:f>Sayfa2!$E$3:$E$14</c:f>
              <c:numCache>
                <c:formatCode>General</c:formatCode>
                <c:ptCount val="12"/>
                <c:pt idx="0" formatCode="#,##0">
                  <c:v>23147529</c:v>
                </c:pt>
                <c:pt idx="3" formatCode="#,##0">
                  <c:v>29111</c:v>
                </c:pt>
                <c:pt idx="4" formatCode="#,##0">
                  <c:v>2455584</c:v>
                </c:pt>
                <c:pt idx="5" formatCode="#,##0">
                  <c:v>12150000</c:v>
                </c:pt>
                <c:pt idx="6" formatCode="#,##0">
                  <c:v>1848273</c:v>
                </c:pt>
                <c:pt idx="7">
                  <c:v>0</c:v>
                </c:pt>
                <c:pt idx="8" formatCode="#,##0">
                  <c:v>4031174</c:v>
                </c:pt>
                <c:pt idx="9" formatCode="#,##0">
                  <c:v>1753942</c:v>
                </c:pt>
                <c:pt idx="10" formatCode="#,##0">
                  <c:v>836284</c:v>
                </c:pt>
                <c:pt idx="11" formatCode="#,##0">
                  <c:v>42631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73-4A09-933B-C8B163861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-2128259624"/>
        <c:axId val="-2128256504"/>
      </c:barChart>
      <c:catAx>
        <c:axId val="-212825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8256504"/>
        <c:crosses val="autoZero"/>
        <c:auto val="1"/>
        <c:lblAlgn val="ctr"/>
        <c:lblOffset val="100"/>
        <c:noMultiLvlLbl val="0"/>
      </c:catAx>
      <c:valAx>
        <c:axId val="-2128256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825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560313718721201"/>
          <c:y val="6.7156623596982906E-2"/>
          <c:w val="0.81555809675870705"/>
          <c:h val="0.64034934237835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'kökleri yenen'!$B$1:$B$2</c:f>
              <c:strCache>
                <c:ptCount val="2"/>
                <c:pt idx="0">
                  <c:v>Yıl</c:v>
                </c:pt>
                <c:pt idx="1">
                  <c:v>2005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'kökleri yenen'!$A$3:$A$8</c:f>
              <c:strCache>
                <c:ptCount val="6"/>
                <c:pt idx="0">
                  <c:v>Toplam</c:v>
                </c:pt>
                <c:pt idx="1">
                  <c:v>Havuç</c:v>
                </c:pt>
                <c:pt idx="2">
                  <c:v>Turp</c:v>
                </c:pt>
                <c:pt idx="3">
                  <c:v>Kök Kereviz</c:v>
                </c:pt>
                <c:pt idx="4">
                  <c:v>Şalgam</c:v>
                </c:pt>
                <c:pt idx="5">
                  <c:v>K. Pancar</c:v>
                </c:pt>
              </c:strCache>
            </c:strRef>
          </c:cat>
          <c:val>
            <c:numRef>
              <c:f>'kökleri yenen'!$B$3:$B$8</c:f>
              <c:numCache>
                <c:formatCode>#,##0</c:formatCode>
                <c:ptCount val="6"/>
                <c:pt idx="0">
                  <c:v>587300</c:v>
                </c:pt>
                <c:pt idx="1">
                  <c:v>388000</c:v>
                </c:pt>
                <c:pt idx="2">
                  <c:v>170000</c:v>
                </c:pt>
                <c:pt idx="3">
                  <c:v>21000</c:v>
                </c:pt>
                <c:pt idx="4">
                  <c:v>2300</c:v>
                </c:pt>
                <c:pt idx="5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8-41B1-9ECF-A5D5E00C9C28}"/>
            </c:ext>
          </c:extLst>
        </c:ser>
        <c:ser>
          <c:idx val="1"/>
          <c:order val="1"/>
          <c:tx>
            <c:strRef>
              <c:f>'kökleri yenen'!$C$1:$C$2</c:f>
              <c:strCache>
                <c:ptCount val="2"/>
                <c:pt idx="0">
                  <c:v>Yıl</c:v>
                </c:pt>
                <c:pt idx="1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'kökleri yenen'!$A$3:$A$8</c:f>
              <c:strCache>
                <c:ptCount val="6"/>
                <c:pt idx="0">
                  <c:v>Toplam</c:v>
                </c:pt>
                <c:pt idx="1">
                  <c:v>Havuç</c:v>
                </c:pt>
                <c:pt idx="2">
                  <c:v>Turp</c:v>
                </c:pt>
                <c:pt idx="3">
                  <c:v>Kök Kereviz</c:v>
                </c:pt>
                <c:pt idx="4">
                  <c:v>Şalgam</c:v>
                </c:pt>
                <c:pt idx="5">
                  <c:v>K. Pancar</c:v>
                </c:pt>
              </c:strCache>
            </c:strRef>
          </c:cat>
          <c:val>
            <c:numRef>
              <c:f>'kökleri yenen'!$C$3:$C$8</c:f>
              <c:numCache>
                <c:formatCode>#,##0</c:formatCode>
                <c:ptCount val="6"/>
                <c:pt idx="0">
                  <c:v>713338</c:v>
                </c:pt>
                <c:pt idx="1">
                  <c:v>533353</c:v>
                </c:pt>
                <c:pt idx="2">
                  <c:v>155673</c:v>
                </c:pt>
                <c:pt idx="3">
                  <c:v>14758</c:v>
                </c:pt>
                <c:pt idx="4">
                  <c:v>1693</c:v>
                </c:pt>
                <c:pt idx="5">
                  <c:v>7861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28-41B1-9ECF-A5D5E00C9C28}"/>
            </c:ext>
          </c:extLst>
        </c:ser>
        <c:ser>
          <c:idx val="2"/>
          <c:order val="2"/>
          <c:tx>
            <c:strRef>
              <c:f>'kökleri yenen'!$D$1:$D$2</c:f>
              <c:strCache>
                <c:ptCount val="2"/>
                <c:pt idx="0">
                  <c:v>Yıl</c:v>
                </c:pt>
                <c:pt idx="1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'kökleri yenen'!$A$3:$A$8</c:f>
              <c:strCache>
                <c:ptCount val="6"/>
                <c:pt idx="0">
                  <c:v>Toplam</c:v>
                </c:pt>
                <c:pt idx="1">
                  <c:v>Havuç</c:v>
                </c:pt>
                <c:pt idx="2">
                  <c:v>Turp</c:v>
                </c:pt>
                <c:pt idx="3">
                  <c:v>Kök Kereviz</c:v>
                </c:pt>
                <c:pt idx="4">
                  <c:v>Şalgam</c:v>
                </c:pt>
                <c:pt idx="5">
                  <c:v>K. Pancar</c:v>
                </c:pt>
              </c:strCache>
            </c:strRef>
          </c:cat>
          <c:val>
            <c:numRef>
              <c:f>'kökleri yenen'!$D$3:$D$8</c:f>
              <c:numCache>
                <c:formatCode>#,##0</c:formatCode>
                <c:ptCount val="6"/>
                <c:pt idx="0">
                  <c:v>759459</c:v>
                </c:pt>
                <c:pt idx="1">
                  <c:v>534988</c:v>
                </c:pt>
                <c:pt idx="2">
                  <c:v>200249</c:v>
                </c:pt>
                <c:pt idx="3">
                  <c:v>15801</c:v>
                </c:pt>
                <c:pt idx="4">
                  <c:v>1393</c:v>
                </c:pt>
                <c:pt idx="5">
                  <c:v>7028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28-41B1-9ECF-A5D5E00C9C28}"/>
            </c:ext>
          </c:extLst>
        </c:ser>
        <c:ser>
          <c:idx val="3"/>
          <c:order val="3"/>
          <c:tx>
            <c:strRef>
              <c:f>'kökleri yenen'!$E$1:$E$2</c:f>
              <c:strCache>
                <c:ptCount val="2"/>
                <c:pt idx="0">
                  <c:v>Yıl</c:v>
                </c:pt>
                <c:pt idx="1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'kökleri yenen'!$A$3:$A$8</c:f>
              <c:strCache>
                <c:ptCount val="6"/>
                <c:pt idx="0">
                  <c:v>Toplam</c:v>
                </c:pt>
                <c:pt idx="1">
                  <c:v>Havuç</c:v>
                </c:pt>
                <c:pt idx="2">
                  <c:v>Turp</c:v>
                </c:pt>
                <c:pt idx="3">
                  <c:v>Kök Kereviz</c:v>
                </c:pt>
                <c:pt idx="4">
                  <c:v>Şalgam</c:v>
                </c:pt>
                <c:pt idx="5">
                  <c:v>K. Pancar</c:v>
                </c:pt>
              </c:strCache>
            </c:strRef>
          </c:cat>
          <c:val>
            <c:numRef>
              <c:f>'kökleri yenen'!$E$3:$E$8</c:f>
              <c:numCache>
                <c:formatCode>#,##0</c:formatCode>
                <c:ptCount val="6"/>
                <c:pt idx="0">
                  <c:v>871073</c:v>
                </c:pt>
                <c:pt idx="1">
                  <c:v>642837</c:v>
                </c:pt>
                <c:pt idx="2">
                  <c:v>196984</c:v>
                </c:pt>
                <c:pt idx="3">
                  <c:v>21603</c:v>
                </c:pt>
                <c:pt idx="4">
                  <c:v>1530</c:v>
                </c:pt>
                <c:pt idx="5">
                  <c:v>8119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28-41B1-9ECF-A5D5E00C9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0126840"/>
        <c:axId val="2080250024"/>
      </c:barChart>
      <c:catAx>
        <c:axId val="208012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2080250024"/>
        <c:crosses val="autoZero"/>
        <c:auto val="1"/>
        <c:lblAlgn val="ctr"/>
        <c:lblOffset val="100"/>
        <c:noMultiLvlLbl val="0"/>
      </c:catAx>
      <c:valAx>
        <c:axId val="2080250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2080126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90271267442998"/>
          <c:y val="0.104465174001785"/>
          <c:w val="0.59471745896466399"/>
          <c:h val="7.4187370582718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442097452958"/>
          <c:y val="0.18887930179510101"/>
          <c:w val="0.830354273472523"/>
          <c:h val="0.62362954147244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'Soğan ve sürgünleri yenen'!$B$1:$B$2</c:f>
              <c:strCache>
                <c:ptCount val="2"/>
                <c:pt idx="0">
                  <c:v>Yıl</c:v>
                </c:pt>
                <c:pt idx="1">
                  <c:v>2005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'Soğan ve sürgünleri yenen'!$A$3:$A$7</c:f>
              <c:strCache>
                <c:ptCount val="5"/>
                <c:pt idx="0">
                  <c:v>Toplam</c:v>
                </c:pt>
                <c:pt idx="1">
                  <c:v>Sarımsak</c:v>
                </c:pt>
                <c:pt idx="2">
                  <c:v>Soğan</c:v>
                </c:pt>
                <c:pt idx="3">
                  <c:v>Pırasa</c:v>
                </c:pt>
                <c:pt idx="4">
                  <c:v>Kuşkonmaz</c:v>
                </c:pt>
              </c:strCache>
            </c:strRef>
          </c:cat>
          <c:val>
            <c:numRef>
              <c:f>'Soğan ve sürgünleri yenen'!$B$3:$B$7</c:f>
              <c:numCache>
                <c:formatCode>#,##0</c:formatCode>
                <c:ptCount val="5"/>
                <c:pt idx="0">
                  <c:v>2705012</c:v>
                </c:pt>
                <c:pt idx="1">
                  <c:v>109000</c:v>
                </c:pt>
                <c:pt idx="2">
                  <c:v>2270000</c:v>
                </c:pt>
                <c:pt idx="3">
                  <c:v>326000</c:v>
                </c:pt>
                <c:pt idx="4" formatCode="General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A-4EF5-B8C3-9C4A38551D14}"/>
            </c:ext>
          </c:extLst>
        </c:ser>
        <c:ser>
          <c:idx val="1"/>
          <c:order val="1"/>
          <c:tx>
            <c:strRef>
              <c:f>'Soğan ve sürgünleri yenen'!$C$1:$C$2</c:f>
              <c:strCache>
                <c:ptCount val="2"/>
                <c:pt idx="0">
                  <c:v>Yıl</c:v>
                </c:pt>
                <c:pt idx="1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'Soğan ve sürgünleri yenen'!$A$3:$A$7</c:f>
              <c:strCache>
                <c:ptCount val="5"/>
                <c:pt idx="0">
                  <c:v>Toplam</c:v>
                </c:pt>
                <c:pt idx="1">
                  <c:v>Sarımsak</c:v>
                </c:pt>
                <c:pt idx="2">
                  <c:v>Soğan</c:v>
                </c:pt>
                <c:pt idx="3">
                  <c:v>Pırasa</c:v>
                </c:pt>
                <c:pt idx="4">
                  <c:v>Kuşkonmaz</c:v>
                </c:pt>
              </c:strCache>
            </c:strRef>
          </c:cat>
          <c:val>
            <c:numRef>
              <c:f>'Soğan ve sürgünleri yenen'!$C$3:$C$7</c:f>
              <c:numCache>
                <c:formatCode>#,##0</c:formatCode>
                <c:ptCount val="5"/>
                <c:pt idx="0">
                  <c:v>2408714</c:v>
                </c:pt>
                <c:pt idx="1">
                  <c:v>98170</c:v>
                </c:pt>
                <c:pt idx="2">
                  <c:v>2065478</c:v>
                </c:pt>
                <c:pt idx="3">
                  <c:v>244812</c:v>
                </c:pt>
                <c:pt idx="4" formatCode="General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A-4EF5-B8C3-9C4A38551D14}"/>
            </c:ext>
          </c:extLst>
        </c:ser>
        <c:ser>
          <c:idx val="2"/>
          <c:order val="2"/>
          <c:tx>
            <c:strRef>
              <c:f>'Soğan ve sürgünleri yenen'!$D$1:$D$2</c:f>
              <c:strCache>
                <c:ptCount val="2"/>
                <c:pt idx="0">
                  <c:v>Yıl</c:v>
                </c:pt>
                <c:pt idx="1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'Soğan ve sürgünleri yenen'!$A$3:$A$7</c:f>
              <c:strCache>
                <c:ptCount val="5"/>
                <c:pt idx="0">
                  <c:v>Toplam</c:v>
                </c:pt>
                <c:pt idx="1">
                  <c:v>Sarımsak</c:v>
                </c:pt>
                <c:pt idx="2">
                  <c:v>Soğan</c:v>
                </c:pt>
                <c:pt idx="3">
                  <c:v>Pırasa</c:v>
                </c:pt>
                <c:pt idx="4">
                  <c:v>Kuşkonmaz</c:v>
                </c:pt>
              </c:strCache>
            </c:strRef>
          </c:cat>
          <c:val>
            <c:numRef>
              <c:f>'Soğan ve sürgünleri yenen'!$D$3:$D$7</c:f>
              <c:numCache>
                <c:formatCode>#,##0</c:formatCode>
                <c:ptCount val="5"/>
                <c:pt idx="0">
                  <c:v>2371849</c:v>
                </c:pt>
                <c:pt idx="1">
                  <c:v>119223</c:v>
                </c:pt>
                <c:pt idx="2">
                  <c:v>2020880</c:v>
                </c:pt>
                <c:pt idx="3">
                  <c:v>231678</c:v>
                </c:pt>
                <c:pt idx="4" formatCode="General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DA-4EF5-B8C3-9C4A38551D14}"/>
            </c:ext>
          </c:extLst>
        </c:ser>
        <c:ser>
          <c:idx val="3"/>
          <c:order val="3"/>
          <c:tx>
            <c:strRef>
              <c:f>'Soğan ve sürgünleri yenen'!$E$1:$E$2</c:f>
              <c:strCache>
                <c:ptCount val="2"/>
                <c:pt idx="0">
                  <c:v>Yıl</c:v>
                </c:pt>
                <c:pt idx="1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'Soğan ve sürgünleri yenen'!$A$3:$A$7</c:f>
              <c:strCache>
                <c:ptCount val="5"/>
                <c:pt idx="0">
                  <c:v>Toplam</c:v>
                </c:pt>
                <c:pt idx="1">
                  <c:v>Sarımsak</c:v>
                </c:pt>
                <c:pt idx="2">
                  <c:v>Soğan</c:v>
                </c:pt>
                <c:pt idx="3">
                  <c:v>Pırasa</c:v>
                </c:pt>
                <c:pt idx="4">
                  <c:v>Kuşkonmaz</c:v>
                </c:pt>
              </c:strCache>
            </c:strRef>
          </c:cat>
          <c:val>
            <c:numRef>
              <c:f>'Soğan ve sürgünleri yenen'!$E$3:$E$7</c:f>
              <c:numCache>
                <c:formatCode>#,##0</c:formatCode>
                <c:ptCount val="5"/>
                <c:pt idx="0">
                  <c:v>2469913</c:v>
                </c:pt>
                <c:pt idx="1">
                  <c:v>143207</c:v>
                </c:pt>
                <c:pt idx="2">
                  <c:v>2073579</c:v>
                </c:pt>
                <c:pt idx="3">
                  <c:v>252958</c:v>
                </c:pt>
                <c:pt idx="4" formatCode="General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DA-4EF5-B8C3-9C4A38551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0246984"/>
        <c:axId val="-2127382376"/>
      </c:barChart>
      <c:catAx>
        <c:axId val="208024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-2127382376"/>
        <c:crosses val="autoZero"/>
        <c:auto val="1"/>
        <c:lblAlgn val="ctr"/>
        <c:lblOffset val="100"/>
        <c:noMultiLvlLbl val="0"/>
      </c:catAx>
      <c:valAx>
        <c:axId val="-212738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tr-TR"/>
          </a:p>
        </c:txPr>
        <c:crossAx val="2080246984"/>
        <c:crosses val="autoZero"/>
        <c:crossBetween val="between"/>
      </c:valAx>
      <c:spPr>
        <a:noFill/>
        <a:ln w="6350">
          <a:noFill/>
        </a:ln>
        <a:effectLst/>
      </c:spPr>
    </c:plotArea>
    <c:legend>
      <c:legendPos val="b"/>
      <c:layout>
        <c:manualLayout>
          <c:xMode val="edge"/>
          <c:yMode val="edge"/>
          <c:x val="0.39526261077596497"/>
          <c:y val="7.5371605698621197E-2"/>
          <c:w val="0.59382999780088397"/>
          <c:h val="0.1052828552125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354973542745701"/>
          <c:y val="3.1943172177452898E-2"/>
          <c:w val="0.79398170637565602"/>
          <c:h val="0.62610381822378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'Yaprakları yenen'!$B$1:$B$2</c:f>
              <c:strCache>
                <c:ptCount val="2"/>
                <c:pt idx="0">
                  <c:v>Yıl</c:v>
                </c:pt>
                <c:pt idx="1">
                  <c:v>2005</c:v>
                </c:pt>
              </c:strCache>
            </c:strRef>
          </c:tx>
          <c:spPr>
            <a:solidFill>
              <a:srgbClr val="35FF1B"/>
            </a:solidFill>
            <a:ln>
              <a:noFill/>
            </a:ln>
            <a:effectLst/>
          </c:spPr>
          <c:invertIfNegative val="0"/>
          <c:cat>
            <c:strRef>
              <c:f>'Yaprakları yenen'!$A$3:$A$16</c:f>
              <c:strCache>
                <c:ptCount val="14"/>
                <c:pt idx="0">
                  <c:v>Toplam</c:v>
                </c:pt>
                <c:pt idx="1">
                  <c:v>Ispanak</c:v>
                </c:pt>
                <c:pt idx="2">
                  <c:v>BB Lahana</c:v>
                </c:pt>
                <c:pt idx="3">
                  <c:v>K. Lahana </c:v>
                </c:pt>
                <c:pt idx="4">
                  <c:v>Y. Lahana </c:v>
                </c:pt>
                <c:pt idx="5">
                  <c:v>Br.Lahanası </c:v>
                </c:pt>
                <c:pt idx="6">
                  <c:v>Marul </c:v>
                </c:pt>
                <c:pt idx="7">
                  <c:v>Maydanoz</c:v>
                </c:pt>
                <c:pt idx="8">
                  <c:v>Nane </c:v>
                </c:pt>
                <c:pt idx="9">
                  <c:v>Tere </c:v>
                </c:pt>
                <c:pt idx="10">
                  <c:v>Roka</c:v>
                </c:pt>
                <c:pt idx="11">
                  <c:v>Dereotu</c:v>
                </c:pt>
                <c:pt idx="12">
                  <c:v>Semizotu</c:v>
                </c:pt>
                <c:pt idx="13">
                  <c:v>Mantar</c:v>
                </c:pt>
              </c:strCache>
            </c:strRef>
          </c:cat>
          <c:val>
            <c:numRef>
              <c:f>'Yaprakları yenen'!$B$3:$B$16</c:f>
              <c:numCache>
                <c:formatCode>#,##0</c:formatCode>
                <c:ptCount val="14"/>
                <c:pt idx="0">
                  <c:v>1411750</c:v>
                </c:pt>
                <c:pt idx="1">
                  <c:v>238000</c:v>
                </c:pt>
                <c:pt idx="2">
                  <c:v>492000</c:v>
                </c:pt>
                <c:pt idx="3">
                  <c:v>91000</c:v>
                </c:pt>
                <c:pt idx="4">
                  <c:v>92000</c:v>
                </c:pt>
                <c:pt idx="5" formatCode="General">
                  <c:v>900</c:v>
                </c:pt>
                <c:pt idx="6">
                  <c:v>424000</c:v>
                </c:pt>
                <c:pt idx="7">
                  <c:v>57000</c:v>
                </c:pt>
                <c:pt idx="8">
                  <c:v>7750</c:v>
                </c:pt>
                <c:pt idx="9">
                  <c:v>1600</c:v>
                </c:pt>
                <c:pt idx="10">
                  <c:v>2750</c:v>
                </c:pt>
                <c:pt idx="11">
                  <c:v>2000</c:v>
                </c:pt>
                <c:pt idx="12">
                  <c:v>2750</c:v>
                </c:pt>
                <c:pt idx="13">
                  <c:v>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4-4DF9-B804-C62F12BFD47A}"/>
            </c:ext>
          </c:extLst>
        </c:ser>
        <c:ser>
          <c:idx val="1"/>
          <c:order val="1"/>
          <c:tx>
            <c:strRef>
              <c:f>'Yaprakları yenen'!$C$1:$C$2</c:f>
              <c:strCache>
                <c:ptCount val="2"/>
                <c:pt idx="0">
                  <c:v>Yıl</c:v>
                </c:pt>
                <c:pt idx="1">
                  <c:v>2010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'Yaprakları yenen'!$A$3:$A$16</c:f>
              <c:strCache>
                <c:ptCount val="14"/>
                <c:pt idx="0">
                  <c:v>Toplam</c:v>
                </c:pt>
                <c:pt idx="1">
                  <c:v>Ispanak</c:v>
                </c:pt>
                <c:pt idx="2">
                  <c:v>BB Lahana</c:v>
                </c:pt>
                <c:pt idx="3">
                  <c:v>K. Lahana </c:v>
                </c:pt>
                <c:pt idx="4">
                  <c:v>Y. Lahana </c:v>
                </c:pt>
                <c:pt idx="5">
                  <c:v>Br.Lahanası </c:v>
                </c:pt>
                <c:pt idx="6">
                  <c:v>Marul </c:v>
                </c:pt>
                <c:pt idx="7">
                  <c:v>Maydanoz</c:v>
                </c:pt>
                <c:pt idx="8">
                  <c:v>Nane </c:v>
                </c:pt>
                <c:pt idx="9">
                  <c:v>Tere </c:v>
                </c:pt>
                <c:pt idx="10">
                  <c:v>Roka</c:v>
                </c:pt>
                <c:pt idx="11">
                  <c:v>Dereotu</c:v>
                </c:pt>
                <c:pt idx="12">
                  <c:v>Semizotu</c:v>
                </c:pt>
                <c:pt idx="13">
                  <c:v>Mantar</c:v>
                </c:pt>
              </c:strCache>
            </c:strRef>
          </c:cat>
          <c:val>
            <c:numRef>
              <c:f>'Yaprakları yenen'!$C$3:$C$16</c:f>
              <c:numCache>
                <c:formatCode>#,##0</c:formatCode>
                <c:ptCount val="14"/>
                <c:pt idx="0">
                  <c:v>1413047</c:v>
                </c:pt>
                <c:pt idx="1">
                  <c:v>218291</c:v>
                </c:pt>
                <c:pt idx="2">
                  <c:v>491228</c:v>
                </c:pt>
                <c:pt idx="3">
                  <c:v>118170</c:v>
                </c:pt>
                <c:pt idx="4">
                  <c:v>81953</c:v>
                </c:pt>
                <c:pt idx="5">
                  <c:v>1651</c:v>
                </c:pt>
                <c:pt idx="6">
                  <c:v>419298</c:v>
                </c:pt>
                <c:pt idx="7">
                  <c:v>56332</c:v>
                </c:pt>
                <c:pt idx="8">
                  <c:v>11772</c:v>
                </c:pt>
                <c:pt idx="9">
                  <c:v>2380</c:v>
                </c:pt>
                <c:pt idx="10">
                  <c:v>4058</c:v>
                </c:pt>
                <c:pt idx="11">
                  <c:v>2978</c:v>
                </c:pt>
                <c:pt idx="12">
                  <c:v>4936</c:v>
                </c:pt>
                <c:pt idx="13">
                  <c:v>21559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4-4DF9-B804-C62F12BFD47A}"/>
            </c:ext>
          </c:extLst>
        </c:ser>
        <c:ser>
          <c:idx val="2"/>
          <c:order val="2"/>
          <c:tx>
            <c:strRef>
              <c:f>'Yaprakları yenen'!$D$1:$D$2</c:f>
              <c:strCache>
                <c:ptCount val="2"/>
                <c:pt idx="0">
                  <c:v>Yıl</c:v>
                </c:pt>
                <c:pt idx="1">
                  <c:v>2015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'Yaprakları yenen'!$A$3:$A$16</c:f>
              <c:strCache>
                <c:ptCount val="14"/>
                <c:pt idx="0">
                  <c:v>Toplam</c:v>
                </c:pt>
                <c:pt idx="1">
                  <c:v>Ispanak</c:v>
                </c:pt>
                <c:pt idx="2">
                  <c:v>BB Lahana</c:v>
                </c:pt>
                <c:pt idx="3">
                  <c:v>K. Lahana </c:v>
                </c:pt>
                <c:pt idx="4">
                  <c:v>Y. Lahana </c:v>
                </c:pt>
                <c:pt idx="5">
                  <c:v>Br.Lahanası </c:v>
                </c:pt>
                <c:pt idx="6">
                  <c:v>Marul </c:v>
                </c:pt>
                <c:pt idx="7">
                  <c:v>Maydanoz</c:v>
                </c:pt>
                <c:pt idx="8">
                  <c:v>Nane </c:v>
                </c:pt>
                <c:pt idx="9">
                  <c:v>Tere </c:v>
                </c:pt>
                <c:pt idx="10">
                  <c:v>Roka</c:v>
                </c:pt>
                <c:pt idx="11">
                  <c:v>Dereotu</c:v>
                </c:pt>
                <c:pt idx="12">
                  <c:v>Semizotu</c:v>
                </c:pt>
                <c:pt idx="13">
                  <c:v>Mantar</c:v>
                </c:pt>
              </c:strCache>
            </c:strRef>
          </c:cat>
          <c:val>
            <c:numRef>
              <c:f>'Yaprakları yenen'!$D$3:$D$16</c:f>
              <c:numCache>
                <c:formatCode>#,##0</c:formatCode>
                <c:ptCount val="14"/>
                <c:pt idx="0">
                  <c:v>1523955</c:v>
                </c:pt>
                <c:pt idx="1">
                  <c:v>208403</c:v>
                </c:pt>
                <c:pt idx="2">
                  <c:v>514344</c:v>
                </c:pt>
                <c:pt idx="3">
                  <c:v>178679</c:v>
                </c:pt>
                <c:pt idx="4">
                  <c:v>71118</c:v>
                </c:pt>
                <c:pt idx="5">
                  <c:v>2534</c:v>
                </c:pt>
                <c:pt idx="6">
                  <c:v>447492</c:v>
                </c:pt>
                <c:pt idx="7">
                  <c:v>57728</c:v>
                </c:pt>
                <c:pt idx="8">
                  <c:v>14945</c:v>
                </c:pt>
                <c:pt idx="9">
                  <c:v>9236</c:v>
                </c:pt>
                <c:pt idx="10">
                  <c:v>9110</c:v>
                </c:pt>
                <c:pt idx="11">
                  <c:v>4488</c:v>
                </c:pt>
                <c:pt idx="12">
                  <c:v>5878</c:v>
                </c:pt>
                <c:pt idx="13">
                  <c:v>39495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94-4DF9-B804-C62F12BFD47A}"/>
            </c:ext>
          </c:extLst>
        </c:ser>
        <c:ser>
          <c:idx val="3"/>
          <c:order val="3"/>
          <c:tx>
            <c:strRef>
              <c:f>'Yaprakları yenen'!$E$1:$E$2</c:f>
              <c:strCache>
                <c:ptCount val="2"/>
                <c:pt idx="0">
                  <c:v>Yıl</c:v>
                </c:pt>
                <c:pt idx="1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'Yaprakları yenen'!$A$3:$A$16</c:f>
              <c:strCache>
                <c:ptCount val="14"/>
                <c:pt idx="0">
                  <c:v>Toplam</c:v>
                </c:pt>
                <c:pt idx="1">
                  <c:v>Ispanak</c:v>
                </c:pt>
                <c:pt idx="2">
                  <c:v>BB Lahana</c:v>
                </c:pt>
                <c:pt idx="3">
                  <c:v>K. Lahana </c:v>
                </c:pt>
                <c:pt idx="4">
                  <c:v>Y. Lahana </c:v>
                </c:pt>
                <c:pt idx="5">
                  <c:v>Br.Lahanası </c:v>
                </c:pt>
                <c:pt idx="6">
                  <c:v>Marul </c:v>
                </c:pt>
                <c:pt idx="7">
                  <c:v>Maydanoz</c:v>
                </c:pt>
                <c:pt idx="8">
                  <c:v>Nane </c:v>
                </c:pt>
                <c:pt idx="9">
                  <c:v>Tere </c:v>
                </c:pt>
                <c:pt idx="10">
                  <c:v>Roka</c:v>
                </c:pt>
                <c:pt idx="11">
                  <c:v>Dereotu</c:v>
                </c:pt>
                <c:pt idx="12">
                  <c:v>Semizotu</c:v>
                </c:pt>
                <c:pt idx="13">
                  <c:v>Mantar</c:v>
                </c:pt>
              </c:strCache>
            </c:strRef>
          </c:cat>
          <c:val>
            <c:numRef>
              <c:f>'Yaprakları yenen'!$E$3:$E$16</c:f>
              <c:numCache>
                <c:formatCode>#,##0</c:formatCode>
                <c:ptCount val="14"/>
                <c:pt idx="0">
                  <c:v>1603612</c:v>
                </c:pt>
                <c:pt idx="1">
                  <c:v>225174</c:v>
                </c:pt>
                <c:pt idx="2">
                  <c:v>516951</c:v>
                </c:pt>
                <c:pt idx="3">
                  <c:v>187948</c:v>
                </c:pt>
                <c:pt idx="4">
                  <c:v>57034</c:v>
                </c:pt>
                <c:pt idx="5">
                  <c:v>3343</c:v>
                </c:pt>
                <c:pt idx="6">
                  <c:v>487543</c:v>
                </c:pt>
                <c:pt idx="7">
                  <c:v>78961</c:v>
                </c:pt>
                <c:pt idx="8">
                  <c:v>14511</c:v>
                </c:pt>
                <c:pt idx="9">
                  <c:v>6517</c:v>
                </c:pt>
                <c:pt idx="10">
                  <c:v>12930</c:v>
                </c:pt>
                <c:pt idx="11">
                  <c:v>8318</c:v>
                </c:pt>
                <c:pt idx="12">
                  <c:v>4382</c:v>
                </c:pt>
                <c:pt idx="13">
                  <c:v>46144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94-4DF9-B804-C62F12BFD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3566664"/>
        <c:axId val="-2123624840"/>
      </c:barChart>
      <c:catAx>
        <c:axId val="-212356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3624840"/>
        <c:crosses val="autoZero"/>
        <c:auto val="1"/>
        <c:lblAlgn val="ctr"/>
        <c:lblOffset val="100"/>
        <c:noMultiLvlLbl val="0"/>
      </c:catAx>
      <c:valAx>
        <c:axId val="-212362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3566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2080508653"/>
          <c:y val="0.917114378024521"/>
          <c:w val="0.53758378598397105"/>
          <c:h val="8.2885621975479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00206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Alan!$A$3</c:f>
              <c:strCache>
                <c:ptCount val="1"/>
                <c:pt idx="0">
                  <c:v>Domates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Alan!$B$3:$E$3</c:f>
              <c:numCache>
                <c:formatCode>#,##0</c:formatCode>
                <c:ptCount val="4"/>
                <c:pt idx="0">
                  <c:v>2011160</c:v>
                </c:pt>
                <c:pt idx="1">
                  <c:v>1791147</c:v>
                </c:pt>
                <c:pt idx="2">
                  <c:v>1871637</c:v>
                </c:pt>
                <c:pt idx="3">
                  <c:v>1694837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E-40C2-A6A2-1ED354B4D9CF}"/>
            </c:ext>
          </c:extLst>
        </c:ser>
        <c:ser>
          <c:idx val="1"/>
          <c:order val="1"/>
          <c:tx>
            <c:strRef>
              <c:f>Alan!$A$4</c:f>
              <c:strCache>
                <c:ptCount val="1"/>
                <c:pt idx="0">
                  <c:v>Karpuz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Alan!$B$4:$E$4</c:f>
              <c:numCache>
                <c:formatCode>#,##0</c:formatCode>
                <c:ptCount val="4"/>
                <c:pt idx="0">
                  <c:v>1165460</c:v>
                </c:pt>
                <c:pt idx="1">
                  <c:v>956598</c:v>
                </c:pt>
                <c:pt idx="2">
                  <c:v>935458</c:v>
                </c:pt>
                <c:pt idx="3">
                  <c:v>863610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EE-40C2-A6A2-1ED354B4D9CF}"/>
            </c:ext>
          </c:extLst>
        </c:ser>
        <c:ser>
          <c:idx val="2"/>
          <c:order val="2"/>
          <c:tx>
            <c:strRef>
              <c:f>Alan!$A$5</c:f>
              <c:strCache>
                <c:ptCount val="1"/>
                <c:pt idx="0">
                  <c:v>Soğan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Alan!$B$5:$E$5</c:f>
              <c:numCache>
                <c:formatCode>#,##0</c:formatCode>
                <c:ptCount val="4"/>
                <c:pt idx="0">
                  <c:v>906610</c:v>
                </c:pt>
                <c:pt idx="1">
                  <c:v>735115</c:v>
                </c:pt>
                <c:pt idx="2">
                  <c:v>667825</c:v>
                </c:pt>
                <c:pt idx="3">
                  <c:v>613435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EE-40C2-A6A2-1ED354B4D9CF}"/>
            </c:ext>
          </c:extLst>
        </c:ser>
        <c:ser>
          <c:idx val="3"/>
          <c:order val="3"/>
          <c:tx>
            <c:strRef>
              <c:f>Alan!$A$6</c:f>
              <c:strCache>
                <c:ptCount val="1"/>
                <c:pt idx="0">
                  <c:v>Biber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Alan!$B$6:$E$6</c:f>
              <c:numCache>
                <c:formatCode>#,##0</c:formatCode>
                <c:ptCount val="4"/>
                <c:pt idx="0">
                  <c:v>804930</c:v>
                </c:pt>
                <c:pt idx="1">
                  <c:v>811615</c:v>
                </c:pt>
                <c:pt idx="2">
                  <c:v>792617</c:v>
                </c:pt>
                <c:pt idx="3">
                  <c:v>786524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E-40C2-A6A2-1ED354B4D9CF}"/>
            </c:ext>
          </c:extLst>
        </c:ser>
        <c:ser>
          <c:idx val="4"/>
          <c:order val="4"/>
          <c:tx>
            <c:strRef>
              <c:f>Alan!$A$7</c:f>
              <c:strCache>
                <c:ptCount val="1"/>
                <c:pt idx="0">
                  <c:v>Hıyar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Alan!$B$7:$E$7</c:f>
              <c:numCache>
                <c:formatCode>#,##0</c:formatCode>
                <c:ptCount val="4"/>
                <c:pt idx="0">
                  <c:v>461740</c:v>
                </c:pt>
                <c:pt idx="1">
                  <c:v>394564</c:v>
                </c:pt>
                <c:pt idx="2">
                  <c:v>3781105</c:v>
                </c:pt>
                <c:pt idx="3">
                  <c:v>356583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EE-40C2-A6A2-1ED354B4D9CF}"/>
            </c:ext>
          </c:extLst>
        </c:ser>
        <c:ser>
          <c:idx val="5"/>
          <c:order val="5"/>
          <c:tx>
            <c:strRef>
              <c:f>Alan!$A$8</c:f>
              <c:strCache>
                <c:ptCount val="1"/>
                <c:pt idx="0">
                  <c:v>Kavun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Alan!$B$8:$E$8</c:f>
              <c:numCache>
                <c:formatCode>#,##0</c:formatCode>
                <c:ptCount val="4"/>
                <c:pt idx="0">
                  <c:v>925430</c:v>
                </c:pt>
                <c:pt idx="1">
                  <c:v>795713</c:v>
                </c:pt>
                <c:pt idx="2">
                  <c:v>790524</c:v>
                </c:pt>
                <c:pt idx="3">
                  <c:v>735176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EE-40C2-A6A2-1ED354B4D9CF}"/>
            </c:ext>
          </c:extLst>
        </c:ser>
        <c:ser>
          <c:idx val="6"/>
          <c:order val="6"/>
          <c:tx>
            <c:strRef>
              <c:f>Alan!$A$9</c:f>
              <c:strCache>
                <c:ptCount val="1"/>
                <c:pt idx="0">
                  <c:v>Patlıcan</c:v>
                </c:pt>
              </c:strCache>
            </c:strRef>
          </c:tx>
          <c:spPr>
            <a:solidFill>
              <a:srgbClr val="8D35D1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Alan!$B$9:$E$9</c:f>
              <c:numCache>
                <c:formatCode>#,##0</c:formatCode>
                <c:ptCount val="4"/>
                <c:pt idx="0">
                  <c:v>307890</c:v>
                </c:pt>
                <c:pt idx="1">
                  <c:v>267540</c:v>
                </c:pt>
                <c:pt idx="2">
                  <c:v>234210</c:v>
                </c:pt>
                <c:pt idx="3">
                  <c:v>199292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EE-40C2-A6A2-1ED354B4D9CF}"/>
            </c:ext>
          </c:extLst>
        </c:ser>
        <c:ser>
          <c:idx val="7"/>
          <c:order val="7"/>
          <c:tx>
            <c:strRef>
              <c:f>Alan!$A$10</c:f>
              <c:strCache>
                <c:ptCount val="1"/>
                <c:pt idx="0">
                  <c:v>T. Fasulye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Alan!$B$10:$E$10</c:f>
              <c:numCache>
                <c:formatCode>#,##0</c:formatCode>
                <c:ptCount val="4"/>
                <c:pt idx="0">
                  <c:v>560500</c:v>
                </c:pt>
                <c:pt idx="1">
                  <c:v>531340</c:v>
                </c:pt>
                <c:pt idx="2">
                  <c:v>501218</c:v>
                </c:pt>
                <c:pt idx="3">
                  <c:v>455263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EE-40C2-A6A2-1ED354B4D9CF}"/>
            </c:ext>
          </c:extLst>
        </c:ser>
        <c:ser>
          <c:idx val="8"/>
          <c:order val="8"/>
          <c:tx>
            <c:strRef>
              <c:f>Alan!$A$11</c:f>
              <c:strCache>
                <c:ptCount val="1"/>
                <c:pt idx="0">
                  <c:v>Havuç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Alan!$B$11:$E$11</c:f>
              <c:numCache>
                <c:formatCode>#,##0</c:formatCode>
                <c:ptCount val="4"/>
                <c:pt idx="0">
                  <c:v>94940</c:v>
                </c:pt>
                <c:pt idx="1">
                  <c:v>111876</c:v>
                </c:pt>
                <c:pt idx="2">
                  <c:v>101003</c:v>
                </c:pt>
                <c:pt idx="3">
                  <c:v>123478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EE-40C2-A6A2-1ED354B4D9CF}"/>
            </c:ext>
          </c:extLst>
        </c:ser>
        <c:ser>
          <c:idx val="9"/>
          <c:order val="9"/>
          <c:tx>
            <c:strRef>
              <c:f>Alan!$A$12</c:f>
              <c:strCache>
                <c:ptCount val="1"/>
                <c:pt idx="0">
                  <c:v>BB Lahana</c:v>
                </c:pt>
              </c:strCache>
            </c:strRef>
          </c:tx>
          <c:spPr>
            <a:solidFill>
              <a:srgbClr val="35FF1B"/>
            </a:solidFill>
            <a:ln>
              <a:noFill/>
            </a:ln>
            <a:effectLst/>
          </c:spPr>
          <c:invertIfNegative val="0"/>
          <c:cat>
            <c:strRef>
              <c:f>Alan!$B$1:$E$2</c:f>
              <c:strCach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2018</c:v>
                </c:pt>
              </c:strCache>
            </c:strRef>
          </c:cat>
          <c:val>
            <c:numRef>
              <c:f>Alan!$B$12:$E$12</c:f>
              <c:numCache>
                <c:formatCode>#,##0</c:formatCode>
                <c:ptCount val="4"/>
                <c:pt idx="0">
                  <c:v>166990</c:v>
                </c:pt>
                <c:pt idx="1">
                  <c:v>149807</c:v>
                </c:pt>
                <c:pt idx="2">
                  <c:v>142229</c:v>
                </c:pt>
                <c:pt idx="3">
                  <c:v>132494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EEE-40C2-A6A2-1ED354B4D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123736328"/>
        <c:axId val="-2123732840"/>
      </c:barChart>
      <c:catAx>
        <c:axId val="-2123736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3732840"/>
        <c:crosses val="autoZero"/>
        <c:auto val="1"/>
        <c:lblAlgn val="ctr"/>
        <c:lblOffset val="100"/>
        <c:noMultiLvlLbl val="0"/>
      </c:catAx>
      <c:valAx>
        <c:axId val="-2123732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3736328"/>
        <c:crosses val="autoZero"/>
        <c:crossBetween val="between"/>
      </c:valAx>
      <c:spPr>
        <a:noFill/>
        <a:ln w="6350">
          <a:solidFill>
            <a:srgbClr val="808080"/>
          </a:solidFill>
        </a:ln>
        <a:effectLst/>
      </c:spPr>
    </c:plotArea>
    <c:legend>
      <c:legendPos val="b"/>
      <c:layout>
        <c:manualLayout>
          <c:xMode val="edge"/>
          <c:yMode val="edge"/>
          <c:x val="0.120774675892786"/>
          <c:y val="0.77618504470237804"/>
          <c:w val="0.84547473523851502"/>
          <c:h val="0.201437336205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80808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2612435683302"/>
          <c:y val="0.14460389631170201"/>
          <c:w val="0.81873954566868001"/>
          <c:h val="0.482452460137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Üretim!$B$1:$B$2</c:f>
              <c:strCache>
                <c:ptCount val="2"/>
                <c:pt idx="0">
                  <c:v>Yıl</c:v>
                </c:pt>
                <c:pt idx="1">
                  <c:v>2005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Üretim!$A$3:$A$12</c:f>
              <c:strCache>
                <c:ptCount val="10"/>
                <c:pt idx="0">
                  <c:v>Domates</c:v>
                </c:pt>
                <c:pt idx="1">
                  <c:v>Karpuz</c:v>
                </c:pt>
                <c:pt idx="2">
                  <c:v>Soğan</c:v>
                </c:pt>
                <c:pt idx="3">
                  <c:v>Biber</c:v>
                </c:pt>
                <c:pt idx="4">
                  <c:v>Hıyar</c:v>
                </c:pt>
                <c:pt idx="5">
                  <c:v>Kavun</c:v>
                </c:pt>
                <c:pt idx="6">
                  <c:v>Patlıcan</c:v>
                </c:pt>
                <c:pt idx="7">
                  <c:v>T. Fasulye</c:v>
                </c:pt>
                <c:pt idx="8">
                  <c:v>Havuç</c:v>
                </c:pt>
                <c:pt idx="9">
                  <c:v>BB Lahana</c:v>
                </c:pt>
              </c:strCache>
            </c:strRef>
          </c:cat>
          <c:val>
            <c:numRef>
              <c:f>Üretim!$B$3:$B$12</c:f>
              <c:numCache>
                <c:formatCode>#,##0</c:formatCode>
                <c:ptCount val="10"/>
                <c:pt idx="0">
                  <c:v>10050000</c:v>
                </c:pt>
                <c:pt idx="1">
                  <c:v>3970000</c:v>
                </c:pt>
                <c:pt idx="2">
                  <c:v>2270000</c:v>
                </c:pt>
                <c:pt idx="3">
                  <c:v>1829000</c:v>
                </c:pt>
                <c:pt idx="4">
                  <c:v>1745000</c:v>
                </c:pt>
                <c:pt idx="5">
                  <c:v>1825000</c:v>
                </c:pt>
                <c:pt idx="6">
                  <c:v>930000</c:v>
                </c:pt>
                <c:pt idx="7">
                  <c:v>555000</c:v>
                </c:pt>
                <c:pt idx="8">
                  <c:v>388000</c:v>
                </c:pt>
                <c:pt idx="9">
                  <c:v>492000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2-4ADE-B3C5-FCABCCBB48B6}"/>
            </c:ext>
          </c:extLst>
        </c:ser>
        <c:ser>
          <c:idx val="1"/>
          <c:order val="1"/>
          <c:tx>
            <c:strRef>
              <c:f>Üretim!$C$1:$C$2</c:f>
              <c:strCache>
                <c:ptCount val="2"/>
                <c:pt idx="0">
                  <c:v>Yıl</c:v>
                </c:pt>
                <c:pt idx="1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Üretim!$A$3:$A$12</c:f>
              <c:strCache>
                <c:ptCount val="10"/>
                <c:pt idx="0">
                  <c:v>Domates</c:v>
                </c:pt>
                <c:pt idx="1">
                  <c:v>Karpuz</c:v>
                </c:pt>
                <c:pt idx="2">
                  <c:v>Soğan</c:v>
                </c:pt>
                <c:pt idx="3">
                  <c:v>Biber</c:v>
                </c:pt>
                <c:pt idx="4">
                  <c:v>Hıyar</c:v>
                </c:pt>
                <c:pt idx="5">
                  <c:v>Kavun</c:v>
                </c:pt>
                <c:pt idx="6">
                  <c:v>Patlıcan</c:v>
                </c:pt>
                <c:pt idx="7">
                  <c:v>T. Fasulye</c:v>
                </c:pt>
                <c:pt idx="8">
                  <c:v>Havuç</c:v>
                </c:pt>
                <c:pt idx="9">
                  <c:v>BB Lahana</c:v>
                </c:pt>
              </c:strCache>
            </c:strRef>
          </c:cat>
          <c:val>
            <c:numRef>
              <c:f>Üretim!$C$3:$C$12</c:f>
              <c:numCache>
                <c:formatCode>#,##0</c:formatCode>
                <c:ptCount val="10"/>
                <c:pt idx="0">
                  <c:v>10052000</c:v>
                </c:pt>
                <c:pt idx="1">
                  <c:v>3683103</c:v>
                </c:pt>
                <c:pt idx="2">
                  <c:v>2065478</c:v>
                </c:pt>
                <c:pt idx="3">
                  <c:v>1986700</c:v>
                </c:pt>
                <c:pt idx="4">
                  <c:v>1739191</c:v>
                </c:pt>
                <c:pt idx="5">
                  <c:v>1611695</c:v>
                </c:pt>
                <c:pt idx="6">
                  <c:v>846998</c:v>
                </c:pt>
                <c:pt idx="7">
                  <c:v>587967</c:v>
                </c:pt>
                <c:pt idx="8">
                  <c:v>533353</c:v>
                </c:pt>
                <c:pt idx="9">
                  <c:v>491228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C2-4ADE-B3C5-FCABCCBB48B6}"/>
            </c:ext>
          </c:extLst>
        </c:ser>
        <c:ser>
          <c:idx val="2"/>
          <c:order val="2"/>
          <c:tx>
            <c:strRef>
              <c:f>Üretim!$D$1:$D$2</c:f>
              <c:strCache>
                <c:ptCount val="2"/>
                <c:pt idx="0">
                  <c:v>Yıl</c:v>
                </c:pt>
                <c:pt idx="1">
                  <c:v>2015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Üretim!$A$3:$A$12</c:f>
              <c:strCache>
                <c:ptCount val="10"/>
                <c:pt idx="0">
                  <c:v>Domates</c:v>
                </c:pt>
                <c:pt idx="1">
                  <c:v>Karpuz</c:v>
                </c:pt>
                <c:pt idx="2">
                  <c:v>Soğan</c:v>
                </c:pt>
                <c:pt idx="3">
                  <c:v>Biber</c:v>
                </c:pt>
                <c:pt idx="4">
                  <c:v>Hıyar</c:v>
                </c:pt>
                <c:pt idx="5">
                  <c:v>Kavun</c:v>
                </c:pt>
                <c:pt idx="6">
                  <c:v>Patlıcan</c:v>
                </c:pt>
                <c:pt idx="7">
                  <c:v>T. Fasulye</c:v>
                </c:pt>
                <c:pt idx="8">
                  <c:v>Havuç</c:v>
                </c:pt>
                <c:pt idx="9">
                  <c:v>BB Lahana</c:v>
                </c:pt>
              </c:strCache>
            </c:strRef>
          </c:cat>
          <c:val>
            <c:numRef>
              <c:f>Üretim!$D$3:$D$12</c:f>
              <c:numCache>
                <c:formatCode>#,##0</c:formatCode>
                <c:ptCount val="10"/>
                <c:pt idx="0">
                  <c:v>12615000</c:v>
                </c:pt>
                <c:pt idx="1">
                  <c:v>3918558</c:v>
                </c:pt>
                <c:pt idx="2">
                  <c:v>2020880</c:v>
                </c:pt>
                <c:pt idx="3">
                  <c:v>2307456</c:v>
                </c:pt>
                <c:pt idx="4">
                  <c:v>1822636</c:v>
                </c:pt>
                <c:pt idx="5">
                  <c:v>1719620</c:v>
                </c:pt>
                <c:pt idx="6">
                  <c:v>805259</c:v>
                </c:pt>
                <c:pt idx="7">
                  <c:v>640836</c:v>
                </c:pt>
                <c:pt idx="8">
                  <c:v>534988</c:v>
                </c:pt>
                <c:pt idx="9">
                  <c:v>764141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C2-4ADE-B3C5-FCABCCBB48B6}"/>
            </c:ext>
          </c:extLst>
        </c:ser>
        <c:ser>
          <c:idx val="3"/>
          <c:order val="3"/>
          <c:tx>
            <c:strRef>
              <c:f>Üretim!$E$1:$E$2</c:f>
              <c:strCache>
                <c:ptCount val="2"/>
                <c:pt idx="0">
                  <c:v>Yıl</c:v>
                </c:pt>
                <c:pt idx="1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Üretim!$A$3:$A$12</c:f>
              <c:strCache>
                <c:ptCount val="10"/>
                <c:pt idx="0">
                  <c:v>Domates</c:v>
                </c:pt>
                <c:pt idx="1">
                  <c:v>Karpuz</c:v>
                </c:pt>
                <c:pt idx="2">
                  <c:v>Soğan</c:v>
                </c:pt>
                <c:pt idx="3">
                  <c:v>Biber</c:v>
                </c:pt>
                <c:pt idx="4">
                  <c:v>Hıyar</c:v>
                </c:pt>
                <c:pt idx="5">
                  <c:v>Kavun</c:v>
                </c:pt>
                <c:pt idx="6">
                  <c:v>Patlıcan</c:v>
                </c:pt>
                <c:pt idx="7">
                  <c:v>T. Fasulye</c:v>
                </c:pt>
                <c:pt idx="8">
                  <c:v>Havuç</c:v>
                </c:pt>
                <c:pt idx="9">
                  <c:v>BB Lahana</c:v>
                </c:pt>
              </c:strCache>
            </c:strRef>
          </c:cat>
          <c:val>
            <c:numRef>
              <c:f>Üretim!$E$3:$E$12</c:f>
              <c:numCache>
                <c:formatCode>#,##0</c:formatCode>
                <c:ptCount val="10"/>
                <c:pt idx="0">
                  <c:v>12150000</c:v>
                </c:pt>
                <c:pt idx="1">
                  <c:v>4031174</c:v>
                </c:pt>
                <c:pt idx="2">
                  <c:v>2073549</c:v>
                </c:pt>
                <c:pt idx="3">
                  <c:v>2554974</c:v>
                </c:pt>
                <c:pt idx="4">
                  <c:v>1848273</c:v>
                </c:pt>
                <c:pt idx="5">
                  <c:v>1753942</c:v>
                </c:pt>
                <c:pt idx="6">
                  <c:v>836284</c:v>
                </c:pt>
                <c:pt idx="7">
                  <c:v>580949</c:v>
                </c:pt>
                <c:pt idx="8">
                  <c:v>642837</c:v>
                </c:pt>
                <c:pt idx="9">
                  <c:v>516951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C2-4ADE-B3C5-FCABCCBB4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0212152"/>
        <c:axId val="2080266760"/>
      </c:barChart>
      <c:catAx>
        <c:axId val="2080212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0266760"/>
        <c:crosses val="autoZero"/>
        <c:auto val="1"/>
        <c:lblAlgn val="ctr"/>
        <c:lblOffset val="100"/>
        <c:noMultiLvlLbl val="0"/>
      </c:catAx>
      <c:valAx>
        <c:axId val="2080266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0212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376796431914498"/>
          <c:y val="0.18666603056682601"/>
          <c:w val="0.58582848472612303"/>
          <c:h val="0.107111211320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6350">
      <a:solidFill>
        <a:srgbClr val="808080"/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0.91662</cdr:x>
      <cdr:y>0.5</cdr:y>
    </cdr:from>
    <cdr:to>
      <cdr:x>0.98474</cdr:x>
      <cdr:y>0.69487</cdr:y>
    </cdr:to>
    <cdr:sp macro="" textlink="">
      <cdr:nvSpPr>
        <cdr:cNvPr id="6" name="Yay 5">
          <a:extLst xmlns:a="http://schemas.openxmlformats.org/drawingml/2006/main">
            <a:ext uri="{FF2B5EF4-FFF2-40B4-BE49-F238E27FC236}">
              <a16:creationId xmlns:a16="http://schemas.microsoft.com/office/drawing/2014/main" id="{F30C608F-8535-D142-AD7B-E64B74C7CF6A}"/>
            </a:ext>
          </a:extLst>
        </cdr:cNvPr>
        <cdr:cNvSpPr/>
      </cdr:nvSpPr>
      <cdr:spPr>
        <a:xfrm xmlns:a="http://schemas.openxmlformats.org/drawingml/2006/main">
          <a:off x="8163291" y="2335616"/>
          <a:ext cx="606669" cy="910275"/>
        </a:xfrm>
        <a:prstGeom xmlns:a="http://schemas.openxmlformats.org/drawingml/2006/main" prst="arc">
          <a:avLst>
            <a:gd name="adj1" fmla="val 16085149"/>
            <a:gd name="adj2" fmla="val 15723390"/>
          </a:avLst>
        </a:prstGeom>
        <a:ln xmlns:a="http://schemas.openxmlformats.org/drawingml/2006/main" w="31750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tr-T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BEA09-463E-4957-8DAC-9204CB638437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F32A4-609D-4481-A83A-5D3626DC0B6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459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r-TR" dirty="0"/>
              <a:t>Türkiye’ </a:t>
            </a:r>
            <a:r>
              <a:rPr lang="tr-TR" dirty="0" err="1"/>
              <a:t>nin</a:t>
            </a:r>
            <a:r>
              <a:rPr lang="tr-TR" dirty="0"/>
              <a:t> Sebze Üretiminin Yıllara Göre Değişimi</a:t>
            </a:r>
          </a:p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612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E46B8F-64D8-40D3-8806-706F5F60C947}" type="slidenum">
              <a:rPr lang="tr-TR" smtClean="0"/>
              <a:pPr>
                <a:defRPr/>
              </a:pPr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37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r-TR"/>
              <a:t>Meyvesi Yenen Sebzelerin Üretim Miktarı</a:t>
            </a:r>
          </a:p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12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172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351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r-TR"/>
              <a:t>Türkiye’de En Fazla Üretilen 10 Sebze Türünün Üretim Alanı Değerleri (da)</a:t>
            </a:r>
          </a:p>
        </p:txBody>
      </p:sp>
    </p:spTree>
    <p:extLst>
      <p:ext uri="{BB962C8B-B14F-4D97-AF65-F5344CB8AC3E}">
        <p14:creationId xmlns:p14="http://schemas.microsoft.com/office/powerpoint/2010/main" val="3832392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072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550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E46B8F-64D8-40D3-8806-706F5F60C947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259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r-TR"/>
              <a:t>Tohumculuk Sektörü</a:t>
            </a:r>
          </a:p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97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315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70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762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735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52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928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395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68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707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28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86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8CC5B-B0EB-4F4F-B726-7808241B3B88}" type="datetimeFigureOut">
              <a:rPr lang="tr-TR" smtClean="0"/>
              <a:t>3.03.2022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FB8AB-3170-47C3-8B70-A5ED9510A5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26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turkiye-uydu-goruntusu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44600" y="4777252"/>
            <a:ext cx="9702800" cy="1847850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tr-TR" sz="4000" dirty="0">
                <a:latin typeface="Arial" charset="0"/>
                <a:cs typeface="Arial" charset="0"/>
              </a:rPr>
              <a:t/>
            </a:r>
            <a:br>
              <a:rPr lang="tr-TR" sz="4000" dirty="0">
                <a:latin typeface="Arial" charset="0"/>
                <a:cs typeface="Arial" charset="0"/>
              </a:rPr>
            </a:br>
            <a:r>
              <a:rPr lang="tr-TR" sz="4000" dirty="0">
                <a:latin typeface="Arial" charset="0"/>
                <a:cs typeface="Arial" charset="0"/>
              </a:rPr>
              <a:t/>
            </a:r>
            <a:br>
              <a:rPr lang="tr-TR" sz="4000" dirty="0">
                <a:latin typeface="Arial" charset="0"/>
                <a:cs typeface="Arial" charset="0"/>
              </a:rPr>
            </a:br>
            <a:r>
              <a:rPr lang="tr-TR" sz="4000" dirty="0">
                <a:latin typeface="Arial" charset="0"/>
                <a:cs typeface="Arial" charset="0"/>
              </a:rPr>
              <a:t/>
            </a:r>
            <a:br>
              <a:rPr lang="tr-TR" sz="4000" dirty="0">
                <a:latin typeface="Arial" charset="0"/>
                <a:cs typeface="Arial" charset="0"/>
              </a:rPr>
            </a:br>
            <a:r>
              <a:rPr lang="tr-TR" sz="5400" dirty="0">
                <a:solidFill>
                  <a:srgbClr val="000099"/>
                </a:solidFill>
                <a:latin typeface="Arial" charset="0"/>
                <a:cs typeface="Arial" charset="0"/>
              </a:rPr>
              <a:t>SEBZECİLİK SEKTÖRÜ</a:t>
            </a:r>
            <a:br>
              <a:rPr lang="tr-TR" sz="5400" dirty="0">
                <a:solidFill>
                  <a:srgbClr val="000099"/>
                </a:solidFill>
                <a:latin typeface="Arial" charset="0"/>
                <a:cs typeface="Arial" charset="0"/>
              </a:rPr>
            </a:br>
            <a:r>
              <a:rPr lang="tr-TR" sz="5400" dirty="0">
                <a:solidFill>
                  <a:srgbClr val="000099"/>
                </a:solidFill>
                <a:latin typeface="Arial" charset="0"/>
                <a:cs typeface="Arial" charset="0"/>
              </a:rPr>
              <a:t/>
            </a:r>
            <a:br>
              <a:rPr lang="tr-TR" sz="5400" dirty="0">
                <a:solidFill>
                  <a:srgbClr val="000099"/>
                </a:solidFill>
                <a:latin typeface="Arial" charset="0"/>
                <a:cs typeface="Arial" charset="0"/>
              </a:rPr>
            </a:br>
            <a:r>
              <a:rPr lang="tr-TR" sz="5400" dirty="0">
                <a:solidFill>
                  <a:srgbClr val="000099"/>
                </a:solidFill>
                <a:latin typeface="Arial" charset="0"/>
                <a:cs typeface="Arial" charset="0"/>
              </a:rPr>
              <a:t>DÜNÜ-BUGÜNÜ-GELECEĞİ</a:t>
            </a:r>
            <a:endParaRPr lang="en-US" sz="54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k 6"/>
          <p:cNvGraphicFramePr>
            <a:graphicFrameLocks/>
          </p:cNvGraphicFramePr>
          <p:nvPr>
            <p:extLst/>
          </p:nvPr>
        </p:nvGraphicFramePr>
        <p:xfrm>
          <a:off x="2081561" y="4045067"/>
          <a:ext cx="8251902" cy="276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 5"/>
          <p:cNvGraphicFramePr>
            <a:graphicFrameLocks/>
          </p:cNvGraphicFramePr>
          <p:nvPr>
            <p:extLst/>
          </p:nvPr>
        </p:nvGraphicFramePr>
        <p:xfrm>
          <a:off x="2081561" y="371049"/>
          <a:ext cx="8251902" cy="326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3230072" y="-16349"/>
            <a:ext cx="56429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tr-TR" sz="2200" b="1" dirty="0">
                <a:solidFill>
                  <a:srgbClr val="0037A7"/>
                </a:solidFill>
              </a:rPr>
              <a:t>Meyvesi Yenen Sebzelerin Üretim Miktarı (ton)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95351" y="3623772"/>
            <a:ext cx="502432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tr-TR" sz="2200" b="1" dirty="0" err="1">
                <a:solidFill>
                  <a:srgbClr val="0037A7"/>
                </a:solidFill>
              </a:rPr>
              <a:t>Baklagil</a:t>
            </a:r>
            <a:r>
              <a:rPr lang="tr-TR" sz="2200" b="1" dirty="0">
                <a:solidFill>
                  <a:srgbClr val="0037A7"/>
                </a:solidFill>
              </a:rPr>
              <a:t> Sebzelerinin Üretim Miktarı (ton)</a:t>
            </a:r>
          </a:p>
        </p:txBody>
      </p:sp>
    </p:spTree>
    <p:extLst>
      <p:ext uri="{BB962C8B-B14F-4D97-AF65-F5344CB8AC3E}">
        <p14:creationId xmlns:p14="http://schemas.microsoft.com/office/powerpoint/2010/main" val="41837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6" grpId="0">
        <p:bldAsOne/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179638" y="3435001"/>
            <a:ext cx="8005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tr-TR" sz="2200" b="1" dirty="0">
                <a:solidFill>
                  <a:srgbClr val="000099"/>
                </a:solidFill>
              </a:rPr>
              <a:t>Soğan ve Sürgünleri Yenen Sebzelerin Üretim Miktarı (ton</a:t>
            </a:r>
            <a:r>
              <a:rPr lang="tr-TR" sz="2400" b="1" dirty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165476" y="1"/>
            <a:ext cx="54845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tr-TR" sz="2200" b="1" dirty="0">
                <a:solidFill>
                  <a:srgbClr val="000099"/>
                </a:solidFill>
              </a:rPr>
              <a:t>Kökleri Yenen Sebzelerin Üretim Miktarı (ton)</a:t>
            </a:r>
          </a:p>
        </p:txBody>
      </p:sp>
      <p:graphicFrame>
        <p:nvGraphicFramePr>
          <p:cNvPr id="8" name="Grafik 7"/>
          <p:cNvGraphicFramePr>
            <a:graphicFrameLocks/>
          </p:cNvGraphicFramePr>
          <p:nvPr>
            <p:extLst/>
          </p:nvPr>
        </p:nvGraphicFramePr>
        <p:xfrm>
          <a:off x="2036957" y="426877"/>
          <a:ext cx="8062331" cy="302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k 8"/>
          <p:cNvGraphicFramePr>
            <a:graphicFrameLocks/>
          </p:cNvGraphicFramePr>
          <p:nvPr>
            <p:extLst/>
          </p:nvPr>
        </p:nvGraphicFramePr>
        <p:xfrm>
          <a:off x="2036958" y="3896665"/>
          <a:ext cx="8062331" cy="280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48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Graphic spid="8" grpId="0">
        <p:bldAsOne/>
      </p:bldGraphic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2551114" y="1136710"/>
            <a:ext cx="6342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tr-TR" sz="2400" b="1" dirty="0">
                <a:solidFill>
                  <a:srgbClr val="000099"/>
                </a:solidFill>
              </a:rPr>
              <a:t>Yaprakları Yenen Sebzelerin Üretim Miktarı (ton)</a:t>
            </a:r>
          </a:p>
        </p:txBody>
      </p:sp>
      <p:graphicFrame>
        <p:nvGraphicFramePr>
          <p:cNvPr id="5" name="Grafik 4"/>
          <p:cNvGraphicFramePr>
            <a:graphicFrameLocks/>
          </p:cNvGraphicFramePr>
          <p:nvPr>
            <p:extLst/>
          </p:nvPr>
        </p:nvGraphicFramePr>
        <p:xfrm>
          <a:off x="1643063" y="1598672"/>
          <a:ext cx="8905875" cy="4671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458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2315308" y="1"/>
            <a:ext cx="115552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tr-TR" sz="2400" b="1" dirty="0">
                <a:solidFill>
                  <a:srgbClr val="C00000"/>
                </a:solidFill>
              </a:rPr>
              <a:t>Türkiye’de En Fazla Üretilen 10 Sebze Türü (Üretim (da)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/>
          </p:nvPr>
        </p:nvGraphicFramePr>
        <p:xfrm>
          <a:off x="1963737" y="448546"/>
          <a:ext cx="8245037" cy="313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k 7"/>
          <p:cNvGraphicFramePr>
            <a:graphicFrameLocks/>
          </p:cNvGraphicFramePr>
          <p:nvPr>
            <p:extLst/>
          </p:nvPr>
        </p:nvGraphicFramePr>
        <p:xfrm>
          <a:off x="1963737" y="3960696"/>
          <a:ext cx="8403179" cy="2843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2055472" y="3599861"/>
            <a:ext cx="6986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tr-TR" sz="2400" b="1" dirty="0">
                <a:solidFill>
                  <a:srgbClr val="000099"/>
                </a:solidFill>
              </a:rPr>
              <a:t>  </a:t>
            </a:r>
            <a:r>
              <a:rPr lang="tr-TR" sz="2400" b="1" dirty="0">
                <a:solidFill>
                  <a:srgbClr val="C00000"/>
                </a:solidFill>
              </a:rPr>
              <a:t>Türkiye’de En Fazla Üretilen 10 Sebze Türü Üretim (t)</a:t>
            </a:r>
          </a:p>
        </p:txBody>
      </p:sp>
    </p:spTree>
    <p:extLst>
      <p:ext uri="{BB962C8B-B14F-4D97-AF65-F5344CB8AC3E}">
        <p14:creationId xmlns:p14="http://schemas.microsoft.com/office/powerpoint/2010/main" val="26692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31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/>
          <p:cNvGraphicFramePr>
            <a:graphicFrameLocks/>
          </p:cNvGraphicFramePr>
          <p:nvPr>
            <p:extLst/>
          </p:nvPr>
        </p:nvGraphicFramePr>
        <p:xfrm>
          <a:off x="1657815" y="1526380"/>
          <a:ext cx="8932126" cy="46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ikdörtgen 5"/>
          <p:cNvSpPr/>
          <p:nvPr/>
        </p:nvSpPr>
        <p:spPr>
          <a:xfrm>
            <a:off x="2193073" y="562438"/>
            <a:ext cx="76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Arial" panose="020B0604020202020204" pitchFamily="34" charset="0"/>
                <a:ea typeface="MS Minngs"/>
              </a:rPr>
              <a:t>İllere Göre Sebze Üretim Miktarları ve Ekim Alanları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9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463" y="95251"/>
            <a:ext cx="7581900" cy="8937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Tüketim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alışkanlıklarımız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değişmiş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mi</a:t>
            </a:r>
          </a:p>
        </p:txBody>
      </p:sp>
      <p:sp>
        <p:nvSpPr>
          <p:cNvPr id="7" name="6 Komut Düğmesi: Yardım">
            <a:hlinkClick r:id="" action="ppaction://noaction" highlightClick="1"/>
          </p:cNvPr>
          <p:cNvSpPr/>
          <p:nvPr/>
        </p:nvSpPr>
        <p:spPr>
          <a:xfrm>
            <a:off x="9461500" y="228600"/>
            <a:ext cx="673100" cy="647700"/>
          </a:xfrm>
          <a:prstGeom prst="actionButtonHelp">
            <a:avLst/>
          </a:prstGeom>
          <a:solidFill>
            <a:srgbClr val="FF5B56"/>
          </a:solidFill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graphicFrame>
        <p:nvGraphicFramePr>
          <p:cNvPr id="6" name="Grafik 5"/>
          <p:cNvGraphicFramePr>
            <a:graphicFrameLocks/>
          </p:cNvGraphicFramePr>
          <p:nvPr>
            <p:extLst/>
          </p:nvPr>
        </p:nvGraphicFramePr>
        <p:xfrm>
          <a:off x="1635512" y="1862644"/>
          <a:ext cx="8898673" cy="477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ikdörtgen 2"/>
          <p:cNvSpPr/>
          <p:nvPr/>
        </p:nvSpPr>
        <p:spPr>
          <a:xfrm>
            <a:off x="2052468" y="1212888"/>
            <a:ext cx="8337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Arial" panose="020B0604020202020204" pitchFamily="34" charset="0"/>
                <a:ea typeface="MS Minngs"/>
              </a:rPr>
              <a:t>Sebzelerin Yıllara Göre Kişi Başı Tüketim Miktarı (kg/yıl)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0" y="107950"/>
            <a:ext cx="6362700" cy="10493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Üreti</a:t>
            </a:r>
            <a:r>
              <a:rPr lang="tr-TR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     T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üketim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ilişkisi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4 Çift Ayraç"/>
          <p:cNvSpPr/>
          <p:nvPr/>
        </p:nvSpPr>
        <p:spPr>
          <a:xfrm>
            <a:off x="3632200" y="107950"/>
            <a:ext cx="4940300" cy="1543050"/>
          </a:xfrm>
          <a:prstGeom prst="bracePair">
            <a:avLst/>
          </a:prstGeom>
          <a:ln>
            <a:solidFill>
              <a:srgbClr val="FF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Eksi"/>
          <p:cNvSpPr/>
          <p:nvPr/>
        </p:nvSpPr>
        <p:spPr>
          <a:xfrm>
            <a:off x="5080000" y="632619"/>
            <a:ext cx="571500" cy="153988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dirty="0">
              <a:solidFill>
                <a:srgbClr val="FF5B56"/>
              </a:solidFill>
            </a:endParaRPr>
          </a:p>
        </p:txBody>
      </p:sp>
      <p:pic>
        <p:nvPicPr>
          <p:cNvPr id="7" name="Resim 6"/>
          <p:cNvPicPr/>
          <p:nvPr/>
        </p:nvPicPr>
        <p:blipFill rotWithShape="1">
          <a:blip r:embed="rId2"/>
          <a:srcRect b="4983"/>
          <a:stretch/>
        </p:blipFill>
        <p:spPr bwMode="auto">
          <a:xfrm>
            <a:off x="2181922" y="1773044"/>
            <a:ext cx="7952678" cy="4683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205084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600" y="4203824"/>
            <a:ext cx="4357688" cy="1830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  <a:r>
              <a:rPr lang="en-US" sz="1800" dirty="0" err="1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Üretimde</a:t>
            </a:r>
            <a:r>
              <a:rPr lang="en-US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dirty="0" err="1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kaybediyoruz</a:t>
            </a:r>
            <a:r>
              <a:rPr lang="tr-TR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  <a:endParaRPr lang="en-US" sz="1800" dirty="0">
              <a:solidFill>
                <a:srgbClr val="010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  <a:r>
              <a:rPr lang="en-US" sz="1800" dirty="0" err="1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Satıyoruz</a:t>
            </a:r>
            <a:r>
              <a:rPr lang="tr-TR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  <a:endParaRPr lang="en-US" sz="1800" dirty="0">
              <a:solidFill>
                <a:srgbClr val="010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solidFill>
                <a:srgbClr val="010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GERÇEKTEN SATIYOR MUYUZ</a:t>
            </a:r>
            <a:r>
              <a:rPr lang="tr-TR" sz="1800" dirty="0">
                <a:solidFill>
                  <a:srgbClr val="010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en-US" sz="1800" dirty="0">
              <a:solidFill>
                <a:srgbClr val="FF5B5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93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550" y="1587500"/>
            <a:ext cx="3302000" cy="2463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3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6288" y="1587500"/>
            <a:ext cx="4291012" cy="4546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2033588" y="500063"/>
            <a:ext cx="4622612" cy="369332"/>
          </a:xfrm>
          <a:prstGeom prst="rect">
            <a:avLst/>
          </a:prstGeom>
          <a:noFill/>
          <a:ln w="9525">
            <a:solidFill>
              <a:srgbClr val="FF5B5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tr-TR" b="1">
                <a:solidFill>
                  <a:srgbClr val="000099"/>
                </a:solidFill>
              </a:rPr>
              <a:t>Yeterliyiz-Çok tüketmiyoruz- Ne yapıyoruz peki</a:t>
            </a:r>
          </a:p>
        </p:txBody>
      </p:sp>
      <p:sp>
        <p:nvSpPr>
          <p:cNvPr id="9" name="8 Komut Düğmesi: Yardım">
            <a:hlinkClick r:id="" action="ppaction://noaction" highlightClick="1"/>
          </p:cNvPr>
          <p:cNvSpPr/>
          <p:nvPr/>
        </p:nvSpPr>
        <p:spPr>
          <a:xfrm>
            <a:off x="10088563" y="509589"/>
            <a:ext cx="520700" cy="509587"/>
          </a:xfrm>
          <a:prstGeom prst="actionButtonHelp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0" name="Picture 7" descr="3914729343_6ba95723d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9789" y="6191250"/>
            <a:ext cx="10334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58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 4"/>
          <p:cNvGraphicFramePr>
            <a:graphicFrameLocks/>
          </p:cNvGraphicFramePr>
          <p:nvPr>
            <p:extLst/>
          </p:nvPr>
        </p:nvGraphicFramePr>
        <p:xfrm>
          <a:off x="2282284" y="1438217"/>
          <a:ext cx="7953375" cy="449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ikdörtgen 1"/>
          <p:cNvSpPr/>
          <p:nvPr/>
        </p:nvSpPr>
        <p:spPr>
          <a:xfrm>
            <a:off x="2078804" y="193814"/>
            <a:ext cx="7674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Arial" panose="020B0604020202020204" pitchFamily="34" charset="0"/>
                <a:ea typeface="MS Minngs"/>
              </a:rPr>
              <a:t>Toplam Yaş Sebze İhracat Miktarı ve Değerinin Yıllık Değişimleri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83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645938-1714-E548-80E9-A2AF21CF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0" y="77129"/>
            <a:ext cx="7581900" cy="1083852"/>
          </a:xfrm>
        </p:spPr>
        <p:txBody>
          <a:bodyPr/>
          <a:lstStyle/>
          <a:p>
            <a:r>
              <a:rPr lang="tr-TR" sz="3600" dirty="0">
                <a:solidFill>
                  <a:schemeClr val="bg1"/>
                </a:solidFill>
              </a:rPr>
              <a:t>Türlere göre ihracat miktarı (t)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23288A48-4609-9643-AA4C-293BBE79C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5721"/>
              </p:ext>
            </p:extLst>
          </p:nvPr>
        </p:nvGraphicFramePr>
        <p:xfrm>
          <a:off x="1291647" y="256557"/>
          <a:ext cx="8743309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5915">
                  <a:extLst>
                    <a:ext uri="{9D8B030D-6E8A-4147-A177-3AD203B41FA5}">
                      <a16:colId xmlns:a16="http://schemas.microsoft.com/office/drawing/2014/main" val="982443936"/>
                    </a:ext>
                  </a:extLst>
                </a:gridCol>
                <a:gridCol w="1080288">
                  <a:extLst>
                    <a:ext uri="{9D8B030D-6E8A-4147-A177-3AD203B41FA5}">
                      <a16:colId xmlns:a16="http://schemas.microsoft.com/office/drawing/2014/main" val="2117013870"/>
                    </a:ext>
                  </a:extLst>
                </a:gridCol>
                <a:gridCol w="1339701">
                  <a:extLst>
                    <a:ext uri="{9D8B030D-6E8A-4147-A177-3AD203B41FA5}">
                      <a16:colId xmlns:a16="http://schemas.microsoft.com/office/drawing/2014/main" val="154188736"/>
                    </a:ext>
                  </a:extLst>
                </a:gridCol>
                <a:gridCol w="1298036">
                  <a:extLst>
                    <a:ext uri="{9D8B030D-6E8A-4147-A177-3AD203B41FA5}">
                      <a16:colId xmlns:a16="http://schemas.microsoft.com/office/drawing/2014/main" val="1392954586"/>
                    </a:ext>
                  </a:extLst>
                </a:gridCol>
                <a:gridCol w="1621742">
                  <a:extLst>
                    <a:ext uri="{9D8B030D-6E8A-4147-A177-3AD203B41FA5}">
                      <a16:colId xmlns:a16="http://schemas.microsoft.com/office/drawing/2014/main" val="1736081648"/>
                    </a:ext>
                  </a:extLst>
                </a:gridCol>
                <a:gridCol w="2057627">
                  <a:extLst>
                    <a:ext uri="{9D8B030D-6E8A-4147-A177-3AD203B41FA5}">
                      <a16:colId xmlns:a16="http://schemas.microsoft.com/office/drawing/2014/main" val="3331759181"/>
                    </a:ext>
                  </a:extLst>
                </a:gridCol>
              </a:tblGrid>
              <a:tr h="1067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   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 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 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 değişim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6707839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Domates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543,8</a:t>
                      </a:r>
                      <a:endParaRPr lang="tr-TR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479,9</a:t>
                      </a:r>
                      <a:endParaRPr lang="tr-TR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525.8</a:t>
                      </a:r>
                      <a:endParaRPr lang="tr-TR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538.5</a:t>
                      </a:r>
                      <a:endParaRPr lang="tr-TR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8891417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Biber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89,3</a:t>
                      </a:r>
                      <a:endParaRPr lang="tr-TR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98,6</a:t>
                      </a:r>
                      <a:endParaRPr lang="tr-TR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95.8</a:t>
                      </a:r>
                      <a:endParaRPr lang="tr-TR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128.7</a:t>
                      </a:r>
                      <a:endParaRPr lang="tr-TR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755817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Hıyar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48,1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49.9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66.9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-35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988884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Kabak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60,3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49.1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67.7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330925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ngs"/>
                          <a:cs typeface="Calibri" panose="020F0502020204030204" pitchFamily="34" charset="0"/>
                        </a:rPr>
                        <a:t>Soğan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87,5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97,3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235.2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101.7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-55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114767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Patlıcan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23.7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25.8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814440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ngs"/>
                          <a:cs typeface="Calibri" panose="020F0502020204030204" pitchFamily="34" charset="0"/>
                        </a:rPr>
                        <a:t>Mantar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</a:t>
                      </a:r>
                      <a:endParaRPr lang="tr-TR" sz="2400" b="1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tr-TR" sz="2400" b="1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0, 5</a:t>
                      </a:r>
                      <a:endParaRPr lang="tr-TR" sz="2400" b="1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tr-TR" sz="2400" b="1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225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9453649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Havuç-turp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53,2</a:t>
                      </a:r>
                      <a:endParaRPr lang="tr-TR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69,9</a:t>
                      </a:r>
                      <a:endParaRPr lang="tr-TR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61.1</a:t>
                      </a:r>
                      <a:endParaRPr lang="tr-TR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87.5</a:t>
                      </a:r>
                      <a:endParaRPr lang="tr-TR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4727698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Patates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173,8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191.5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258.1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2164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3534657"/>
                  </a:ext>
                </a:extLst>
              </a:tr>
              <a:tr h="397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Diğer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37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8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344908"/>
          <p:cNvPicPr>
            <a:picLocks noChangeAspect="1" noChangeArrowheads="1"/>
          </p:cNvPicPr>
          <p:nvPr/>
        </p:nvPicPr>
        <p:blipFill>
          <a:blip r:embed="rId2">
            <a:lum bright="52000" contrast="-46000"/>
          </a:blip>
          <a:srcRect b="313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964" y="2300289"/>
            <a:ext cx="8936036" cy="16525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Dünya</a:t>
            </a:r>
            <a:r>
              <a:rPr lang="tr-TR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da ve </a:t>
            </a: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Türkiye</a:t>
            </a:r>
            <a:r>
              <a:rPr lang="tr-TR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’ de </a:t>
            </a: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Sebzecilik</a:t>
            </a:r>
            <a:endParaRPr lang="en-US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4"/>
          <p:cNvSpPr txBox="1">
            <a:spLocks noChangeArrowheads="1"/>
          </p:cNvSpPr>
          <p:nvPr/>
        </p:nvSpPr>
        <p:spPr bwMode="auto">
          <a:xfrm>
            <a:off x="3623304" y="360906"/>
            <a:ext cx="520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</a:rPr>
              <a:t>NE SATIYORUZ?</a:t>
            </a:r>
          </a:p>
        </p:txBody>
      </p:sp>
      <p:graphicFrame>
        <p:nvGraphicFramePr>
          <p:cNvPr id="5" name="Grafik 4"/>
          <p:cNvGraphicFramePr>
            <a:graphicFrameLocks/>
          </p:cNvGraphicFramePr>
          <p:nvPr>
            <p:extLst/>
          </p:nvPr>
        </p:nvGraphicFramePr>
        <p:xfrm>
          <a:off x="1969700" y="1950148"/>
          <a:ext cx="8029576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Aşağı Ok 1"/>
          <p:cNvSpPr/>
          <p:nvPr/>
        </p:nvSpPr>
        <p:spPr>
          <a:xfrm>
            <a:off x="5806069" y="934652"/>
            <a:ext cx="484632" cy="978408"/>
          </a:xfrm>
          <a:prstGeom prst="downArrow">
            <a:avLst/>
          </a:prstGeom>
          <a:solidFill>
            <a:srgbClr val="FFFF00"/>
          </a:solidFill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52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4"/>
          <p:cNvSpPr txBox="1">
            <a:spLocks noChangeArrowheads="1"/>
          </p:cNvSpPr>
          <p:nvPr/>
        </p:nvSpPr>
        <p:spPr bwMode="auto">
          <a:xfrm>
            <a:off x="3338513" y="122238"/>
            <a:ext cx="520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b="1">
                <a:solidFill>
                  <a:srgbClr val="000099"/>
                </a:solidFill>
                <a:cs typeface="Arial" charset="0"/>
              </a:rPr>
              <a:t>    </a:t>
            </a:r>
            <a:r>
              <a:rPr lang="en-US" b="1">
                <a:solidFill>
                  <a:srgbClr val="000099"/>
                </a:solidFill>
                <a:cs typeface="Arial" charset="0"/>
              </a:rPr>
              <a:t>KİME SATIYORUZ</a:t>
            </a:r>
          </a:p>
        </p:txBody>
      </p:sp>
      <p:sp>
        <p:nvSpPr>
          <p:cNvPr id="4" name="3 Komut Düğmesi: Yardım">
            <a:hlinkClick r:id="" action="ppaction://noaction" highlightClick="1"/>
          </p:cNvPr>
          <p:cNvSpPr/>
          <p:nvPr/>
        </p:nvSpPr>
        <p:spPr>
          <a:xfrm>
            <a:off x="7671593" y="122238"/>
            <a:ext cx="582613" cy="519112"/>
          </a:xfrm>
          <a:prstGeom prst="actionButtonHelp">
            <a:avLst/>
          </a:prstGeom>
          <a:scene3d>
            <a:camera prst="orthographicFront">
              <a:rot lat="2400000" lon="24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graphicFrame>
        <p:nvGraphicFramePr>
          <p:cNvPr id="10" name="Grafik 9"/>
          <p:cNvGraphicFramePr>
            <a:graphicFrameLocks/>
          </p:cNvGraphicFramePr>
          <p:nvPr>
            <p:extLst/>
          </p:nvPr>
        </p:nvGraphicFramePr>
        <p:xfrm>
          <a:off x="1758177" y="776287"/>
          <a:ext cx="8787160" cy="598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56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FC9D63-137C-984C-97FD-3AD7640C9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370" y="4997930"/>
            <a:ext cx="7581900" cy="1024811"/>
          </a:xfrm>
        </p:spPr>
        <p:txBody>
          <a:bodyPr>
            <a:normAutofit/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Dış alım da yapıyoruz</a:t>
            </a:r>
            <a:endParaRPr lang="tr-T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71DA890-4CA8-C24C-939B-EBE09606E261}"/>
              </a:ext>
            </a:extLst>
          </p:cNvPr>
          <p:cNvSpPr txBox="1">
            <a:spLocks/>
          </p:cNvSpPr>
          <p:nvPr/>
        </p:nvSpPr>
        <p:spPr>
          <a:xfrm>
            <a:off x="1849985" y="840804"/>
            <a:ext cx="7581900" cy="370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İşlenmiş sebze sektörü de dış ticaretimizde önemli</a:t>
            </a:r>
          </a:p>
          <a:p>
            <a:pPr algn="ctr"/>
            <a:r>
              <a:rPr lang="tr-TR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Kurutulmuş sebze: 527 milyon TL (90 milyon </a:t>
            </a:r>
            <a:r>
              <a:rPr lang="tr-TR" dirty="0">
                <a:solidFill>
                  <a:schemeClr val="bg1"/>
                </a:solidFill>
                <a:effectLst/>
                <a:latin typeface="Heiti SC Light" panose="02000000000000000000" pitchFamily="2" charset="-128"/>
                <a:ea typeface="Heiti SC Light" panose="02000000000000000000" pitchFamily="2" charset="-128"/>
              </a:rPr>
              <a:t>＄</a:t>
            </a:r>
            <a:r>
              <a:rPr lang="tr-TR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Heiti SC Light" panose="02000000000000000000" pitchFamily="2" charset="-128"/>
                <a:cs typeface="Calibri" panose="020F0502020204030204" pitchFamily="34" charset="0"/>
              </a:rPr>
              <a:t>)</a:t>
            </a:r>
            <a:endParaRPr lang="tr-TR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Dondurulmuş sebze: 392 bin TL (67 bin</a:t>
            </a:r>
            <a:r>
              <a:rPr lang="tr-TR" dirty="0">
                <a:solidFill>
                  <a:schemeClr val="bg1"/>
                </a:solidFill>
                <a:effectLst/>
                <a:latin typeface="Heiti SC Light" panose="02000000000000000000" pitchFamily="2" charset="-128"/>
                <a:ea typeface="Heiti SC Light" panose="02000000000000000000" pitchFamily="2" charset="-128"/>
              </a:rPr>
              <a:t>＄</a:t>
            </a:r>
            <a:r>
              <a:rPr lang="tr-TR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Heiti SC Light" panose="02000000000000000000" pitchFamily="2" charset="-128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tr-TR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Heiti SC Light" panose="02000000000000000000" pitchFamily="2" charset="-128"/>
                <a:cs typeface="Calibri" panose="020F0502020204030204" pitchFamily="34" charset="0"/>
              </a:rPr>
              <a:t>Konserve: 2,1 milyar TL (344 milyon＄)</a:t>
            </a:r>
          </a:p>
          <a:p>
            <a:pPr algn="ctr"/>
            <a:r>
              <a:rPr lang="tr-TR" sz="2800" dirty="0">
                <a:solidFill>
                  <a:srgbClr val="0037A7"/>
                </a:solidFill>
                <a:effectLst/>
                <a:latin typeface="Calibri" panose="020F0502020204030204" pitchFamily="34" charset="0"/>
                <a:ea typeface="Heiti SC Light" panose="02000000000000000000" pitchFamily="2" charset="-128"/>
                <a:cs typeface="Calibri" panose="020F0502020204030204" pitchFamily="34" charset="0"/>
              </a:rPr>
              <a:t>TOPLAM: 434 milyon</a:t>
            </a:r>
            <a:r>
              <a:rPr lang="tr-TR" sz="2800" dirty="0">
                <a:solidFill>
                  <a:srgbClr val="0037A7"/>
                </a:solidFill>
                <a:effectLst/>
                <a:latin typeface="Heiti SC Light" panose="02000000000000000000" pitchFamily="2" charset="-128"/>
                <a:ea typeface="Heiti SC Light" panose="02000000000000000000" pitchFamily="2" charset="-128"/>
              </a:rPr>
              <a:t>＄</a:t>
            </a:r>
            <a:endParaRPr lang="tr-TR" sz="2800" dirty="0">
              <a:solidFill>
                <a:srgbClr val="0037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18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6F6B1E-D121-DA4A-B5D9-1E6E6884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500" y="0"/>
            <a:ext cx="8383711" cy="657546"/>
          </a:xfrm>
        </p:spPr>
        <p:txBody>
          <a:bodyPr/>
          <a:lstStyle/>
          <a:p>
            <a:endParaRPr lang="tr-TR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1D1F64A9-D4D0-804F-ACCE-0453C1302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19535"/>
              </p:ext>
            </p:extLst>
          </p:nvPr>
        </p:nvGraphicFramePr>
        <p:xfrm>
          <a:off x="1524001" y="0"/>
          <a:ext cx="9144003" cy="7063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485">
                  <a:extLst>
                    <a:ext uri="{9D8B030D-6E8A-4147-A177-3AD203B41FA5}">
                      <a16:colId xmlns:a16="http://schemas.microsoft.com/office/drawing/2014/main" val="751704229"/>
                    </a:ext>
                  </a:extLst>
                </a:gridCol>
                <a:gridCol w="1129842">
                  <a:extLst>
                    <a:ext uri="{9D8B030D-6E8A-4147-A177-3AD203B41FA5}">
                      <a16:colId xmlns:a16="http://schemas.microsoft.com/office/drawing/2014/main" val="3672424585"/>
                    </a:ext>
                  </a:extLst>
                </a:gridCol>
                <a:gridCol w="1180882">
                  <a:extLst>
                    <a:ext uri="{9D8B030D-6E8A-4147-A177-3AD203B41FA5}">
                      <a16:colId xmlns:a16="http://schemas.microsoft.com/office/drawing/2014/main" val="1163406515"/>
                    </a:ext>
                  </a:extLst>
                </a:gridCol>
                <a:gridCol w="1278022">
                  <a:extLst>
                    <a:ext uri="{9D8B030D-6E8A-4147-A177-3AD203B41FA5}">
                      <a16:colId xmlns:a16="http://schemas.microsoft.com/office/drawing/2014/main" val="2726745294"/>
                    </a:ext>
                  </a:extLst>
                </a:gridCol>
                <a:gridCol w="1305611">
                  <a:extLst>
                    <a:ext uri="{9D8B030D-6E8A-4147-A177-3AD203B41FA5}">
                      <a16:colId xmlns:a16="http://schemas.microsoft.com/office/drawing/2014/main" val="4132484504"/>
                    </a:ext>
                  </a:extLst>
                </a:gridCol>
                <a:gridCol w="1304550">
                  <a:extLst>
                    <a:ext uri="{9D8B030D-6E8A-4147-A177-3AD203B41FA5}">
                      <a16:colId xmlns:a16="http://schemas.microsoft.com/office/drawing/2014/main" val="1619788962"/>
                    </a:ext>
                  </a:extLst>
                </a:gridCol>
                <a:gridCol w="1305611">
                  <a:extLst>
                    <a:ext uri="{9D8B030D-6E8A-4147-A177-3AD203B41FA5}">
                      <a16:colId xmlns:a16="http://schemas.microsoft.com/office/drawing/2014/main" val="4005064800"/>
                    </a:ext>
                  </a:extLst>
                </a:gridCol>
              </a:tblGrid>
              <a:tr h="446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 (%)</a:t>
                      </a:r>
                      <a:endParaRPr lang="tr-T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538356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Domates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494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787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553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1042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5219982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Soğan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495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1040296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Marul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1.769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533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18711099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Hıyar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34603497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Biber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8742309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Kuşkonmaz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73424656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Kereviz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6898525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Havuç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2965537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Kabak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147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37145419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Lahana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1960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166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271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4620271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Patlıcan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7948799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Sarımsak 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2.702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2.651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2.513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415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420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7,3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13458633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Patates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9.563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7.810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2.749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998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2984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29079717"/>
                  </a:ext>
                </a:extLst>
              </a:tr>
              <a:tr h="4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Diğer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91034729"/>
                  </a:ext>
                </a:extLst>
              </a:tr>
              <a:tr h="728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12.984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15.418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7.950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2.969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5.728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2645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07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Sebzecilik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Sektörü</a:t>
            </a:r>
            <a:endParaRPr lang="en-US" sz="36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176" y="1908176"/>
            <a:ext cx="2836863" cy="3406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505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1926" y="1908176"/>
            <a:ext cx="2886075" cy="3406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0" name="Oval 7"/>
          <p:cNvSpPr>
            <a:spLocks noChangeArrowheads="1"/>
          </p:cNvSpPr>
          <p:nvPr/>
        </p:nvSpPr>
        <p:spPr bwMode="auto">
          <a:xfrm>
            <a:off x="1739901" y="5530852"/>
            <a:ext cx="2246313" cy="12207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none" anchor="ctr"/>
          <a:lstStyle/>
          <a:p>
            <a:pPr algn="ctr">
              <a:defRPr/>
            </a:pPr>
            <a:r>
              <a:rPr lang="tr-TR" sz="2400" b="1" dirty="0">
                <a:solidFill>
                  <a:srgbClr val="000099"/>
                </a:solidFill>
              </a:rPr>
              <a:t>AÇIKTA</a:t>
            </a:r>
            <a:r>
              <a:rPr lang="tr-TR" sz="2000" b="1" dirty="0">
                <a:solidFill>
                  <a:srgbClr val="000099"/>
                </a:solidFill>
              </a:rPr>
              <a:t> (% 75-80)</a:t>
            </a:r>
          </a:p>
        </p:txBody>
      </p:sp>
      <p:sp>
        <p:nvSpPr>
          <p:cNvPr id="34821" name="Oval 8"/>
          <p:cNvSpPr>
            <a:spLocks noChangeArrowheads="1"/>
          </p:cNvSpPr>
          <p:nvPr/>
        </p:nvSpPr>
        <p:spPr bwMode="auto">
          <a:xfrm>
            <a:off x="5137150" y="5662613"/>
            <a:ext cx="2160588" cy="10223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1800000" lon="1200000" rev="0"/>
            </a:camera>
            <a:lightRig rig="threePt" dir="t"/>
          </a:scene3d>
        </p:spPr>
        <p:txBody>
          <a:bodyPr wrap="none" anchor="ctr"/>
          <a:lstStyle/>
          <a:p>
            <a:pPr algn="ctr">
              <a:defRPr/>
            </a:pPr>
            <a:r>
              <a:rPr lang="tr-TR" sz="2400" b="1" dirty="0">
                <a:solidFill>
                  <a:srgbClr val="000099"/>
                </a:solidFill>
              </a:rPr>
              <a:t>ÖRTÜALTI</a:t>
            </a:r>
          </a:p>
        </p:txBody>
      </p:sp>
      <p:sp>
        <p:nvSpPr>
          <p:cNvPr id="34822" name="Oval 9"/>
          <p:cNvSpPr>
            <a:spLocks noChangeArrowheads="1"/>
          </p:cNvSpPr>
          <p:nvPr/>
        </p:nvSpPr>
        <p:spPr bwMode="auto">
          <a:xfrm>
            <a:off x="8482013" y="5530851"/>
            <a:ext cx="1803400" cy="1154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600000" lon="0" rev="20099999"/>
            </a:camera>
            <a:lightRig rig="threePt" dir="t"/>
          </a:scene3d>
        </p:spPr>
        <p:txBody>
          <a:bodyPr wrap="none" anchor="ctr"/>
          <a:lstStyle/>
          <a:p>
            <a:pPr algn="ctr">
              <a:defRPr/>
            </a:pPr>
            <a:r>
              <a:rPr lang="tr-TR" b="1" dirty="0">
                <a:solidFill>
                  <a:srgbClr val="000099"/>
                </a:solidFill>
              </a:rPr>
              <a:t>SANAYİ</a:t>
            </a:r>
          </a:p>
        </p:txBody>
      </p:sp>
      <p:pic>
        <p:nvPicPr>
          <p:cNvPr id="45063" name="Picture 2" descr="HPIM057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908176"/>
            <a:ext cx="3189288" cy="3406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4416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/>
          <p:cNvPicPr>
            <a:picLocks noChangeAspect="1"/>
          </p:cNvPicPr>
          <p:nvPr/>
        </p:nvPicPr>
        <p:blipFill>
          <a:blip r:embed="rId3"/>
          <a:srcRect l="4782" r="5170"/>
          <a:stretch>
            <a:fillRect/>
          </a:stretch>
        </p:blipFill>
        <p:spPr bwMode="auto">
          <a:xfrm>
            <a:off x="1722438" y="2463800"/>
            <a:ext cx="3294062" cy="27447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3150" y="3438526"/>
            <a:ext cx="4457700" cy="2625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9464" y="0"/>
            <a:ext cx="4751387" cy="27257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Cloud 6"/>
          <p:cNvSpPr/>
          <p:nvPr/>
        </p:nvSpPr>
        <p:spPr>
          <a:xfrm>
            <a:off x="6547546" y="5551843"/>
            <a:ext cx="2954337" cy="1169987"/>
          </a:xfrm>
          <a:prstGeom prst="cloud">
            <a:avLst/>
          </a:prstGeom>
          <a:solidFill>
            <a:srgbClr val="EEFF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% </a:t>
            </a:r>
            <a:r>
              <a:rPr lang="tr-TR" sz="2400" b="1" dirty="0">
                <a:solidFill>
                  <a:srgbClr val="0000FF"/>
                </a:solidFill>
                <a:latin typeface="Arial" charset="0"/>
              </a:rPr>
              <a:t>48 Plastik sera</a:t>
            </a:r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722438" y="5077089"/>
            <a:ext cx="2779456" cy="914400"/>
          </a:xfrm>
          <a:prstGeom prst="cloud">
            <a:avLst/>
          </a:prstGeom>
          <a:solidFill>
            <a:srgbClr val="EEFF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% 1</a:t>
            </a:r>
            <a:r>
              <a:rPr lang="tr-TR" sz="2400" b="1" dirty="0">
                <a:solidFill>
                  <a:srgbClr val="0000FF"/>
                </a:solidFill>
                <a:latin typeface="Arial" charset="0"/>
              </a:rPr>
              <a:t>0 Cam sera</a:t>
            </a:r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705600" y="1625052"/>
            <a:ext cx="4399214" cy="1100687"/>
          </a:xfrm>
          <a:prstGeom prst="cloud">
            <a:avLst/>
          </a:prstGeom>
          <a:solidFill>
            <a:srgbClr val="EEFF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% </a:t>
            </a:r>
            <a:r>
              <a:rPr lang="tr-TR" sz="2400" b="1" dirty="0">
                <a:solidFill>
                  <a:srgbClr val="0000FF"/>
                </a:solidFill>
                <a:latin typeface="Arial" charset="0"/>
              </a:rPr>
              <a:t>27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+</a:t>
            </a:r>
            <a:r>
              <a:rPr lang="tr-TR" sz="24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% 1</a:t>
            </a:r>
            <a:r>
              <a:rPr lang="tr-TR" sz="2400" b="1" dirty="0">
                <a:solidFill>
                  <a:srgbClr val="0000FF"/>
                </a:solidFill>
                <a:latin typeface="Arial" charset="0"/>
              </a:rPr>
              <a:t>5 =%42 </a:t>
            </a:r>
          </a:p>
          <a:p>
            <a:pPr algn="ctr">
              <a:defRPr/>
            </a:pPr>
            <a:r>
              <a:rPr lang="tr-TR" sz="2400" b="1" dirty="0">
                <a:solidFill>
                  <a:srgbClr val="0000FF"/>
                </a:solidFill>
                <a:latin typeface="Arial" charset="0"/>
              </a:rPr>
              <a:t>Alçak t + yüksek t</a:t>
            </a:r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6087" name="Rectangle 10"/>
          <p:cNvSpPr>
            <a:spLocks noChangeArrowheads="1"/>
          </p:cNvSpPr>
          <p:nvPr/>
        </p:nvSpPr>
        <p:spPr bwMode="auto">
          <a:xfrm>
            <a:off x="105508" y="347494"/>
            <a:ext cx="3404051" cy="52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tr-TR" sz="2800" b="1" dirty="0" err="1">
                <a:solidFill>
                  <a:srgbClr val="000099"/>
                </a:solidFill>
              </a:rPr>
              <a:t>Örtüaltı</a:t>
            </a:r>
            <a:r>
              <a:rPr lang="tr-TR" sz="2800" b="1" dirty="0">
                <a:solidFill>
                  <a:srgbClr val="000099"/>
                </a:solidFill>
              </a:rPr>
              <a:t> </a:t>
            </a:r>
            <a:endParaRPr lang="tr-TR" sz="2800" b="1" dirty="0">
              <a:solidFill>
                <a:srgbClr val="FF5B56"/>
              </a:solidFill>
            </a:endParaRPr>
          </a:p>
        </p:txBody>
      </p:sp>
      <p:sp>
        <p:nvSpPr>
          <p:cNvPr id="46088" name="Rectangle 11"/>
          <p:cNvSpPr>
            <a:spLocks noChangeArrowheads="1"/>
          </p:cNvSpPr>
          <p:nvPr/>
        </p:nvSpPr>
        <p:spPr bwMode="auto">
          <a:xfrm>
            <a:off x="1596987" y="1390723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 b="1" dirty="0">
                <a:solidFill>
                  <a:srgbClr val="000099"/>
                </a:solidFill>
              </a:rPr>
              <a:t>Toplam alan</a:t>
            </a:r>
            <a:r>
              <a:rPr lang="tr-TR" sz="2400" dirty="0">
                <a:solidFill>
                  <a:srgbClr val="000099"/>
                </a:solidFill>
              </a:rPr>
              <a:t>: </a:t>
            </a:r>
            <a:r>
              <a:rPr lang="tr-TR" sz="2400" dirty="0">
                <a:solidFill>
                  <a:srgbClr val="002060"/>
                </a:solidFill>
              </a:rPr>
              <a:t>772.000</a:t>
            </a:r>
            <a:r>
              <a:rPr lang="tr-TR" sz="2400" dirty="0"/>
              <a:t> </a:t>
            </a:r>
            <a:r>
              <a:rPr lang="tr-TR" sz="2400" dirty="0">
                <a:solidFill>
                  <a:srgbClr val="000099"/>
                </a:solidFill>
              </a:rPr>
              <a:t>da</a:t>
            </a:r>
          </a:p>
          <a:p>
            <a:r>
              <a:rPr lang="tr-TR" sz="2400" b="1" dirty="0">
                <a:solidFill>
                  <a:srgbClr val="000099"/>
                </a:solidFill>
              </a:rPr>
              <a:t>Üretim: </a:t>
            </a:r>
            <a:r>
              <a:rPr lang="tr-TR" sz="2400" dirty="0">
                <a:solidFill>
                  <a:srgbClr val="002060"/>
                </a:solidFill>
              </a:rPr>
              <a:t>7.535.511</a:t>
            </a:r>
            <a:r>
              <a:rPr lang="tr-TR" sz="2400" dirty="0"/>
              <a:t> </a:t>
            </a:r>
            <a:r>
              <a:rPr lang="tr-TR" sz="2400" dirty="0">
                <a:solidFill>
                  <a:srgbClr val="000099"/>
                </a:solidFill>
              </a:rPr>
              <a:t>ton</a:t>
            </a:r>
          </a:p>
        </p:txBody>
      </p:sp>
    </p:spTree>
    <p:extLst>
      <p:ext uri="{BB962C8B-B14F-4D97-AF65-F5344CB8AC3E}">
        <p14:creationId xmlns:p14="http://schemas.microsoft.com/office/powerpoint/2010/main" val="1120452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464" y="107950"/>
            <a:ext cx="9689244" cy="865189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Sebzecilik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sektörü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yan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sektörleri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beraberinde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getirir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48130" name="Picture 3" descr="030-H 30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6087" y="1035898"/>
            <a:ext cx="2905125" cy="41544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479549" y="5208588"/>
            <a:ext cx="3141663" cy="822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 dirty="0">
                <a:solidFill>
                  <a:srgbClr val="000099"/>
                </a:solidFill>
                <a:cs typeface="Arial" charset="0"/>
              </a:rPr>
              <a:t>SEBZE </a:t>
            </a:r>
          </a:p>
          <a:p>
            <a:pPr algn="ctr"/>
            <a:r>
              <a:rPr lang="tr-TR" b="1" dirty="0">
                <a:solidFill>
                  <a:srgbClr val="000099"/>
                </a:solidFill>
                <a:cs typeface="Arial" charset="0"/>
              </a:rPr>
              <a:t>TOHUMCULUĞU</a:t>
            </a:r>
          </a:p>
        </p:txBody>
      </p:sp>
      <p:pic>
        <p:nvPicPr>
          <p:cNvPr id="48132" name="Picture 5" descr="DSC00610"/>
          <p:cNvPicPr>
            <a:picLocks noGrp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9" y="1804989"/>
            <a:ext cx="3005137" cy="4333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133" name="Oval 6"/>
          <p:cNvSpPr>
            <a:spLocks noChangeArrowheads="1"/>
          </p:cNvSpPr>
          <p:nvPr/>
        </p:nvSpPr>
        <p:spPr bwMode="auto">
          <a:xfrm>
            <a:off x="4141433" y="5732463"/>
            <a:ext cx="1859849" cy="1130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>
                <a:solidFill>
                  <a:srgbClr val="000099"/>
                </a:solidFill>
                <a:cs typeface="Arial" charset="0"/>
              </a:rPr>
              <a:t>FİDECİLİK</a:t>
            </a:r>
          </a:p>
        </p:txBody>
      </p:sp>
      <p:pic>
        <p:nvPicPr>
          <p:cNvPr id="48134" name="Picture 7" descr=" 57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2901" y="1338264"/>
            <a:ext cx="2581275" cy="4492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135" name="Oval 8"/>
          <p:cNvSpPr>
            <a:spLocks noChangeArrowheads="1"/>
          </p:cNvSpPr>
          <p:nvPr/>
        </p:nvSpPr>
        <p:spPr bwMode="auto">
          <a:xfrm>
            <a:off x="6292056" y="4580044"/>
            <a:ext cx="4174332" cy="22807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 dirty="0">
                <a:solidFill>
                  <a:srgbClr val="000099"/>
                </a:solidFill>
                <a:cs typeface="Arial" charset="0"/>
              </a:rPr>
              <a:t>SERACILIK MEKANİZASYON</a:t>
            </a:r>
          </a:p>
          <a:p>
            <a:pPr algn="ctr"/>
            <a:r>
              <a:rPr lang="tr-TR" sz="2400" b="1" dirty="0">
                <a:solidFill>
                  <a:srgbClr val="000099"/>
                </a:solidFill>
                <a:cs typeface="Arial" charset="0"/>
              </a:rPr>
              <a:t>SULAMA-GÜBRELEME</a:t>
            </a:r>
          </a:p>
          <a:p>
            <a:pPr algn="ctr"/>
            <a:r>
              <a:rPr lang="tr-TR" sz="2400" b="1" dirty="0">
                <a:solidFill>
                  <a:srgbClr val="000099"/>
                </a:solidFill>
                <a:cs typeface="Arial" charset="0"/>
              </a:rPr>
              <a:t>MÜCADELE</a:t>
            </a:r>
          </a:p>
        </p:txBody>
      </p:sp>
    </p:spTree>
    <p:extLst>
      <p:ext uri="{BB962C8B-B14F-4D97-AF65-F5344CB8AC3E}">
        <p14:creationId xmlns:p14="http://schemas.microsoft.com/office/powerpoint/2010/main" val="3036786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/>
          <p:cNvGraphicFramePr>
            <a:graphicFrameLocks/>
          </p:cNvGraphicFramePr>
          <p:nvPr>
            <p:extLst/>
          </p:nvPr>
        </p:nvGraphicFramePr>
        <p:xfrm>
          <a:off x="1880840" y="1952600"/>
          <a:ext cx="8197772" cy="4269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ikdörtgen 1"/>
          <p:cNvSpPr/>
          <p:nvPr/>
        </p:nvSpPr>
        <p:spPr>
          <a:xfrm>
            <a:off x="2594516" y="1005025"/>
            <a:ext cx="7495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002060"/>
                </a:solidFill>
                <a:latin typeface="Arial" panose="020B0604020202020204" pitchFamily="34" charset="0"/>
                <a:ea typeface="MS Minngs"/>
                <a:cs typeface="Arial" panose="020B0604020202020204" pitchFamily="34" charset="0"/>
              </a:rPr>
              <a:t>Türkiye’de Kamu ve Özel Sektör Tohum Üretimi (t)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7AACC74-4900-394A-907C-E916204C2838}"/>
              </a:ext>
            </a:extLst>
          </p:cNvPr>
          <p:cNvSpPr txBox="1"/>
          <p:nvPr/>
        </p:nvSpPr>
        <p:spPr>
          <a:xfrm>
            <a:off x="4138863" y="257503"/>
            <a:ext cx="323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Tohumculuk Sektörü</a:t>
            </a:r>
          </a:p>
        </p:txBody>
      </p:sp>
    </p:spTree>
    <p:extLst>
      <p:ext uri="{BB962C8B-B14F-4D97-AF65-F5344CB8AC3E}">
        <p14:creationId xmlns:p14="http://schemas.microsoft.com/office/powerpoint/2010/main" val="225063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 2"/>
          <p:cNvGraphicFramePr>
            <a:graphicFrameLocks/>
          </p:cNvGraphicFramePr>
          <p:nvPr>
            <p:extLst/>
          </p:nvPr>
        </p:nvGraphicFramePr>
        <p:xfrm>
          <a:off x="1950079" y="1354873"/>
          <a:ext cx="8058636" cy="471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ikdörtgen 1"/>
          <p:cNvSpPr/>
          <p:nvPr/>
        </p:nvSpPr>
        <p:spPr>
          <a:xfrm>
            <a:off x="1950079" y="607296"/>
            <a:ext cx="820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002060"/>
                </a:solidFill>
                <a:latin typeface="Arial" panose="020B0604020202020204" pitchFamily="34" charset="0"/>
                <a:ea typeface="MS Minngs"/>
              </a:rPr>
              <a:t>Yıllara Göre Tohum Dış Alım ve Dış Satım Değerleri (t)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49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DSC0357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6721" y="1050758"/>
            <a:ext cx="4735512" cy="555324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7346" name="Picture 4" descr="DSC036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25" y="1050757"/>
            <a:ext cx="3670300" cy="55532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E1B972E4-D198-2B4C-981E-12BAC9696C36}"/>
              </a:ext>
            </a:extLst>
          </p:cNvPr>
          <p:cNvSpPr/>
          <p:nvPr/>
        </p:nvSpPr>
        <p:spPr>
          <a:xfrm>
            <a:off x="4800599" y="175537"/>
            <a:ext cx="297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cs typeface="Arial" charset="0"/>
              </a:rPr>
              <a:t>Sektör</a:t>
            </a:r>
            <a:r>
              <a:rPr lang="en-US" sz="2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cs typeface="Arial" charset="0"/>
              </a:rPr>
              <a:t>Yapısı-Fidecilik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8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D965835-5045-EC4F-982A-EBD6C73947CB}"/>
              </a:ext>
            </a:extLst>
          </p:cNvPr>
          <p:cNvSpPr/>
          <p:nvPr/>
        </p:nvSpPr>
        <p:spPr>
          <a:xfrm>
            <a:off x="1727897" y="107950"/>
            <a:ext cx="4243227" cy="25042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Dünya üretimi</a:t>
            </a:r>
          </a:p>
          <a:p>
            <a:pPr algn="ctr"/>
            <a:r>
              <a:rPr lang="tr-T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 milyar t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6FDCE018-EA4B-EA47-A978-D0396B60B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691" y="1498797"/>
            <a:ext cx="3607603" cy="222688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tr-T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Türkiye üretimi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tr-T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milyon 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tr-T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(% 2,78)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ECCC3B-08FD-C147-84EF-9AA376E7AEAA}"/>
              </a:ext>
            </a:extLst>
          </p:cNvPr>
          <p:cNvSpPr/>
          <p:nvPr/>
        </p:nvSpPr>
        <p:spPr>
          <a:xfrm>
            <a:off x="4906316" y="4407613"/>
            <a:ext cx="2379370" cy="21053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2060"/>
                </a:solidFill>
              </a:rPr>
              <a:t>Hindistan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B1EA09-598A-8C4D-A8D6-0EF559F54239}"/>
              </a:ext>
            </a:extLst>
          </p:cNvPr>
          <p:cNvSpPr/>
          <p:nvPr/>
        </p:nvSpPr>
        <p:spPr>
          <a:xfrm>
            <a:off x="1659682" y="2790900"/>
            <a:ext cx="3246634" cy="25042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2060"/>
                </a:solidFill>
              </a:rPr>
              <a:t>Çin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894C08-77E5-3E4E-A3EE-E0F983582864}"/>
              </a:ext>
            </a:extLst>
          </p:cNvPr>
          <p:cNvSpPr/>
          <p:nvPr/>
        </p:nvSpPr>
        <p:spPr>
          <a:xfrm>
            <a:off x="8152951" y="4263775"/>
            <a:ext cx="2001342" cy="18459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2060"/>
                </a:solidFill>
              </a:rPr>
              <a:t>ABD</a:t>
            </a:r>
          </a:p>
        </p:txBody>
      </p:sp>
    </p:spTree>
    <p:extLst>
      <p:ext uri="{BB962C8B-B14F-4D97-AF65-F5344CB8AC3E}">
        <p14:creationId xmlns:p14="http://schemas.microsoft.com/office/powerpoint/2010/main" val="40898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6" descr="042-F-3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9331" y="586850"/>
            <a:ext cx="2911587" cy="1549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7" name="Grafik 6"/>
          <p:cNvGraphicFramePr>
            <a:graphicFrameLocks/>
          </p:cNvGraphicFramePr>
          <p:nvPr>
            <p:extLst/>
          </p:nvPr>
        </p:nvGraphicFramePr>
        <p:xfrm>
          <a:off x="5092389" y="1251284"/>
          <a:ext cx="5018049" cy="478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ikdörtgen 1"/>
          <p:cNvSpPr/>
          <p:nvPr/>
        </p:nvSpPr>
        <p:spPr>
          <a:xfrm>
            <a:off x="5568367" y="345644"/>
            <a:ext cx="3642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800" b="1" i="0" u="none" strike="noStrike" kern="1200" baseline="0">
                <a:solidFill>
                  <a:srgbClr val="FF0066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r>
              <a:rPr lang="tr-TR" sz="28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Fide işletmesi (adet)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934277" y="6081370"/>
            <a:ext cx="5642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baseline="0">
                <a:solidFill>
                  <a:srgbClr val="FF0066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r>
              <a:rPr lang="tr-TR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136’sı sebze, 15’i çilek fidesi</a:t>
            </a:r>
          </a:p>
        </p:txBody>
      </p:sp>
      <p:sp>
        <p:nvSpPr>
          <p:cNvPr id="5" name="Yay 4"/>
          <p:cNvSpPr/>
          <p:nvPr/>
        </p:nvSpPr>
        <p:spPr>
          <a:xfrm>
            <a:off x="9210710" y="2475571"/>
            <a:ext cx="1211961" cy="4343844"/>
          </a:xfrm>
          <a:prstGeom prst="arc">
            <a:avLst>
              <a:gd name="adj1" fmla="val 15965704"/>
              <a:gd name="adj2" fmla="val 6022772"/>
            </a:avLst>
          </a:prstGeom>
          <a:ln w="50800">
            <a:solidFill>
              <a:srgbClr val="35FF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88065BA-F642-A74B-AC6B-551CEB106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07" y="4406262"/>
            <a:ext cx="3164948" cy="239014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9C0CFCE-0825-2546-9513-62428C8B0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07" y="2242556"/>
            <a:ext cx="314990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0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600201" y="412750"/>
            <a:ext cx="2420938" cy="9909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400" b="1">
                <a:solidFill>
                  <a:srgbClr val="000099"/>
                </a:solidFill>
                <a:latin typeface="Arial" charset="0"/>
              </a:rPr>
              <a:t>Paketleme</a:t>
            </a:r>
          </a:p>
        </p:txBody>
      </p:sp>
      <p:sp>
        <p:nvSpPr>
          <p:cNvPr id="8" name="Oval 7"/>
          <p:cNvSpPr/>
          <p:nvPr/>
        </p:nvSpPr>
        <p:spPr>
          <a:xfrm>
            <a:off x="8810626" y="876300"/>
            <a:ext cx="1781175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Taşıma</a:t>
            </a:r>
            <a:endParaRPr lang="en-US" sz="2400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14275" y="1708359"/>
            <a:ext cx="1973262" cy="7191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400" b="1">
                <a:solidFill>
                  <a:srgbClr val="000099"/>
                </a:solidFill>
                <a:latin typeface="Arial" charset="0"/>
              </a:rPr>
              <a:t>Ambalaj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62D8765-F419-7F48-B326-09F83018A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83" y="88911"/>
            <a:ext cx="4562442" cy="243853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ED6E3D3-A17A-9847-8ADF-EF264F4CC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5" y="2832119"/>
            <a:ext cx="4525386" cy="339403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21CDC36-A2D9-AC45-A5AE-592F2BB99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38" y="2832119"/>
            <a:ext cx="3924467" cy="36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 bwMode="auto">
          <a:xfrm>
            <a:off x="1760538" y="-7894"/>
            <a:ext cx="7581900" cy="11525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err="1">
                <a:solidFill>
                  <a:srgbClr val="C00000"/>
                </a:solidFill>
                <a:latin typeface="Arial" charset="0"/>
                <a:cs typeface="Arial" charset="0"/>
              </a:rPr>
              <a:t>Sebze</a:t>
            </a:r>
            <a:r>
              <a:rPr lang="en-US" sz="2800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  <a:cs typeface="Arial" charset="0"/>
              </a:rPr>
              <a:t>Sektörü</a:t>
            </a:r>
            <a:r>
              <a:rPr lang="en-US" sz="2800" dirty="0">
                <a:solidFill>
                  <a:srgbClr val="C00000"/>
                </a:solidFill>
                <a:latin typeface="Arial" charset="0"/>
                <a:cs typeface="Arial" charset="0"/>
              </a:rPr>
              <a:t>-Sanayi</a:t>
            </a:r>
          </a:p>
        </p:txBody>
      </p:sp>
      <p:pic>
        <p:nvPicPr>
          <p:cNvPr id="5939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2763" y="1576388"/>
            <a:ext cx="3581400" cy="2273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094414" y="818818"/>
            <a:ext cx="1646237" cy="784225"/>
          </a:xfrm>
          <a:prstGeom prst="ellipse">
            <a:avLst/>
          </a:prstGeom>
          <a:gradFill>
            <a:gsLst>
              <a:gs pos="0">
                <a:srgbClr val="C00000"/>
              </a:gs>
              <a:gs pos="1000">
                <a:schemeClr val="accent1">
                  <a:shade val="90000"/>
                  <a:satMod val="100000"/>
                </a:schemeClr>
              </a:gs>
              <a:gs pos="100000">
                <a:schemeClr val="accent1">
                  <a:tint val="90000"/>
                  <a:shade val="100000"/>
                  <a:satMod val="1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99"/>
                </a:solidFill>
                <a:latin typeface="Arial" charset="0"/>
              </a:rPr>
              <a:t>% 20</a:t>
            </a:r>
          </a:p>
        </p:txBody>
      </p:sp>
      <p:pic>
        <p:nvPicPr>
          <p:cNvPr id="59396" name="Picture 8" descr="Mini biberl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0538" y="1260475"/>
            <a:ext cx="4011612" cy="30099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397" name="Picture 9" descr="DSC03293.JPG"/>
          <p:cNvPicPr>
            <a:picLocks noChangeAspect="1"/>
          </p:cNvPicPr>
          <p:nvPr/>
        </p:nvPicPr>
        <p:blipFill>
          <a:blip r:embed="rId4"/>
          <a:srcRect r="6149" b="23592"/>
          <a:stretch>
            <a:fillRect/>
          </a:stretch>
        </p:blipFill>
        <p:spPr bwMode="auto">
          <a:xfrm>
            <a:off x="1795464" y="4433889"/>
            <a:ext cx="3976687" cy="22177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6094413" y="4093912"/>
            <a:ext cx="2558716" cy="9144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99"/>
                </a:solidFill>
                <a:latin typeface="Arial" charset="0"/>
              </a:rPr>
              <a:t>Domates: % 30</a:t>
            </a:r>
          </a:p>
        </p:txBody>
      </p:sp>
      <p:sp>
        <p:nvSpPr>
          <p:cNvPr id="12" name="Oval 11"/>
          <p:cNvSpPr/>
          <p:nvPr/>
        </p:nvSpPr>
        <p:spPr>
          <a:xfrm>
            <a:off x="6322847" y="5581983"/>
            <a:ext cx="2686049" cy="9144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99"/>
                </a:solidFill>
                <a:latin typeface="Arial" charset="0"/>
              </a:rPr>
              <a:t>Biber: % 37</a:t>
            </a:r>
          </a:p>
        </p:txBody>
      </p:sp>
    </p:spTree>
    <p:extLst>
      <p:ext uri="{BB962C8B-B14F-4D97-AF65-F5344CB8AC3E}">
        <p14:creationId xmlns:p14="http://schemas.microsoft.com/office/powerpoint/2010/main" val="4077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113" y="100014"/>
            <a:ext cx="7581900" cy="5937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  <a:defRPr/>
            </a:pPr>
            <a:r>
              <a:rPr lang="en-US" dirty="0" err="1">
                <a:solidFill>
                  <a:srgbClr val="C00000"/>
                </a:solidFill>
                <a:latin typeface="Arial" charset="0"/>
                <a:cs typeface="Arial" charset="0"/>
              </a:rPr>
              <a:t>Sebze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charset="0"/>
                <a:cs typeface="Arial" charset="0"/>
              </a:rPr>
              <a:t>sektörü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-Sanayi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076" y="3835401"/>
            <a:ext cx="4073525" cy="28559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064" y="4013200"/>
            <a:ext cx="4262437" cy="2654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421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8975" y="1000125"/>
            <a:ext cx="4129088" cy="2679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9101" y="693738"/>
            <a:ext cx="3116263" cy="31416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5220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 bwMode="auto">
          <a:xfrm>
            <a:off x="2303463" y="107950"/>
            <a:ext cx="75819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err="1">
                <a:solidFill>
                  <a:srgbClr val="990099"/>
                </a:solidFill>
                <a:latin typeface="Arial" charset="0"/>
                <a:cs typeface="Arial" charset="0"/>
              </a:rPr>
              <a:t>Sebzecilik</a:t>
            </a:r>
            <a:r>
              <a:rPr lang="en-US" sz="2800" dirty="0">
                <a:solidFill>
                  <a:srgbClr val="990099"/>
                </a:solidFill>
                <a:latin typeface="Arial" charset="0"/>
                <a:cs typeface="Arial" charset="0"/>
              </a:rPr>
              <a:t>: Sanayi</a:t>
            </a:r>
          </a:p>
        </p:txBody>
      </p:sp>
      <p:pic>
        <p:nvPicPr>
          <p:cNvPr id="6144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5500" y="1098550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0" y="4608514"/>
            <a:ext cx="3492500" cy="22494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4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98550"/>
            <a:ext cx="3492500" cy="2324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4608514"/>
            <a:ext cx="3492500" cy="22494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4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3738" y="2982913"/>
            <a:ext cx="3459162" cy="2324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814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 bwMode="auto">
          <a:xfrm>
            <a:off x="1524000" y="1"/>
            <a:ext cx="8567738" cy="116305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Islah</a:t>
            </a:r>
            <a:r>
              <a:rPr lang="en-US" sz="4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ve</a:t>
            </a:r>
            <a:r>
              <a:rPr lang="en-US" sz="4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Biyoteknoloji</a:t>
            </a:r>
            <a:endParaRPr lang="en-US" sz="4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 bwMode="auto">
          <a:xfrm>
            <a:off x="0" y="1163052"/>
            <a:ext cx="6168022" cy="5694947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2004: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Yeni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bitki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çeşitlerine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ait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ıslahçı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haklarının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tr-TR" dirty="0">
                <a:solidFill>
                  <a:srgbClr val="000099"/>
                </a:solidFill>
                <a:latin typeface="Arial" charset="0"/>
                <a:cs typeface="Arial" charset="0"/>
              </a:rPr>
              <a:t>k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orunması</a:t>
            </a:r>
            <a:endParaRPr lang="en-US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2006: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Tohumculuk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Kanunu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/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Çeşit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geliştirme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çalışmalarında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özel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sektörün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katkısını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" charset="0"/>
                <a:cs typeface="Arial" charset="0"/>
              </a:rPr>
              <a:t>artırmıştır</a:t>
            </a:r>
            <a:r>
              <a:rPr lang="en-US" dirty="0">
                <a:solidFill>
                  <a:srgbClr val="000099"/>
                </a:solidFill>
                <a:latin typeface="Arial" charset="0"/>
                <a:cs typeface="Arial" charset="0"/>
              </a:rPr>
              <a:t>. </a:t>
            </a:r>
          </a:p>
          <a:p>
            <a:pPr marL="0" indent="0">
              <a:buNone/>
            </a:pPr>
            <a:r>
              <a:rPr lang="en-US" sz="3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Günümüzde</a:t>
            </a:r>
            <a:r>
              <a:rPr lang="en-US" sz="3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3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ıslah</a:t>
            </a:r>
            <a:r>
              <a:rPr lang="en-US" sz="3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 marL="0" indent="0">
              <a:buNone/>
            </a:pPr>
            <a:r>
              <a:rPr lang="tr-TR" sz="3800" dirty="0">
                <a:solidFill>
                  <a:srgbClr val="990099"/>
                </a:solidFill>
                <a:latin typeface="Chalkboard SE" charset="-94"/>
                <a:ea typeface="Chalkboard SE" charset="-94"/>
                <a:cs typeface="Chalkboard SE" charset="-94"/>
              </a:rPr>
              <a:t>GENETİK BİLGİYE DAYALI ve HEDEFE ODAKLIDIR.</a:t>
            </a:r>
          </a:p>
        </p:txBody>
      </p:sp>
      <p:pic>
        <p:nvPicPr>
          <p:cNvPr id="62467" name="Picture 409" descr="MC900113144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87100" y="3960813"/>
            <a:ext cx="396081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9305D38-AD32-6A40-82C5-795CF4D74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9176" r="2048" b="2771"/>
          <a:stretch/>
        </p:blipFill>
        <p:spPr>
          <a:xfrm>
            <a:off x="6454893" y="896263"/>
            <a:ext cx="5638800" cy="539388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2543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63" y="107950"/>
            <a:ext cx="7581900" cy="1284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Biyoteknoloji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bir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araçtır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. </a:t>
            </a:r>
            <a:b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</a:b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Klasik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ıslah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esastır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.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6349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041" y="1828800"/>
            <a:ext cx="558800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9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5C0653-56FC-F548-BB90-11DF5E3F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133" y="107951"/>
            <a:ext cx="7760230" cy="914400"/>
          </a:xfrm>
        </p:spPr>
        <p:txBody>
          <a:bodyPr/>
          <a:lstStyle/>
          <a:p>
            <a:r>
              <a:rPr lang="tr-TR" sz="4000" dirty="0">
                <a:solidFill>
                  <a:srgbClr val="990099"/>
                </a:solidFill>
              </a:rPr>
              <a:t>Islah çalışmalarında </a:t>
            </a:r>
            <a:r>
              <a:rPr lang="tr-TR" sz="4000" dirty="0" err="1">
                <a:solidFill>
                  <a:srgbClr val="990099"/>
                </a:solidFill>
              </a:rPr>
              <a:t>biyoteknoloji</a:t>
            </a:r>
            <a:endParaRPr lang="tr-TR" sz="4000" dirty="0">
              <a:solidFill>
                <a:srgbClr val="990099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9E6BD8-5DC7-D747-8426-9C4887A9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133" y="1033122"/>
            <a:ext cx="7581900" cy="3005867"/>
          </a:xfrm>
        </p:spPr>
        <p:txBody>
          <a:bodyPr/>
          <a:lstStyle/>
          <a:p>
            <a:r>
              <a:rPr lang="tr-TR" dirty="0">
                <a:solidFill>
                  <a:srgbClr val="0000FF"/>
                </a:solidFill>
              </a:rPr>
              <a:t>Genetik materyali hızlı ve yoğun çoğaltma</a:t>
            </a:r>
          </a:p>
          <a:p>
            <a:r>
              <a:rPr lang="tr-TR" dirty="0">
                <a:solidFill>
                  <a:srgbClr val="0000FF"/>
                </a:solidFill>
              </a:rPr>
              <a:t>Çeşit saflığını ve Genetik yakınlığı belirleme</a:t>
            </a:r>
          </a:p>
          <a:p>
            <a:r>
              <a:rPr lang="tr-TR" dirty="0">
                <a:solidFill>
                  <a:srgbClr val="0000FF"/>
                </a:solidFill>
              </a:rPr>
              <a:t>Islah süresini kısaltma</a:t>
            </a:r>
          </a:p>
          <a:p>
            <a:r>
              <a:rPr lang="tr-TR" dirty="0">
                <a:solidFill>
                  <a:srgbClr val="0000FF"/>
                </a:solidFill>
              </a:rPr>
              <a:t>Dayanıklı  veya belli özelliklere sahip materyal seçimi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092" y="4288629"/>
            <a:ext cx="1088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0099"/>
                </a:solidFill>
              </a:rPr>
              <a:t>TÜRKİYE’DE  28 </a:t>
            </a:r>
            <a:r>
              <a:rPr lang="en-US" b="1" dirty="0" err="1">
                <a:solidFill>
                  <a:srgbClr val="990099"/>
                </a:solidFill>
              </a:rPr>
              <a:t>tane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doku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kültürü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ile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tohumluk</a:t>
            </a:r>
            <a:r>
              <a:rPr lang="en-US" b="1" dirty="0">
                <a:solidFill>
                  <a:srgbClr val="990099"/>
                </a:solidFill>
              </a:rPr>
              <a:t> </a:t>
            </a:r>
          </a:p>
          <a:p>
            <a:r>
              <a:rPr lang="en-US" b="1" dirty="0" err="1">
                <a:solidFill>
                  <a:srgbClr val="990099"/>
                </a:solidFill>
              </a:rPr>
              <a:t>Üretici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belgesine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sahip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kuruluş</a:t>
            </a:r>
            <a:r>
              <a:rPr lang="en-US" b="1" dirty="0">
                <a:solidFill>
                  <a:srgbClr val="990099"/>
                </a:solidFill>
              </a:rPr>
              <a:t> </a:t>
            </a:r>
            <a:r>
              <a:rPr lang="en-US" b="1" dirty="0" err="1">
                <a:solidFill>
                  <a:srgbClr val="990099"/>
                </a:solidFill>
              </a:rPr>
              <a:t>var</a:t>
            </a:r>
            <a:r>
              <a:rPr lang="en-US" b="1" dirty="0">
                <a:solidFill>
                  <a:srgbClr val="990099"/>
                </a:solidFill>
              </a:rPr>
              <a:t> (BÜGEM 2019). </a:t>
            </a:r>
          </a:p>
          <a:p>
            <a:endParaRPr lang="en-US" b="1" dirty="0">
              <a:solidFill>
                <a:srgbClr val="990099"/>
              </a:solidFill>
            </a:endParaRPr>
          </a:p>
          <a:p>
            <a:r>
              <a:rPr lang="en-US" b="1" dirty="0">
                <a:solidFill>
                  <a:srgbClr val="990099"/>
                </a:solidFill>
              </a:rPr>
              <a:t>TÜRKİYE’DE 7 TANE GENETİK OLARAK ÇEŞİT BELİRLEYEBİLEN KURULUŞ VAR.</a:t>
            </a:r>
          </a:p>
        </p:txBody>
      </p:sp>
    </p:spTree>
    <p:extLst>
      <p:ext uri="{BB962C8B-B14F-4D97-AF65-F5344CB8AC3E}">
        <p14:creationId xmlns:p14="http://schemas.microsoft.com/office/powerpoint/2010/main" val="742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6914" y="0"/>
            <a:ext cx="6161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1293" b="11293"/>
          <a:stretch>
            <a:fillRect/>
          </a:stretch>
        </p:blipFill>
        <p:spPr bwMode="auto">
          <a:xfrm>
            <a:off x="1524001" y="1346200"/>
            <a:ext cx="2982913" cy="2865438"/>
          </a:xfrm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0066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64" y="970156"/>
            <a:ext cx="8865219" cy="5665276"/>
          </a:xfrm>
          <a:prstGeom prst="rect">
            <a:avLst/>
          </a:prstGeom>
          <a:noFill/>
        </p:spPr>
      </p:pic>
      <p:sp>
        <p:nvSpPr>
          <p:cNvPr id="2" name="Dikdörtgen 1"/>
          <p:cNvSpPr/>
          <p:nvPr/>
        </p:nvSpPr>
        <p:spPr>
          <a:xfrm>
            <a:off x="1556022" y="375884"/>
            <a:ext cx="907678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300" b="1" dirty="0" err="1">
                <a:solidFill>
                  <a:srgbClr val="002060"/>
                </a:solidFill>
                <a:latin typeface="Arial" panose="020B0604020202020204" pitchFamily="34" charset="0"/>
                <a:ea typeface="MS Minngs"/>
              </a:rPr>
              <a:t>Biyoteknolojik</a:t>
            </a:r>
            <a:r>
              <a:rPr lang="tr-TR" sz="2300" b="1" dirty="0">
                <a:solidFill>
                  <a:srgbClr val="002060"/>
                </a:solidFill>
                <a:latin typeface="Arial" panose="020B0604020202020204" pitchFamily="34" charset="0"/>
                <a:ea typeface="MS Minngs"/>
              </a:rPr>
              <a:t> Araştırmaların Sebze Türlerine Göre Dağılımı (%)</a:t>
            </a:r>
            <a:endParaRPr lang="en-US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5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EB498A02-9D29-0840-BA65-F6F61042F7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1" y="569183"/>
          <a:ext cx="9143999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466631740"/>
                    </a:ext>
                  </a:extLst>
                </a:gridCol>
                <a:gridCol w="2808270">
                  <a:extLst>
                    <a:ext uri="{9D8B030D-6E8A-4147-A177-3AD203B41FA5}">
                      <a16:colId xmlns:a16="http://schemas.microsoft.com/office/drawing/2014/main" val="1904380545"/>
                    </a:ext>
                  </a:extLst>
                </a:gridCol>
                <a:gridCol w="3287729">
                  <a:extLst>
                    <a:ext uri="{9D8B030D-6E8A-4147-A177-3AD203B41FA5}">
                      <a16:colId xmlns:a16="http://schemas.microsoft.com/office/drawing/2014/main" val="1563537034"/>
                    </a:ext>
                  </a:extLst>
                </a:gridCol>
              </a:tblGrid>
              <a:tr h="449201"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Ülke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Miktar (t) İhracat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Değer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5259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Hollanda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6,1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6,5 milyon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37731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Meksika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5,8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6,2 milyon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7319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İspanya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5,1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6,7 milyon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147072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166677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58780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Almanya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07732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71331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 milyon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82666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Belçika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541130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Hindistan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46589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Mısır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54344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İtalya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864 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756787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 milyon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42,3 milyon </a:t>
                      </a:r>
                      <a:r>
                        <a:rPr lang="tr-TR" sz="2400" b="1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6947"/>
                  </a:ext>
                </a:extLst>
              </a:tr>
            </a:tbl>
          </a:graphicData>
        </a:graphic>
      </p:graphicFrame>
      <p:sp>
        <p:nvSpPr>
          <p:cNvPr id="15" name="Sağ Küme Ayracı 14">
            <a:extLst>
              <a:ext uri="{FF2B5EF4-FFF2-40B4-BE49-F238E27FC236}">
                <a16:creationId xmlns:a16="http://schemas.microsoft.com/office/drawing/2014/main" id="{4D91D090-1E9E-3047-ADE4-2CE59E1AE95B}"/>
              </a:ext>
            </a:extLst>
          </p:cNvPr>
          <p:cNvSpPr/>
          <p:nvPr/>
        </p:nvSpPr>
        <p:spPr>
          <a:xfrm>
            <a:off x="6095999" y="1171255"/>
            <a:ext cx="267128" cy="2964557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16" name="Sağ Küme Ayracı 15">
            <a:extLst>
              <a:ext uri="{FF2B5EF4-FFF2-40B4-BE49-F238E27FC236}">
                <a16:creationId xmlns:a16="http://schemas.microsoft.com/office/drawing/2014/main" id="{F05A2E89-33BE-9544-B495-EDF67352ADB5}"/>
              </a:ext>
            </a:extLst>
          </p:cNvPr>
          <p:cNvSpPr/>
          <p:nvPr/>
        </p:nvSpPr>
        <p:spPr>
          <a:xfrm>
            <a:off x="6095999" y="4407614"/>
            <a:ext cx="267128" cy="2000846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73ED62C5-FC0F-D24B-92DB-4C3DA7F80FF4}"/>
              </a:ext>
            </a:extLst>
          </p:cNvPr>
          <p:cNvSpPr/>
          <p:nvPr/>
        </p:nvSpPr>
        <p:spPr>
          <a:xfrm>
            <a:off x="1656136" y="54942"/>
            <a:ext cx="845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0037A7"/>
                </a:solidFill>
              </a:rPr>
              <a:t>Dünya sebze ticaret hacmi (1,250 000 000</a:t>
            </a:r>
            <a:r>
              <a:rPr lang="tr-TR" b="1" dirty="0">
                <a:solidFill>
                  <a:srgbClr val="0037A7"/>
                </a:solidFill>
                <a:latin typeface="Hiragino Sans GB" panose="020B0300000000000000" pitchFamily="34" charset="-128"/>
                <a:ea typeface="Hiragino Sans GB" panose="020B0300000000000000" pitchFamily="34" charset="-128"/>
              </a:rPr>
              <a:t>﹩)</a:t>
            </a:r>
            <a:endParaRPr lang="tr-TR" dirty="0">
              <a:solidFill>
                <a:srgbClr val="0037A7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1D6974-7C8E-F540-81C0-628DA10E8DAE}"/>
              </a:ext>
            </a:extLst>
          </p:cNvPr>
          <p:cNvSpPr txBox="1"/>
          <p:nvPr/>
        </p:nvSpPr>
        <p:spPr>
          <a:xfrm>
            <a:off x="6363127" y="30734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%64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656C50E-19B6-354C-80E9-AED47D95E85D}"/>
              </a:ext>
            </a:extLst>
          </p:cNvPr>
          <p:cNvSpPr txBox="1"/>
          <p:nvPr/>
        </p:nvSpPr>
        <p:spPr>
          <a:xfrm>
            <a:off x="6363126" y="52417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%13</a:t>
            </a:r>
          </a:p>
        </p:txBody>
      </p:sp>
      <p:sp>
        <p:nvSpPr>
          <p:cNvPr id="8" name="Sağ Küme Ayracı 7">
            <a:extLst>
              <a:ext uri="{FF2B5EF4-FFF2-40B4-BE49-F238E27FC236}">
                <a16:creationId xmlns:a16="http://schemas.microsoft.com/office/drawing/2014/main" id="{A5CFB31C-E486-BD4E-A3C3-BBE56147083F}"/>
              </a:ext>
            </a:extLst>
          </p:cNvPr>
          <p:cNvSpPr/>
          <p:nvPr/>
        </p:nvSpPr>
        <p:spPr>
          <a:xfrm>
            <a:off x="9184526" y="1092404"/>
            <a:ext cx="267128" cy="1284505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AA3B1BB-07CE-BF45-8DD1-F954F243BCAB}"/>
              </a:ext>
            </a:extLst>
          </p:cNvPr>
          <p:cNvSpPr txBox="1"/>
          <p:nvPr/>
        </p:nvSpPr>
        <p:spPr>
          <a:xfrm>
            <a:off x="9557927" y="147304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 46</a:t>
            </a:r>
          </a:p>
        </p:txBody>
      </p:sp>
    </p:spTree>
    <p:extLst>
      <p:ext uri="{BB962C8B-B14F-4D97-AF65-F5344CB8AC3E}">
        <p14:creationId xmlns:p14="http://schemas.microsoft.com/office/powerpoint/2010/main" val="1071082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33" r="233"/>
          <a:stretch>
            <a:fillRect/>
          </a:stretch>
        </p:blipFill>
        <p:spPr bwMode="auto">
          <a:xfrm>
            <a:off x="1757226" y="333376"/>
            <a:ext cx="3832225" cy="3178175"/>
          </a:xfrm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6975" y="393770"/>
            <a:ext cx="4550051" cy="31781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1" name="Picture 5"/>
          <p:cNvPicPr>
            <a:picLocks noChangeAspect="1"/>
          </p:cNvPicPr>
          <p:nvPr/>
        </p:nvPicPr>
        <p:blipFill>
          <a:blip r:embed="rId4"/>
          <a:srcRect l="27473"/>
          <a:stretch>
            <a:fillRect/>
          </a:stretch>
        </p:blipFill>
        <p:spPr bwMode="auto">
          <a:xfrm>
            <a:off x="2406650" y="4116389"/>
            <a:ext cx="7018338" cy="24082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65030" y="3566054"/>
            <a:ext cx="216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KONTROLLÜ ÜRETİM</a:t>
            </a:r>
          </a:p>
        </p:txBody>
      </p:sp>
    </p:spTree>
    <p:extLst>
      <p:ext uri="{BB962C8B-B14F-4D97-AF65-F5344CB8AC3E}">
        <p14:creationId xmlns:p14="http://schemas.microsoft.com/office/powerpoint/2010/main" val="551744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Üretim</a:t>
            </a:r>
            <a:r>
              <a:rPr lang="en-US" sz="28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Teknolojileri</a:t>
            </a:r>
            <a:endParaRPr lang="en-US" sz="2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200" dirty="0" err="1">
                <a:solidFill>
                  <a:srgbClr val="0101FF"/>
                </a:solidFill>
                <a:latin typeface="Arial" charset="0"/>
                <a:cs typeface="Arial" charset="0"/>
              </a:rPr>
              <a:t>Organik</a:t>
            </a:r>
            <a:r>
              <a:rPr lang="en-US" sz="3200" dirty="0">
                <a:solidFill>
                  <a:srgbClr val="0101FF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0101FF"/>
                </a:solidFill>
                <a:latin typeface="Arial" charset="0"/>
                <a:cs typeface="Arial" charset="0"/>
              </a:rPr>
              <a:t>Tarım</a:t>
            </a:r>
            <a:r>
              <a:rPr lang="en-US" sz="3200" dirty="0">
                <a:solidFill>
                  <a:srgbClr val="0101FF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113088"/>
            <a:ext cx="3407520" cy="2722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65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3463" y="3113088"/>
            <a:ext cx="3060700" cy="2722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4845050" y="1882775"/>
            <a:ext cx="48108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>
              <a:spcBef>
                <a:spcPts val="2000"/>
              </a:spcBef>
              <a:buBlip>
                <a:blip r:embed="rId4"/>
              </a:buBlip>
            </a:pPr>
            <a:r>
              <a:rPr lang="tr-TR" sz="3200" b="1" dirty="0">
                <a:solidFill>
                  <a:srgbClr val="0101FF"/>
                </a:solidFill>
              </a:rPr>
              <a:t>    </a:t>
            </a:r>
            <a:r>
              <a:rPr lang="en-US" sz="3200" b="1" dirty="0" err="1">
                <a:solidFill>
                  <a:srgbClr val="0101FF"/>
                </a:solidFill>
              </a:rPr>
              <a:t>İyi</a:t>
            </a:r>
            <a:r>
              <a:rPr lang="en-US" sz="3200" b="1" dirty="0">
                <a:solidFill>
                  <a:srgbClr val="0101FF"/>
                </a:solidFill>
              </a:rPr>
              <a:t> </a:t>
            </a:r>
            <a:r>
              <a:rPr lang="en-US" sz="3200" b="1" dirty="0" err="1">
                <a:solidFill>
                  <a:srgbClr val="0101FF"/>
                </a:solidFill>
              </a:rPr>
              <a:t>Tarım</a:t>
            </a:r>
            <a:endParaRPr lang="en-US" sz="3200" b="1" dirty="0">
              <a:solidFill>
                <a:srgbClr val="010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1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463" y="-33178"/>
            <a:ext cx="7581900" cy="104429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ZAYIF YÖNLERİMİZ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541" y="939242"/>
            <a:ext cx="9967159" cy="5918757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0000FF"/>
                </a:solidFill>
                <a:effectLst/>
              </a:rPr>
              <a:t>Küçük ölçekli işletmeler ve yüksek maliyet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Girdi fiyatlarının yüksekliği 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Üretim girdilerinde dışa bağımlılık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Destek politikalarının yetersizliği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Fiyat oluşumunda aracı kurum ve vergilerin fazla olması 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Üretim ve hasat sonrası kayıpların yüksek oluşu 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Sebze üretici birliklerinin etkin ve fonksiyonel olmaması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İşlenmiş sebze sektöründe dış pazarlarda tanıtım yetersizliği</a:t>
            </a:r>
          </a:p>
          <a:p>
            <a:r>
              <a:rPr lang="tr-TR" dirty="0">
                <a:solidFill>
                  <a:srgbClr val="0000FF"/>
                </a:solidFill>
                <a:effectLst/>
              </a:rPr>
              <a:t>Üretimin yeterli ama pazarlamanın yetersizliği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92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effectLst/>
              </a:rPr>
              <a:t>SORUNLAR 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493" y="1786208"/>
            <a:ext cx="3771590" cy="3952875"/>
          </a:xfrm>
        </p:spPr>
        <p:txBody>
          <a:bodyPr/>
          <a:lstStyle/>
          <a:p>
            <a:r>
              <a:rPr lang="tr-TR" dirty="0">
                <a:solidFill>
                  <a:srgbClr val="660066"/>
                </a:solidFill>
                <a:effectLst/>
                <a:latin typeface="Arial"/>
                <a:ea typeface="MS Minngs"/>
                <a:cs typeface="Arial"/>
              </a:rPr>
              <a:t>Çeşit faktörü</a:t>
            </a:r>
          </a:p>
          <a:p>
            <a:pPr lvl="1"/>
            <a:r>
              <a:rPr lang="tr-TR" dirty="0" smtClean="0">
                <a:solidFill>
                  <a:srgbClr val="660066"/>
                </a:solidFill>
                <a:effectLst/>
                <a:latin typeface="Arial"/>
                <a:ea typeface="MS Minngs"/>
                <a:cs typeface="Arial"/>
              </a:rPr>
              <a:t>Çeşit </a:t>
            </a:r>
            <a:r>
              <a:rPr lang="tr-TR" dirty="0">
                <a:solidFill>
                  <a:srgbClr val="660066"/>
                </a:solidFill>
                <a:effectLst/>
                <a:latin typeface="Arial"/>
                <a:ea typeface="MS Minngs"/>
                <a:cs typeface="Arial"/>
              </a:rPr>
              <a:t>sayısı çok</a:t>
            </a:r>
          </a:p>
          <a:p>
            <a:pPr lvl="1"/>
            <a:r>
              <a:rPr lang="tr-TR" dirty="0">
                <a:solidFill>
                  <a:srgbClr val="660066"/>
                </a:solidFill>
                <a:effectLst/>
                <a:latin typeface="Arial"/>
                <a:ea typeface="MS Minngs"/>
                <a:cs typeface="Arial"/>
              </a:rPr>
              <a:t>Üretim yetersiz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93159" y="1786207"/>
            <a:ext cx="7273171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dirty="0">
                <a:solidFill>
                  <a:srgbClr val="660066"/>
                </a:solidFill>
                <a:effectLst/>
              </a:rPr>
              <a:t>Çeşit kontrollerinin artırılması</a:t>
            </a:r>
          </a:p>
          <a:p>
            <a:r>
              <a:rPr lang="tr-TR" dirty="0">
                <a:solidFill>
                  <a:srgbClr val="660066"/>
                </a:solidFill>
                <a:effectLst/>
              </a:rPr>
              <a:t>Hatalı tohum satışı yapan firmalar önce uyarılmalı, devamı halinde gerekli cezalar uygulanmalı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effectLst/>
              </a:rPr>
              <a:t>SORUNLAR 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01" y="1891568"/>
            <a:ext cx="5073283" cy="3952875"/>
          </a:xfrm>
        </p:spPr>
        <p:txBody>
          <a:bodyPr>
            <a:noAutofit/>
          </a:bodyPr>
          <a:lstStyle/>
          <a:p>
            <a:pPr lvl="0"/>
            <a:r>
              <a:rPr lang="tr-TR" dirty="0">
                <a:solidFill>
                  <a:srgbClr val="660066"/>
                </a:solidFill>
                <a:effectLst/>
              </a:rPr>
              <a:t>Fide kullanımı: </a:t>
            </a:r>
          </a:p>
          <a:p>
            <a:pPr lvl="1"/>
            <a:r>
              <a:rPr lang="tr-TR" dirty="0">
                <a:solidFill>
                  <a:srgbClr val="660066"/>
                </a:solidFill>
                <a:effectLst/>
              </a:rPr>
              <a:t>Fide üretiminde dışa bağımlılık</a:t>
            </a:r>
          </a:p>
          <a:p>
            <a:pPr lvl="1"/>
            <a:r>
              <a:rPr lang="tr-TR" dirty="0">
                <a:solidFill>
                  <a:srgbClr val="660066"/>
                </a:solidFill>
                <a:effectLst/>
              </a:rPr>
              <a:t>Fide satın alan üreticilerin sorunları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547954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dirty="0">
                <a:solidFill>
                  <a:srgbClr val="660066"/>
                </a:solidFill>
                <a:effectLst/>
              </a:rPr>
              <a:t>Fide yönetmeliği tekrar incelenerek, uygulamada sorun olan maddelerin düzeltilmesi </a:t>
            </a:r>
          </a:p>
          <a:p>
            <a:pPr lvl="0"/>
            <a:r>
              <a:rPr lang="tr-TR" dirty="0">
                <a:solidFill>
                  <a:srgbClr val="660066"/>
                </a:solidFill>
                <a:effectLst/>
              </a:rPr>
              <a:t>Fide üreten işletmelerin kontrolleri yapılması, </a:t>
            </a:r>
          </a:p>
          <a:p>
            <a:r>
              <a:rPr lang="tr-TR" dirty="0">
                <a:solidFill>
                  <a:srgbClr val="660066"/>
                </a:solidFill>
                <a:effectLst/>
              </a:rPr>
              <a:t>Fide işletmelerinin ruhsatlandırılması ve ruhsat sonrası da kontrollerin devam ettirilmesi 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effectLst/>
              </a:rPr>
              <a:t>SORUNLAR 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88817"/>
            <a:ext cx="5736585" cy="5290052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Yetiştirme Tekniği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İlaç ve gübre kullanımı kontrolsüz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Özellikle dış pazarlardan ilaç kalıntısı nedeniyle ürün dönüşleri artmakta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İşlemeye uygun çeşit geliştirme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Ürün muhafaza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Ürün kayıpları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377159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6584" y="1714273"/>
            <a:ext cx="6455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Kontrollü üretim tekniklerinin ülke genelinde yaygınlaştırılması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 Kontrollü üretim yapan üreticinin desteklenmesi 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 İşlenmiş sebze sektörünün geliştirilmesi, mevcut tesislerin modernleştirilmesi ve bunun için destek verilmesi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İşleme sektöründe sözleşmeli üretimdeki sorunları çözmek ve üretici tarafından benimsenmesini sağlamak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06"/>
            <a:ext cx="5114192" cy="1325563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SORUNLAR</a:t>
            </a:r>
            <a:r>
              <a:rPr lang="en-US" dirty="0">
                <a:solidFill>
                  <a:srgbClr val="0000FF"/>
                </a:solidFill>
                <a:effectLst/>
              </a:rPr>
              <a:t> </a:t>
            </a:r>
            <a:r>
              <a:rPr lang="en-US" sz="4000" dirty="0">
                <a:solidFill>
                  <a:srgbClr val="0000FF"/>
                </a:solidFill>
              </a:rPr>
              <a:t>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9811"/>
            <a:ext cx="5810456" cy="4975225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Ürün kayıpları (%25-45 )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Hastalık ve zararlılar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 Taban suyu seviyesinin yüksekliği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 Yetersiz ekim nöbeti 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İklim koşulları. 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Hasat zamanı, 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Yetersiz sınıflandırma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Yetersiz ambalaj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/>
                <a:cs typeface="Arial"/>
              </a:rPr>
              <a:t>Yetersiz  taşıma koşulları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377159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512" y="1880063"/>
            <a:ext cx="6426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Stres koşullarına dayanıklı çeşit geliştirme ve kullanımını sağlama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 Üretici eğitimi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 Ürün standardının kontrol edilmesi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 Uygun ambalaj kullanımının sağlanması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Modern depoların kurulmasının teşviki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Taşıma koşullarının iyileştirilmesi 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81" y="107951"/>
            <a:ext cx="7581900" cy="1654175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SORUNLAR</a:t>
            </a:r>
            <a:r>
              <a:rPr lang="en-US" dirty="0">
                <a:solidFill>
                  <a:srgbClr val="0000FF"/>
                </a:solidFill>
                <a:effectLst/>
              </a:rPr>
              <a:t> </a:t>
            </a:r>
            <a:r>
              <a:rPr lang="en-US" sz="4000" dirty="0">
                <a:solidFill>
                  <a:srgbClr val="0000FF"/>
                </a:solidFill>
              </a:rPr>
              <a:t>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6209"/>
            <a:ext cx="5765512" cy="4975225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66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Pazarlama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Pazar araştırma ve sürdürme koşullarını sağlamanın yetersizliği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377159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7621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7847" y="3762646"/>
            <a:ext cx="73122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dirty="0">
                <a:solidFill>
                  <a:srgbClr val="660066"/>
                </a:solidFill>
              </a:rPr>
              <a:t>1. Sürekli pazar araştırması</a:t>
            </a:r>
          </a:p>
          <a:p>
            <a:pPr lvl="0"/>
            <a:r>
              <a:rPr lang="tr-TR" sz="2400" dirty="0">
                <a:solidFill>
                  <a:srgbClr val="660066"/>
                </a:solidFill>
              </a:rPr>
              <a:t>2. Pazar isteklerine uygun standartların uygulanması</a:t>
            </a:r>
          </a:p>
          <a:p>
            <a:pPr lvl="0"/>
            <a:r>
              <a:rPr lang="tr-TR" sz="2400" dirty="0">
                <a:solidFill>
                  <a:srgbClr val="660066"/>
                </a:solidFill>
              </a:rPr>
              <a:t>3. Türkiye’den ürün pazarlayan şirketlerin ve ürünlerinin kontrolü ve Türkiye logosu altında satışı</a:t>
            </a:r>
          </a:p>
          <a:p>
            <a:pPr lvl="0"/>
            <a:r>
              <a:rPr lang="tr-TR" sz="2400" dirty="0">
                <a:solidFill>
                  <a:srgbClr val="660066"/>
                </a:solidFill>
              </a:rPr>
              <a:t>4. Ürün maliyetlerinin düşürülmesi</a:t>
            </a:r>
          </a:p>
          <a:p>
            <a:pPr lvl="0"/>
            <a:r>
              <a:rPr lang="tr-TR" sz="2400" dirty="0">
                <a:solidFill>
                  <a:srgbClr val="660066"/>
                </a:solidFill>
              </a:rPr>
              <a:t>5. Ürün dış alımı yerine dışsatımının ön plana alınması  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81" y="107951"/>
            <a:ext cx="7581900" cy="1654175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SORUNLAR</a:t>
            </a:r>
            <a:r>
              <a:rPr lang="en-US" dirty="0">
                <a:solidFill>
                  <a:srgbClr val="0000FF"/>
                </a:solidFill>
                <a:effectLst/>
              </a:rPr>
              <a:t> </a:t>
            </a:r>
            <a:r>
              <a:rPr lang="en-US" sz="4000" dirty="0">
                <a:solidFill>
                  <a:srgbClr val="0000FF"/>
                </a:solidFill>
              </a:rPr>
              <a:t>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53" y="1454101"/>
            <a:ext cx="4286456" cy="4975225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66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Sağlık değeri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377159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7621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5531" y="2048887"/>
            <a:ext cx="6112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Sağlık değeri yüksek çeşit ıslahına önem verilmesi</a:t>
            </a:r>
          </a:p>
          <a:p>
            <a:pPr marL="457200" indent="-457200">
              <a:buFont typeface="+mj-lt"/>
              <a:buAutoNum type="arabicPeriod"/>
            </a:pPr>
            <a:endParaRPr lang="tr-TR" sz="2400" dirty="0">
              <a:solidFill>
                <a:srgbClr val="66006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Gen kaynaklarımızın sağlık değerlerinin belirlenmesi</a:t>
            </a:r>
          </a:p>
          <a:p>
            <a:pPr marL="457200" indent="-457200">
              <a:buFont typeface="+mj-lt"/>
              <a:buAutoNum type="arabicPeriod"/>
            </a:pPr>
            <a:endParaRPr lang="tr-TR" sz="2400" dirty="0">
              <a:solidFill>
                <a:srgbClr val="66006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 Ar-Ge çalışmaları ile halkı      bilgilendirmek ve bu konudaki bilgi kirliliğini ortadan kaldırmak 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0" y="-168460"/>
            <a:ext cx="7581900" cy="1654175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SORUNLAR</a:t>
            </a:r>
            <a:r>
              <a:rPr lang="en-US" dirty="0">
                <a:solidFill>
                  <a:srgbClr val="0000FF"/>
                </a:solidFill>
                <a:effectLst/>
              </a:rPr>
              <a:t> </a:t>
            </a:r>
            <a:r>
              <a:rPr lang="en-US" sz="4000" dirty="0">
                <a:solidFill>
                  <a:srgbClr val="0000FF"/>
                </a:solidFill>
              </a:rPr>
              <a:t>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60" y="972512"/>
            <a:ext cx="5535546" cy="5806357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66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Ar-Ge 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Üniversite-Bakanlık-Özel şirket iş birliğinin yetersizliği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 sorunlarına odaklı ar-ge desteğinin yetersizliği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Ekip çalışması yetersizliği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Ar-ge proje desteklerindeki adaletsizlik</a:t>
            </a:r>
          </a:p>
          <a:p>
            <a:pPr lvl="1"/>
            <a:r>
              <a:rPr lang="tr-T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Ar-ge proje dönüşlerinin izlenmemesi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377159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7621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7102" y="1351508"/>
            <a:ext cx="63048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Ar-Ge bütçelerinin dağıtımında ülke gereksinmelerinin ön plana çıkarılması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Kurumlar arası iş birliğine dayalı projelerin desteklenmesi.</a:t>
            </a:r>
          </a:p>
          <a:p>
            <a:pPr marL="457200" indent="-457200"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Destekler bilimsel    kriterlerin   ve alt yapısı olan kurumların desteklenmesi</a:t>
            </a:r>
          </a:p>
          <a:p>
            <a:pPr marL="457200" indent="-457200">
              <a:buFontTx/>
              <a:buAutoNum type="arabicPeriod"/>
            </a:pPr>
            <a:r>
              <a:rPr lang="tr-TR" sz="2400" dirty="0">
                <a:solidFill>
                  <a:srgbClr val="660066"/>
                </a:solidFill>
              </a:rPr>
              <a:t>Verilen desteklerin uygulamaya aktarılıp aktarılmadığının proje bitiminden sonra da izlenmesi</a:t>
            </a:r>
          </a:p>
        </p:txBody>
      </p:sp>
    </p:spTree>
    <p:extLst>
      <p:ext uri="{BB962C8B-B14F-4D97-AF65-F5344CB8AC3E}">
        <p14:creationId xmlns:p14="http://schemas.microsoft.com/office/powerpoint/2010/main" val="42417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EB498A02-9D29-0840-BA65-F6F61042F7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7738" y="488135"/>
          <a:ext cx="9143999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466631740"/>
                    </a:ext>
                  </a:extLst>
                </a:gridCol>
                <a:gridCol w="2808270">
                  <a:extLst>
                    <a:ext uri="{9D8B030D-6E8A-4147-A177-3AD203B41FA5}">
                      <a16:colId xmlns:a16="http://schemas.microsoft.com/office/drawing/2014/main" val="1904380545"/>
                    </a:ext>
                  </a:extLst>
                </a:gridCol>
                <a:gridCol w="3287729">
                  <a:extLst>
                    <a:ext uri="{9D8B030D-6E8A-4147-A177-3AD203B41FA5}">
                      <a16:colId xmlns:a16="http://schemas.microsoft.com/office/drawing/2014/main" val="1563537034"/>
                    </a:ext>
                  </a:extLst>
                </a:gridCol>
              </a:tblGrid>
              <a:tr h="449201"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Ülke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Miktar (t) (ithalat)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Değer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5259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7,4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tr-TR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,5 milyon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37731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Almanya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3,8 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5,1 milyon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7319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Hollanda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3,1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 milyon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147072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Rusya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166677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İngiltere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58780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Belçika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07732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71331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 milyon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82666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 err="1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Malaysia</a:t>
                      </a:r>
                      <a:endParaRPr lang="tr-TR" sz="2400" b="1" dirty="0">
                        <a:solidFill>
                          <a:srgbClr val="0037A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541130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İtalya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46589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İspanya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 milyon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54344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 err="1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İndonezya</a:t>
                      </a:r>
                      <a:endParaRPr lang="tr-TR" sz="2400" b="1" dirty="0">
                        <a:solidFill>
                          <a:srgbClr val="0037A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0037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819 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756787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milyon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42,3 milyon </a:t>
                      </a:r>
                      <a:r>
                        <a:rPr lang="tr-TR" sz="2400" b="1" dirty="0">
                          <a:solidFill>
                            <a:schemeClr val="bg1"/>
                          </a:solidFill>
                          <a:latin typeface="Hiragino Sans GB" panose="020B0300000000000000" pitchFamily="34" charset="-128"/>
                          <a:ea typeface="Hiragino Sans GB" panose="020B0300000000000000" pitchFamily="34" charset="-128"/>
                        </a:rPr>
                        <a:t>﹩</a:t>
                      </a:r>
                      <a:endParaRPr lang="tr-TR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6947"/>
                  </a:ext>
                </a:extLst>
              </a:tr>
            </a:tbl>
          </a:graphicData>
        </a:graphic>
      </p:graphicFrame>
      <p:sp>
        <p:nvSpPr>
          <p:cNvPr id="15" name="Sağ Küme Ayracı 14">
            <a:extLst>
              <a:ext uri="{FF2B5EF4-FFF2-40B4-BE49-F238E27FC236}">
                <a16:creationId xmlns:a16="http://schemas.microsoft.com/office/drawing/2014/main" id="{4D91D090-1E9E-3047-ADE4-2CE59E1AE95B}"/>
              </a:ext>
            </a:extLst>
          </p:cNvPr>
          <p:cNvSpPr/>
          <p:nvPr/>
        </p:nvSpPr>
        <p:spPr>
          <a:xfrm>
            <a:off x="6095999" y="1092403"/>
            <a:ext cx="267128" cy="2102860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16" name="Sağ Küme Ayracı 15">
            <a:extLst>
              <a:ext uri="{FF2B5EF4-FFF2-40B4-BE49-F238E27FC236}">
                <a16:creationId xmlns:a16="http://schemas.microsoft.com/office/drawing/2014/main" id="{F05A2E89-33BE-9544-B495-EDF67352ADB5}"/>
              </a:ext>
            </a:extLst>
          </p:cNvPr>
          <p:cNvSpPr/>
          <p:nvPr/>
        </p:nvSpPr>
        <p:spPr>
          <a:xfrm>
            <a:off x="6095999" y="3536135"/>
            <a:ext cx="267128" cy="2752682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73ED62C5-FC0F-D24B-92DB-4C3DA7F80FF4}"/>
              </a:ext>
            </a:extLst>
          </p:cNvPr>
          <p:cNvSpPr/>
          <p:nvPr/>
        </p:nvSpPr>
        <p:spPr>
          <a:xfrm>
            <a:off x="1656136" y="54942"/>
            <a:ext cx="845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0037A7"/>
                </a:solidFill>
              </a:rPr>
              <a:t>Dünya sebze ticaret hacmi (1,250 000 000</a:t>
            </a:r>
            <a:r>
              <a:rPr lang="tr-TR" b="1" dirty="0">
                <a:solidFill>
                  <a:srgbClr val="0037A7"/>
                </a:solidFill>
                <a:latin typeface="Hiragino Sans GB" panose="020B0300000000000000" pitchFamily="34" charset="-128"/>
                <a:ea typeface="Hiragino Sans GB" panose="020B0300000000000000" pitchFamily="34" charset="-128"/>
              </a:rPr>
              <a:t>﹩)</a:t>
            </a:r>
            <a:endParaRPr lang="tr-TR" dirty="0">
              <a:solidFill>
                <a:srgbClr val="0037A7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1D6974-7C8E-F540-81C0-628DA10E8DAE}"/>
              </a:ext>
            </a:extLst>
          </p:cNvPr>
          <p:cNvSpPr txBox="1"/>
          <p:nvPr/>
        </p:nvSpPr>
        <p:spPr>
          <a:xfrm>
            <a:off x="6363125" y="192429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%39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656C50E-19B6-354C-80E9-AED47D95E85D}"/>
              </a:ext>
            </a:extLst>
          </p:cNvPr>
          <p:cNvSpPr txBox="1"/>
          <p:nvPr/>
        </p:nvSpPr>
        <p:spPr>
          <a:xfrm>
            <a:off x="6250109" y="446961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%22</a:t>
            </a:r>
          </a:p>
        </p:txBody>
      </p:sp>
      <p:sp>
        <p:nvSpPr>
          <p:cNvPr id="8" name="Sağ Küme Ayracı 7">
            <a:extLst>
              <a:ext uri="{FF2B5EF4-FFF2-40B4-BE49-F238E27FC236}">
                <a16:creationId xmlns:a16="http://schemas.microsoft.com/office/drawing/2014/main" id="{A5CFB31C-E486-BD4E-A3C3-BBE56147083F}"/>
              </a:ext>
            </a:extLst>
          </p:cNvPr>
          <p:cNvSpPr/>
          <p:nvPr/>
        </p:nvSpPr>
        <p:spPr>
          <a:xfrm>
            <a:off x="9184526" y="1092404"/>
            <a:ext cx="267128" cy="1284505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AA3B1BB-07CE-BF45-8DD1-F954F243BCAB}"/>
              </a:ext>
            </a:extLst>
          </p:cNvPr>
          <p:cNvSpPr txBox="1"/>
          <p:nvPr/>
        </p:nvSpPr>
        <p:spPr>
          <a:xfrm>
            <a:off x="9557927" y="147304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 40</a:t>
            </a:r>
          </a:p>
        </p:txBody>
      </p:sp>
      <p:sp>
        <p:nvSpPr>
          <p:cNvPr id="10" name="Sağ Küme Ayracı 9">
            <a:extLst>
              <a:ext uri="{FF2B5EF4-FFF2-40B4-BE49-F238E27FC236}">
                <a16:creationId xmlns:a16="http://schemas.microsoft.com/office/drawing/2014/main" id="{7535EAA3-F1A9-A74D-925D-924682378055}"/>
              </a:ext>
            </a:extLst>
          </p:cNvPr>
          <p:cNvSpPr/>
          <p:nvPr/>
        </p:nvSpPr>
        <p:spPr>
          <a:xfrm>
            <a:off x="9215345" y="2635322"/>
            <a:ext cx="267128" cy="3734543"/>
          </a:xfrm>
          <a:prstGeom prst="rightBrace">
            <a:avLst/>
          </a:prstGeom>
          <a:ln w="57150">
            <a:solidFill>
              <a:srgbClr val="0037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37A7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F9F2395-B5F4-8845-9BAD-8814ACFD54CE}"/>
              </a:ext>
            </a:extLst>
          </p:cNvPr>
          <p:cNvSpPr txBox="1"/>
          <p:nvPr/>
        </p:nvSpPr>
        <p:spPr>
          <a:xfrm>
            <a:off x="9482474" y="424098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% 30</a:t>
            </a:r>
          </a:p>
        </p:txBody>
      </p:sp>
    </p:spTree>
    <p:extLst>
      <p:ext uri="{BB962C8B-B14F-4D97-AF65-F5344CB8AC3E}">
        <p14:creationId xmlns:p14="http://schemas.microsoft.com/office/powerpoint/2010/main" val="2800625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81" y="107951"/>
            <a:ext cx="7581900" cy="1654175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SORUNLAR</a:t>
            </a:r>
            <a:r>
              <a:rPr lang="en-US" dirty="0">
                <a:solidFill>
                  <a:srgbClr val="0000FF"/>
                </a:solidFill>
                <a:effectLst/>
              </a:rPr>
              <a:t> </a:t>
            </a:r>
            <a:r>
              <a:rPr lang="en-US" sz="4000" dirty="0">
                <a:solidFill>
                  <a:srgbClr val="0000FF"/>
                </a:solidFill>
              </a:rPr>
              <a:t>VE ÇÖZÜM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348" y="1875763"/>
            <a:ext cx="3968941" cy="4182210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66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Eğitim</a:t>
            </a:r>
          </a:p>
          <a:p>
            <a:pPr lvl="1"/>
            <a:endParaRPr lang="tr-TR" sz="2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922" y="1786209"/>
            <a:ext cx="377159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rtl="0" eaLnBrk="0" fontAlgn="base" hangingPunct="0">
              <a:spcBef>
                <a:spcPts val="2000"/>
              </a:spcBef>
              <a:spcAft>
                <a:spcPct val="0"/>
              </a:spcAft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7621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01055" y="1762126"/>
            <a:ext cx="4828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tr-TR" sz="2400" dirty="0">
              <a:solidFill>
                <a:srgbClr val="66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7874" y="2446805"/>
            <a:ext cx="6426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r-TR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Mevcut tarım eğitimi veren fakülte, yüksek okul ve </a:t>
            </a:r>
            <a:r>
              <a:rPr lang="tr-TR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MYO’ların</a:t>
            </a:r>
            <a:r>
              <a:rPr lang="tr-TR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eğitim programları yeniden modern tarım sistemlerine göre düzenlenmeli,</a:t>
            </a:r>
          </a:p>
          <a:p>
            <a:pPr marL="514350" indent="-514350">
              <a:buAutoNum type="arabicPeriod"/>
            </a:pPr>
            <a:r>
              <a:rPr lang="tr-TR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Eğitim kalitesi yükseltilmeli </a:t>
            </a:r>
            <a:endParaRPr lang="en-US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38" y="-69850"/>
            <a:ext cx="7581900" cy="14017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Türkiye’de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sebzecilik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sektörü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3286126" y="6267451"/>
            <a:ext cx="5986463" cy="461665"/>
          </a:xfrm>
          <a:prstGeom prst="rect">
            <a:avLst/>
          </a:prstGeom>
          <a:gradFill rotWithShape="1">
            <a:gsLst>
              <a:gs pos="0">
                <a:srgbClr val="FF9991"/>
              </a:gs>
              <a:gs pos="50000">
                <a:srgbClr val="FFC0BC"/>
              </a:gs>
              <a:gs pos="100000">
                <a:srgbClr val="FFE0DE"/>
              </a:gs>
            </a:gsLst>
            <a:lin ang="135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101FF"/>
                </a:solidFill>
                <a:latin typeface="Candara" pitchFamily="34" charset="0"/>
              </a:rPr>
              <a:t>YILLARA GÖRE ÜRETİM ALANI </a:t>
            </a:r>
            <a:r>
              <a:rPr lang="tr-TR" sz="2400" b="1" dirty="0">
                <a:solidFill>
                  <a:srgbClr val="0101FF"/>
                </a:solidFill>
                <a:latin typeface="Candara" pitchFamily="34" charset="0"/>
              </a:rPr>
              <a:t>VE MİKTARI</a:t>
            </a:r>
          </a:p>
        </p:txBody>
      </p:sp>
      <p:pic>
        <p:nvPicPr>
          <p:cNvPr id="2048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4026" y="1331913"/>
            <a:ext cx="4130675" cy="4654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57" y="-69850"/>
            <a:ext cx="2418689" cy="21166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BB550D5-8A2F-9342-80A4-BE4CB2D3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3" y="1331913"/>
            <a:ext cx="3899183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8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9326563" y="4524376"/>
            <a:ext cx="0" cy="2333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E50552C5-3CC6-8C41-B717-F00BC00AF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625135"/>
              </p:ext>
            </p:extLst>
          </p:nvPr>
        </p:nvGraphicFramePr>
        <p:xfrm>
          <a:off x="1524001" y="3107437"/>
          <a:ext cx="9144000" cy="37505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19401">
                  <a:extLst>
                    <a:ext uri="{9D8B030D-6E8A-4147-A177-3AD203B41FA5}">
                      <a16:colId xmlns:a16="http://schemas.microsoft.com/office/drawing/2014/main" val="1974639361"/>
                    </a:ext>
                  </a:extLst>
                </a:gridCol>
                <a:gridCol w="2832930">
                  <a:extLst>
                    <a:ext uri="{9D8B030D-6E8A-4147-A177-3AD203B41FA5}">
                      <a16:colId xmlns:a16="http://schemas.microsoft.com/office/drawing/2014/main" val="2769629578"/>
                    </a:ext>
                  </a:extLst>
                </a:gridCol>
                <a:gridCol w="2676347">
                  <a:extLst>
                    <a:ext uri="{9D8B030D-6E8A-4147-A177-3AD203B41FA5}">
                      <a16:colId xmlns:a16="http://schemas.microsoft.com/office/drawing/2014/main" val="2581334007"/>
                    </a:ext>
                  </a:extLst>
                </a:gridCol>
                <a:gridCol w="2515322">
                  <a:extLst>
                    <a:ext uri="{9D8B030D-6E8A-4147-A177-3AD203B41FA5}">
                      <a16:colId xmlns:a16="http://schemas.microsoft.com/office/drawing/2014/main" val="1111103228"/>
                    </a:ext>
                  </a:extLst>
                </a:gridCol>
              </a:tblGrid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Üretim (ton)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Alan (ha)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Verim (ton/ha)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38571779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1961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6.618.315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547.700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00291997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1980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13.028.270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725.400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64710616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24.605.162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999.200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30293511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25.900.999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1.089.700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54350551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29.552.290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848.542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17195493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30.266.897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847.459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99806220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30.869.967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839.639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10252582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solidFill>
                            <a:srgbClr val="0037A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tr-TR" sz="2200" dirty="0">
                        <a:solidFill>
                          <a:srgbClr val="0037A7"/>
                        </a:solidFill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30.032.827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820.668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MS Minngs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09645406"/>
                  </a:ext>
                </a:extLst>
              </a:tr>
            </a:tbl>
          </a:graphicData>
        </a:graphic>
      </p:graphicFrame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356655"/>
              </p:ext>
            </p:extLst>
          </p:nvPr>
        </p:nvGraphicFramePr>
        <p:xfrm>
          <a:off x="1524003" y="1"/>
          <a:ext cx="8384928" cy="331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32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BC18820-670F-7E49-BABB-A4B1865959BE}"/>
              </a:ext>
            </a:extLst>
          </p:cNvPr>
          <p:cNvSpPr/>
          <p:nvPr/>
        </p:nvSpPr>
        <p:spPr>
          <a:xfrm>
            <a:off x="5615458" y="2409326"/>
            <a:ext cx="2545868" cy="1899649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 tür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</a:t>
            </a:r>
            <a:r>
              <a:rPr lang="tr-TR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angi</a:t>
            </a:r>
            <a:r>
              <a:rPr lang="tr-TR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türler </a:t>
            </a:r>
            <a:r>
              <a:rPr lang="tr-TR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üretiliyo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pic>
        <p:nvPicPr>
          <p:cNvPr id="23558" name="Picture 12"/>
          <p:cNvPicPr>
            <a:picLocks noChangeAspect="1"/>
          </p:cNvPicPr>
          <p:nvPr/>
        </p:nvPicPr>
        <p:blipFill>
          <a:blip r:embed="rId3"/>
          <a:srcRect r="9064"/>
          <a:stretch>
            <a:fillRect/>
          </a:stretch>
        </p:blipFill>
        <p:spPr bwMode="auto">
          <a:xfrm>
            <a:off x="4956390" y="4536559"/>
            <a:ext cx="1608258" cy="203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7194534" y="4527550"/>
            <a:ext cx="3071974" cy="203428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rPr>
              <a:t>9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rPr>
              <a:t>tür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25411" y="1686817"/>
            <a:ext cx="2545868" cy="148823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rPr>
              <a:t>12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rPr>
              <a:t>tür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25372" y="1299957"/>
            <a:ext cx="2545868" cy="178158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rPr>
              <a:t>tür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56390" y="1276350"/>
            <a:ext cx="1139610" cy="91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39 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tür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" name="11 Komut Düğmesi: Yardım">
            <a:hlinkClick r:id="" action="ppaction://noaction" highlightClick="1"/>
          </p:cNvPr>
          <p:cNvSpPr/>
          <p:nvPr/>
        </p:nvSpPr>
        <p:spPr>
          <a:xfrm>
            <a:off x="7925372" y="546100"/>
            <a:ext cx="1042416" cy="604266"/>
          </a:xfrm>
          <a:prstGeom prst="actionButtonHelp">
            <a:avLst/>
          </a:prstGeom>
          <a:solidFill>
            <a:srgbClr val="C000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  <a:scene3d>
            <a:camera prst="isometricRightUp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4C467D-2263-FD48-A685-5E6CEEDF4ACE}"/>
              </a:ext>
            </a:extLst>
          </p:cNvPr>
          <p:cNvSpPr/>
          <p:nvPr/>
        </p:nvSpPr>
        <p:spPr>
          <a:xfrm>
            <a:off x="4878525" y="199435"/>
            <a:ext cx="1295339" cy="91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48 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tür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771825-5401-9347-8F47-F0ACC0416255}"/>
              </a:ext>
            </a:extLst>
          </p:cNvPr>
          <p:cNvSpPr/>
          <p:nvPr/>
        </p:nvSpPr>
        <p:spPr>
          <a:xfrm>
            <a:off x="1825412" y="4221359"/>
            <a:ext cx="2248621" cy="189964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 tür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09BF34-BB7A-744E-AA8D-C431D55F9D3A}"/>
              </a:ext>
            </a:extLst>
          </p:cNvPr>
          <p:cNvSpPr/>
          <p:nvPr/>
        </p:nvSpPr>
        <p:spPr>
          <a:xfrm>
            <a:off x="3742382" y="2767603"/>
            <a:ext cx="1818678" cy="1899649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 tür</a:t>
            </a:r>
          </a:p>
        </p:txBody>
      </p:sp>
    </p:spTree>
    <p:extLst>
      <p:ext uri="{BB962C8B-B14F-4D97-AF65-F5344CB8AC3E}">
        <p14:creationId xmlns:p14="http://schemas.microsoft.com/office/powerpoint/2010/main" val="28324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3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/>
          <p:cNvGraphicFramePr/>
          <p:nvPr>
            <p:extLst>
              <p:ext uri="{D42A27DB-BD31-4B8C-83A1-F6EECF244321}">
                <p14:modId xmlns:p14="http://schemas.microsoft.com/office/powerpoint/2010/main" val="963519092"/>
              </p:ext>
            </p:extLst>
          </p:nvPr>
        </p:nvGraphicFramePr>
        <p:xfrm>
          <a:off x="1677135" y="847494"/>
          <a:ext cx="9708260" cy="576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ikdörtgen 4"/>
          <p:cNvSpPr/>
          <p:nvPr/>
        </p:nvSpPr>
        <p:spPr>
          <a:xfrm>
            <a:off x="1677135" y="115524"/>
            <a:ext cx="8879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>
                <a:solidFill>
                  <a:srgbClr val="C00000"/>
                </a:solidFill>
                <a:latin typeface="Arial" panose="020B0604020202020204" pitchFamily="34" charset="0"/>
                <a:ea typeface="MS Minngs"/>
              </a:rPr>
              <a:t>Sebze Üretiminin Sebzelerin Tüketilen Kısımlarına Göre Dağılımı 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59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1288</Words>
  <Application>Microsoft Office PowerPoint</Application>
  <PresentationFormat>Geniş ekran</PresentationFormat>
  <Paragraphs>518</Paragraphs>
  <Slides>50</Slides>
  <Notes>10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Candara</vt:lpstr>
      <vt:lpstr>Chalkboard SE</vt:lpstr>
      <vt:lpstr>Heiti SC Light</vt:lpstr>
      <vt:lpstr>Hiragino Sans GB</vt:lpstr>
      <vt:lpstr>MS Minngs</vt:lpstr>
      <vt:lpstr>Office Teması</vt:lpstr>
      <vt:lpstr>   SEBZECİLİK SEKTÖRÜ  DÜNÜ-BUGÜNÜ-GELECEĞİ</vt:lpstr>
      <vt:lpstr>Dünyada ve Türkiye’ de Sebzecilik</vt:lpstr>
      <vt:lpstr>PowerPoint Sunusu</vt:lpstr>
      <vt:lpstr>PowerPoint Sunusu</vt:lpstr>
      <vt:lpstr>PowerPoint Sunusu</vt:lpstr>
      <vt:lpstr>Türkiye’de sebzecilik sektörü</vt:lpstr>
      <vt:lpstr>PowerPoint Sunusu</vt:lpstr>
      <vt:lpstr>Hangi türler üretiliyor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Tüketim alışkanlıklarımız değişmiş mi</vt:lpstr>
      <vt:lpstr>Üretim     Tüketim ilişkisi</vt:lpstr>
      <vt:lpstr>PowerPoint Sunusu</vt:lpstr>
      <vt:lpstr>PowerPoint Sunusu</vt:lpstr>
      <vt:lpstr>Türlere göre ihracat miktarı (t)</vt:lpstr>
      <vt:lpstr>PowerPoint Sunusu</vt:lpstr>
      <vt:lpstr>PowerPoint Sunusu</vt:lpstr>
      <vt:lpstr>PowerPoint Sunusu</vt:lpstr>
      <vt:lpstr>PowerPoint Sunusu</vt:lpstr>
      <vt:lpstr>Sebzecilik Sektörü</vt:lpstr>
      <vt:lpstr>PowerPoint Sunusu</vt:lpstr>
      <vt:lpstr>Sebzecilik sektörü yan sektörleri de beraberinde getirir.</vt:lpstr>
      <vt:lpstr>PowerPoint Sunusu</vt:lpstr>
      <vt:lpstr>PowerPoint Sunusu</vt:lpstr>
      <vt:lpstr>PowerPoint Sunusu</vt:lpstr>
      <vt:lpstr>PowerPoint Sunusu</vt:lpstr>
      <vt:lpstr>PowerPoint Sunusu</vt:lpstr>
      <vt:lpstr>Sebze Sektörü-Sanayi</vt:lpstr>
      <vt:lpstr>PowerPoint Sunusu</vt:lpstr>
      <vt:lpstr>Sebzecilik: Sanayi</vt:lpstr>
      <vt:lpstr>Islah ve Biyoteknoloji</vt:lpstr>
      <vt:lpstr>Biyoteknoloji bir araçtır.  Klasik ıslah esastır. </vt:lpstr>
      <vt:lpstr>Islah çalışmalarında biyoteknoloji</vt:lpstr>
      <vt:lpstr>PowerPoint Sunusu</vt:lpstr>
      <vt:lpstr>PowerPoint Sunusu</vt:lpstr>
      <vt:lpstr>PowerPoint Sunusu</vt:lpstr>
      <vt:lpstr>Üretim Teknolojileri</vt:lpstr>
      <vt:lpstr>ZAYIF YÖNLERİMİZ</vt:lpstr>
      <vt:lpstr>SORUNLAR VE ÇÖZÜM</vt:lpstr>
      <vt:lpstr>SORUNLAR VE ÇÖZÜM</vt:lpstr>
      <vt:lpstr>SORUNLAR VE ÇÖZÜM</vt:lpstr>
      <vt:lpstr>SORUNLAR VE ÇÖZÜM</vt:lpstr>
      <vt:lpstr>SORUNLAR VE ÇÖZÜM</vt:lpstr>
      <vt:lpstr>SORUNLAR VE ÇÖZÜM</vt:lpstr>
      <vt:lpstr>SORUNLAR VE ÇÖZÜM</vt:lpstr>
      <vt:lpstr>SORUNLAR VE ÇÖZÜM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Exper</dc:creator>
  <cp:lastModifiedBy>Exper</cp:lastModifiedBy>
  <cp:revision>9</cp:revision>
  <dcterms:created xsi:type="dcterms:W3CDTF">2021-01-04T09:07:18Z</dcterms:created>
  <dcterms:modified xsi:type="dcterms:W3CDTF">2022-03-03T08:32:49Z</dcterms:modified>
</cp:coreProperties>
</file>