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19" d="100"/>
          <a:sy n="119" d="100"/>
        </p:scale>
        <p:origin x="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74E906-581F-E946-8DBD-B76D13F1E82A}"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141143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4E906-581F-E946-8DBD-B76D13F1E82A}"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85348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4E906-581F-E946-8DBD-B76D13F1E82A}"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140832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4E906-581F-E946-8DBD-B76D13F1E82A}"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88211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4E906-581F-E946-8DBD-B76D13F1E82A}"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166394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74E906-581F-E946-8DBD-B76D13F1E82A}"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141959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74E906-581F-E946-8DBD-B76D13F1E82A}" type="datetimeFigureOut">
              <a:rPr lang="en-US" smtClean="0"/>
              <a:t>2/16/17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63761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4E906-581F-E946-8DBD-B76D13F1E82A}" type="datetimeFigureOut">
              <a:rPr lang="en-US" smtClean="0"/>
              <a:t>2/16/17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40693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4E906-581F-E946-8DBD-B76D13F1E82A}" type="datetimeFigureOut">
              <a:rPr lang="en-US" smtClean="0"/>
              <a:t>2/16/17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170034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4E906-581F-E946-8DBD-B76D13F1E82A}"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109853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4E906-581F-E946-8DBD-B76D13F1E82A}"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B1836-A09A-C84E-9518-1D7B3DB5C416}" type="slidenum">
              <a:rPr lang="en-US" smtClean="0"/>
              <a:t>‹#›</a:t>
            </a:fld>
            <a:endParaRPr lang="en-US"/>
          </a:p>
        </p:txBody>
      </p:sp>
    </p:spTree>
    <p:extLst>
      <p:ext uri="{BB962C8B-B14F-4D97-AF65-F5344CB8AC3E}">
        <p14:creationId xmlns:p14="http://schemas.microsoft.com/office/powerpoint/2010/main" val="11137217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4E906-581F-E946-8DBD-B76D13F1E82A}" type="datetimeFigureOut">
              <a:rPr lang="en-US" smtClean="0"/>
              <a:t>2/16/17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B1836-A09A-C84E-9518-1D7B3DB5C416}" type="slidenum">
              <a:rPr lang="en-US" smtClean="0"/>
              <a:t>‹#›</a:t>
            </a:fld>
            <a:endParaRPr lang="en-US"/>
          </a:p>
        </p:txBody>
      </p:sp>
    </p:spTree>
    <p:extLst>
      <p:ext uri="{BB962C8B-B14F-4D97-AF65-F5344CB8AC3E}">
        <p14:creationId xmlns:p14="http://schemas.microsoft.com/office/powerpoint/2010/main" val="637672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Organic Chemistry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65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270734"/>
            <a:ext cx="8915400" cy="1143000"/>
          </a:xfrm>
          <a:effectLst/>
          <a:extLst>
            <a:ext uri="{AF507438-7753-43E0-B8FC-AC1667EBCBE1}">
              <a14:hiddenEffects xmlns:a14="http://schemas.microsoft.com/office/drawing/2010/main">
                <a:effectLst>
                  <a:outerShdw blurRad="63500" dist="12700" dir="16200000" algn="ctr" rotWithShape="0">
                    <a:schemeClr val="tx1">
                      <a:alpha val="74998"/>
                    </a:schemeClr>
                  </a:outerShdw>
                </a:effectLst>
              </a14:hiddenEffects>
            </a:ext>
          </a:extLst>
        </p:spPr>
        <p:txBody>
          <a:bodyPr>
            <a:normAutofit/>
          </a:bodyPr>
          <a:lstStyle/>
          <a:p>
            <a:r>
              <a:rPr lang="en-US" altLang="x-none" sz="2400" smtClean="0">
                <a:latin typeface="+mn-lt"/>
              </a:rPr>
              <a:t>Importance of Carbon</a:t>
            </a:r>
            <a:endParaRPr lang="en-US" altLang="x-none" sz="2400" dirty="0">
              <a:latin typeface="+mn-lt"/>
            </a:endParaRPr>
          </a:p>
        </p:txBody>
      </p:sp>
      <p:sp>
        <p:nvSpPr>
          <p:cNvPr id="5" name="Rectangle 3"/>
          <p:cNvSpPr txBox="1">
            <a:spLocks noChangeArrowheads="1"/>
          </p:cNvSpPr>
          <p:nvPr/>
        </p:nvSpPr>
        <p:spPr>
          <a:xfrm>
            <a:off x="381000" y="1524000"/>
            <a:ext cx="8686800" cy="3581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x-none" sz="2400" dirty="0" smtClean="0"/>
              <a:t>It has a “central” role in all living organisms.</a:t>
            </a:r>
          </a:p>
          <a:p>
            <a:r>
              <a:rPr lang="en-US" altLang="x-none" sz="2400" dirty="0" smtClean="0"/>
              <a:t>It has </a:t>
            </a:r>
            <a:r>
              <a:rPr lang="en-US" altLang="x-none" sz="2400" b="1" u="sng" dirty="0" smtClean="0"/>
              <a:t>4 valence</a:t>
            </a:r>
            <a:r>
              <a:rPr lang="en-US" altLang="x-none" sz="2400" dirty="0" smtClean="0"/>
              <a:t> electrons.</a:t>
            </a:r>
          </a:p>
          <a:p>
            <a:r>
              <a:rPr lang="en-US" altLang="x-none" sz="2400" dirty="0" smtClean="0"/>
              <a:t>It makes </a:t>
            </a:r>
            <a:r>
              <a:rPr lang="en-US" altLang="x-none" sz="2400" b="1" u="sng" dirty="0" smtClean="0"/>
              <a:t>4 covalent</a:t>
            </a:r>
            <a:r>
              <a:rPr lang="en-US" altLang="x-none" sz="2400" dirty="0" smtClean="0"/>
              <a:t> bonds.</a:t>
            </a:r>
          </a:p>
          <a:p>
            <a:r>
              <a:rPr lang="en-US" altLang="x-none" sz="2400" dirty="0" smtClean="0"/>
              <a:t>It can bond with any </a:t>
            </a:r>
            <a:br>
              <a:rPr lang="en-US" altLang="x-none" sz="2400" dirty="0" smtClean="0"/>
            </a:br>
            <a:r>
              <a:rPr lang="en-US" altLang="x-none" sz="2400" dirty="0" smtClean="0"/>
              <a:t>element, </a:t>
            </a:r>
            <a:br>
              <a:rPr lang="en-US" altLang="x-none" sz="2400" dirty="0" smtClean="0"/>
            </a:br>
            <a:r>
              <a:rPr lang="en-US" altLang="x-none" sz="2400" dirty="0" smtClean="0"/>
              <a:t>but priorities to bond with other carbon atoms and make long chains</a:t>
            </a:r>
            <a:endParaRPr lang="en-US" altLang="x-none" sz="2400" dirty="0"/>
          </a:p>
        </p:txBody>
      </p:sp>
      <p:pic>
        <p:nvPicPr>
          <p:cNvPr id="6" name="Picture 5"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05" y="4608755"/>
            <a:ext cx="6324600" cy="16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5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Right)">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Right)">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lide(fromRight)">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lide(fromRight)">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Carbon Bonds</a:t>
            </a:r>
            <a:endParaRPr lang="en-US" dirty="0"/>
          </a:p>
        </p:txBody>
      </p:sp>
      <p:pic>
        <p:nvPicPr>
          <p:cNvPr id="4" name="Picture 3"/>
          <p:cNvPicPr>
            <a:picLocks noChangeAspect="1"/>
          </p:cNvPicPr>
          <p:nvPr/>
        </p:nvPicPr>
        <p:blipFill>
          <a:blip r:embed="rId2"/>
          <a:stretch>
            <a:fillRect/>
          </a:stretch>
        </p:blipFill>
        <p:spPr>
          <a:xfrm>
            <a:off x="838200" y="1690688"/>
            <a:ext cx="5283200" cy="4419600"/>
          </a:xfrm>
          <a:prstGeom prst="rect">
            <a:avLst/>
          </a:prstGeom>
        </p:spPr>
      </p:pic>
    </p:spTree>
    <p:extLst>
      <p:ext uri="{BB962C8B-B14F-4D97-AF65-F5344CB8AC3E}">
        <p14:creationId xmlns:p14="http://schemas.microsoft.com/office/powerpoint/2010/main" val="88505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73200" y="269875"/>
            <a:ext cx="10118688" cy="908050"/>
          </a:xfrm>
          <a:effectLst/>
          <a:extLst>
            <a:ext uri="{AF507438-7753-43E0-B8FC-AC1667EBCBE1}">
              <a14:hiddenEffects xmlns:a14="http://schemas.microsoft.com/office/drawing/2010/main">
                <a:effectLst>
                  <a:outerShdw blurRad="63500" dist="12700" dir="16200000" algn="ctr" rotWithShape="0">
                    <a:schemeClr val="tx1">
                      <a:alpha val="74998"/>
                    </a:schemeClr>
                  </a:outerShdw>
                </a:effectLst>
              </a14:hiddenEffects>
            </a:ext>
          </a:extLst>
        </p:spPr>
        <p:txBody>
          <a:bodyPr anchor="t"/>
          <a:lstStyle/>
          <a:p>
            <a:r>
              <a:rPr lang="en-US" altLang="x-none" dirty="0" smtClean="0"/>
              <a:t>Various ways to present </a:t>
            </a:r>
            <a:r>
              <a:rPr lang="en-US" altLang="x-none" smtClean="0"/>
              <a:t>the bonding</a:t>
            </a:r>
            <a:endParaRPr lang="en-US" altLang="x-none" dirty="0"/>
          </a:p>
        </p:txBody>
      </p:sp>
      <p:pic>
        <p:nvPicPr>
          <p:cNvPr id="5" name="Picture 3" descr="carbon bonds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200900" cy="1146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rbon bonds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67000"/>
            <a:ext cx="7207250" cy="2279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arbon bonds -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181600"/>
            <a:ext cx="7162800" cy="155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3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501" y="279064"/>
            <a:ext cx="10515600" cy="1325563"/>
          </a:xfrm>
        </p:spPr>
        <p:txBody>
          <a:bodyPr/>
          <a:lstStyle/>
          <a:p>
            <a:r>
              <a:rPr lang="en-US" dirty="0" smtClean="0"/>
              <a:t>Classification of Organic Compounds</a:t>
            </a:r>
            <a:endParaRPr lang="en-US" dirty="0"/>
          </a:p>
        </p:txBody>
      </p:sp>
      <p:pic>
        <p:nvPicPr>
          <p:cNvPr id="4" name="Picture 3"/>
          <p:cNvPicPr>
            <a:picLocks noChangeAspect="1"/>
          </p:cNvPicPr>
          <p:nvPr/>
        </p:nvPicPr>
        <p:blipFill>
          <a:blip r:embed="rId2"/>
          <a:stretch>
            <a:fillRect/>
          </a:stretch>
        </p:blipFill>
        <p:spPr>
          <a:xfrm>
            <a:off x="935126" y="1604627"/>
            <a:ext cx="6563028" cy="5154612"/>
          </a:xfrm>
          <a:prstGeom prst="rect">
            <a:avLst/>
          </a:prstGeom>
        </p:spPr>
      </p:pic>
    </p:spTree>
    <p:extLst>
      <p:ext uri="{BB962C8B-B14F-4D97-AF65-F5344CB8AC3E}">
        <p14:creationId xmlns:p14="http://schemas.microsoft.com/office/powerpoint/2010/main" val="1648009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400" y="0"/>
            <a:ext cx="4502085" cy="6858000"/>
          </a:xfrm>
          <a:prstGeom prst="rect">
            <a:avLst/>
          </a:prstGeom>
        </p:spPr>
      </p:pic>
    </p:spTree>
    <p:extLst>
      <p:ext uri="{BB962C8B-B14F-4D97-AF65-F5344CB8AC3E}">
        <p14:creationId xmlns:p14="http://schemas.microsoft.com/office/powerpoint/2010/main" val="10318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Theory</a:t>
            </a:r>
            <a:endParaRPr lang="en-US" dirty="0"/>
          </a:p>
        </p:txBody>
      </p:sp>
      <p:sp>
        <p:nvSpPr>
          <p:cNvPr id="3" name="Content Placeholder 2"/>
          <p:cNvSpPr>
            <a:spLocks noGrp="1"/>
          </p:cNvSpPr>
          <p:nvPr>
            <p:ph idx="1"/>
          </p:nvPr>
        </p:nvSpPr>
        <p:spPr/>
        <p:txBody>
          <a:bodyPr/>
          <a:lstStyle/>
          <a:p>
            <a:r>
              <a:rPr lang="en-US" dirty="0" smtClean="0"/>
              <a:t>In chemistry and physics, atomic theory is a scientific theory of the nature of matter, which states that matter is composed of discrete units called atoms. </a:t>
            </a:r>
          </a:p>
          <a:p>
            <a:r>
              <a:rPr lang="en-US" dirty="0" smtClean="0"/>
              <a:t>The word atom comes from the Ancient Greek adjective </a:t>
            </a:r>
            <a:r>
              <a:rPr lang="en-US" dirty="0" err="1" smtClean="0"/>
              <a:t>atomos</a:t>
            </a:r>
            <a:r>
              <a:rPr lang="en-US" dirty="0" smtClean="0"/>
              <a:t>, meaning "indivisible".</a:t>
            </a:r>
          </a:p>
          <a:p>
            <a:endParaRPr lang="en-US" dirty="0"/>
          </a:p>
        </p:txBody>
      </p:sp>
    </p:spTree>
    <p:extLst>
      <p:ext uri="{BB962C8B-B14F-4D97-AF65-F5344CB8AC3E}">
        <p14:creationId xmlns:p14="http://schemas.microsoft.com/office/powerpoint/2010/main" val="18503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Electrons exist in energy levels that surround the nucleus of the atom. The energy of these levels increases as they get farther from the nucleus. The energy levels are called shells, and within these shells are other energy levels, called subshells or orbitals., that contain up to two electrons.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765" y="3978275"/>
            <a:ext cx="3171825" cy="2333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473" y="3557587"/>
            <a:ext cx="3035300" cy="3175000"/>
          </a:xfrm>
          <a:prstGeom prst="rect">
            <a:avLst/>
          </a:prstGeom>
        </p:spPr>
      </p:pic>
    </p:spTree>
    <p:extLst>
      <p:ext uri="{BB962C8B-B14F-4D97-AF65-F5344CB8AC3E}">
        <p14:creationId xmlns:p14="http://schemas.microsoft.com/office/powerpoint/2010/main" val="209338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a:t>
            </a:r>
            <a:endParaRPr lang="en-US" dirty="0"/>
          </a:p>
        </p:txBody>
      </p:sp>
      <p:sp>
        <p:nvSpPr>
          <p:cNvPr id="3" name="Content Placeholder 2"/>
          <p:cNvSpPr>
            <a:spLocks noGrp="1"/>
          </p:cNvSpPr>
          <p:nvPr>
            <p:ph idx="1"/>
          </p:nvPr>
        </p:nvSpPr>
        <p:spPr/>
        <p:txBody>
          <a:bodyPr/>
          <a:lstStyle/>
          <a:p>
            <a:r>
              <a:rPr lang="en-US" i="1" dirty="0"/>
              <a:t>Electronegativity</a:t>
            </a:r>
            <a:r>
              <a:rPr lang="en-US" dirty="0"/>
              <a:t> is a measure of an atom's ability to attract the shared electrons of a covalent bond to itself. If atoms bonded together have the same electronegativity, the shared electrons will be equally shared.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0" y="3839882"/>
            <a:ext cx="3302000" cy="2082800"/>
          </a:xfrm>
          <a:prstGeom prst="rect">
            <a:avLst/>
          </a:prstGeom>
        </p:spPr>
      </p:pic>
    </p:spTree>
    <p:extLst>
      <p:ext uri="{BB962C8B-B14F-4D97-AF65-F5344CB8AC3E}">
        <p14:creationId xmlns:p14="http://schemas.microsoft.com/office/powerpoint/2010/main" val="124377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the electrons of a bond are more attracted to one of the atoms (because it is more electronegative), the electrons will be unequally shared. If the difference in electronegativity is large enough, the electrons will not be shared at all; the more electronegative atom will "take" them resulting in two ions and an ionic bond.</a:t>
            </a:r>
            <a:endParaRPr lang="en-US" dirty="0"/>
          </a:p>
        </p:txBody>
      </p:sp>
    </p:spTree>
    <p:extLst>
      <p:ext uri="{BB962C8B-B14F-4D97-AF65-F5344CB8AC3E}">
        <p14:creationId xmlns:p14="http://schemas.microsoft.com/office/powerpoint/2010/main" val="176014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a:t>
            </a:r>
            <a:endParaRPr lang="en-US" dirty="0"/>
          </a:p>
        </p:txBody>
      </p:sp>
      <p:sp>
        <p:nvSpPr>
          <p:cNvPr id="3" name="Content Placeholder 2"/>
          <p:cNvSpPr>
            <a:spLocks noGrp="1"/>
          </p:cNvSpPr>
          <p:nvPr>
            <p:ph idx="1"/>
          </p:nvPr>
        </p:nvSpPr>
        <p:spPr/>
        <p:txBody>
          <a:bodyPr/>
          <a:lstStyle/>
          <a:p>
            <a:r>
              <a:rPr lang="en-US" dirty="0" smtClean="0"/>
              <a:t>Ionic Bond  </a:t>
            </a:r>
            <a:br>
              <a:rPr lang="en-US" dirty="0" smtClean="0"/>
            </a:br>
            <a:r>
              <a:rPr lang="en-US" dirty="0" smtClean="0"/>
              <a:t/>
            </a:r>
            <a:br>
              <a:rPr lang="en-US" dirty="0" smtClean="0"/>
            </a:br>
            <a:r>
              <a:rPr lang="en-US" dirty="0" smtClean="0"/>
              <a:t>Ionic bonding is important between atoms of vastly different electronegativity. The bond results from one atom giving up an electron while another atom accepts the electron. Both atoms attain a stable </a:t>
            </a:r>
            <a:r>
              <a:rPr lang="en-US" dirty="0" err="1" smtClean="0"/>
              <a:t>nobel</a:t>
            </a:r>
            <a:r>
              <a:rPr lang="en-US" dirty="0" smtClean="0"/>
              <a:t> gas configuration.</a:t>
            </a:r>
            <a:endParaRPr lang="en-US" dirty="0"/>
          </a:p>
        </p:txBody>
      </p:sp>
    </p:spTree>
    <p:extLst>
      <p:ext uri="{BB962C8B-B14F-4D97-AF65-F5344CB8AC3E}">
        <p14:creationId xmlns:p14="http://schemas.microsoft.com/office/powerpoint/2010/main" val="110365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Covalent Bond</a:t>
            </a:r>
            <a:br>
              <a:rPr lang="en-US" dirty="0" smtClean="0"/>
            </a:br>
            <a:r>
              <a:rPr lang="en-US" dirty="0" smtClean="0"/>
              <a:t>A covalent bond is formed by a sharing of two electrons by two atoms. A hydrogen atom possessing the 1s</a:t>
            </a:r>
            <a:r>
              <a:rPr lang="en-US" baseline="30000" dirty="0" smtClean="0"/>
              <a:t>1</a:t>
            </a:r>
            <a:r>
              <a:rPr lang="en-US" dirty="0" smtClean="0"/>
              <a:t> electron joins with another hydrogen atom with its 1s</a:t>
            </a:r>
            <a:r>
              <a:rPr lang="en-US" baseline="30000" dirty="0" smtClean="0"/>
              <a:t>1</a:t>
            </a:r>
            <a:r>
              <a:rPr lang="en-US" dirty="0" smtClean="0"/>
              <a:t> configuration. The two atoms form a covalent bond with two electrons by sharing their electron</a:t>
            </a:r>
          </a:p>
        </p:txBody>
      </p:sp>
    </p:spTree>
    <p:extLst>
      <p:ext uri="{BB962C8B-B14F-4D97-AF65-F5344CB8AC3E}">
        <p14:creationId xmlns:p14="http://schemas.microsoft.com/office/powerpoint/2010/main" val="71932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40962" cy="1022611"/>
          </a:xfrm>
        </p:spPr>
        <p:txBody>
          <a:bodyPr/>
          <a:lstStyle/>
          <a:p>
            <a:r>
              <a:rPr lang="en-US" dirty="0" smtClean="0"/>
              <a:t>Polar Covalent Bond</a:t>
            </a:r>
            <a:endParaRPr lang="en-US" dirty="0"/>
          </a:p>
        </p:txBody>
      </p:sp>
      <p:sp>
        <p:nvSpPr>
          <p:cNvPr id="3" name="Content Placeholder 2"/>
          <p:cNvSpPr>
            <a:spLocks noGrp="1"/>
          </p:cNvSpPr>
          <p:nvPr>
            <p:ph idx="1"/>
          </p:nvPr>
        </p:nvSpPr>
        <p:spPr>
          <a:xfrm>
            <a:off x="719866" y="1567441"/>
            <a:ext cx="10515600" cy="4351338"/>
          </a:xfrm>
        </p:spPr>
        <p:txBody>
          <a:bodyPr>
            <a:normAutofit fontScale="77500" lnSpcReduction="20000"/>
          </a:bodyPr>
          <a:lstStyle/>
          <a:p>
            <a:r>
              <a:rPr lang="en-US" dirty="0" smtClean="0"/>
              <a:t>Polar covalent bonds are a particular type of covalent bond.</a:t>
            </a:r>
          </a:p>
          <a:p>
            <a:r>
              <a:rPr lang="en-US" dirty="0" smtClean="0"/>
              <a:t>In a polar covalent bond, the electrons shared by the atoms spend a greater amount of time, on the average, closer to the Oxygen nucleus than the Hydrogen nucleus. This is because of the geometry of the molecule and the great electronegativity difference between the Hydrogen atom and the Oxygen atom.</a:t>
            </a:r>
            <a:br>
              <a:rPr lang="en-US" dirty="0" smtClean="0"/>
            </a:br>
            <a:r>
              <a:rPr lang="en-US" dirty="0" smtClean="0"/>
              <a:t/>
            </a:r>
            <a:br>
              <a:rPr lang="en-US" dirty="0" smtClean="0"/>
            </a:br>
            <a:endParaRPr lang="en-US" dirty="0"/>
          </a:p>
          <a:p>
            <a:endParaRPr lang="en-US" dirty="0" smtClean="0"/>
          </a:p>
          <a:p>
            <a:endParaRPr lang="en-US" dirty="0" smtClean="0"/>
          </a:p>
          <a:p>
            <a:r>
              <a:rPr lang="en-US" dirty="0" smtClean="0"/>
              <a:t/>
            </a:r>
            <a:br>
              <a:rPr lang="en-US" dirty="0" smtClean="0"/>
            </a:br>
            <a:endParaRPr lang="en-US" dirty="0" smtClean="0"/>
          </a:p>
          <a:p>
            <a:r>
              <a:rPr lang="en-US" dirty="0" smtClean="0"/>
              <a:t>You </a:t>
            </a:r>
            <a:r>
              <a:rPr lang="en-US" dirty="0"/>
              <a:t>should note this molecule is </a:t>
            </a:r>
            <a:r>
              <a:rPr lang="en-US" b="1" dirty="0"/>
              <a:t>not</a:t>
            </a:r>
            <a:r>
              <a:rPr lang="en-US" dirty="0"/>
              <a:t> an ion because there is no excess of proton or electrons, but there is a simple charge separation in this electrically neutral molecule.</a:t>
            </a:r>
            <a:br>
              <a:rPr lang="en-US" dirty="0"/>
            </a:b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stretch>
            <a:fillRect/>
          </a:stretch>
        </p:blipFill>
        <p:spPr>
          <a:xfrm>
            <a:off x="7067774" y="2774922"/>
            <a:ext cx="3564890" cy="1922178"/>
          </a:xfrm>
          <a:prstGeom prst="rect">
            <a:avLst/>
          </a:prstGeom>
        </p:spPr>
      </p:pic>
    </p:spTree>
    <p:extLst>
      <p:ext uri="{BB962C8B-B14F-4D97-AF65-F5344CB8AC3E}">
        <p14:creationId xmlns:p14="http://schemas.microsoft.com/office/powerpoint/2010/main" val="136156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Covalent Bond</a:t>
            </a:r>
            <a:endParaRPr lang="en-US" dirty="0"/>
          </a:p>
        </p:txBody>
      </p:sp>
      <p:sp>
        <p:nvSpPr>
          <p:cNvPr id="3" name="Content Placeholder 2"/>
          <p:cNvSpPr>
            <a:spLocks noGrp="1"/>
          </p:cNvSpPr>
          <p:nvPr>
            <p:ph idx="1"/>
          </p:nvPr>
        </p:nvSpPr>
        <p:spPr/>
        <p:txBody>
          <a:bodyPr/>
          <a:lstStyle/>
          <a:p>
            <a:r>
              <a:rPr lang="en-US" dirty="0" smtClean="0"/>
              <a:t>Water is not the only molecule that can have </a:t>
            </a:r>
            <a:r>
              <a:rPr lang="en-US" dirty="0" err="1" smtClean="0"/>
              <a:t>polor</a:t>
            </a:r>
            <a:r>
              <a:rPr lang="en-US" dirty="0" smtClean="0"/>
              <a:t> covalent bonds. Examples of other molecules that have polar covalent bonds are Peptide bonds and amines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The biological consequence of polar covalent bonds is that these kinds of bonds can lead to the formation of a weak bond called a hydrogen bond. </a:t>
            </a:r>
            <a:br>
              <a:rPr lang="en-US" dirty="0" smtClean="0"/>
            </a:br>
            <a:endParaRPr lang="en-US" dirty="0" smtClean="0"/>
          </a:p>
        </p:txBody>
      </p:sp>
    </p:spTree>
    <p:extLst>
      <p:ext uri="{BB962C8B-B14F-4D97-AF65-F5344CB8AC3E}">
        <p14:creationId xmlns:p14="http://schemas.microsoft.com/office/powerpoint/2010/main" val="1735239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216</Words>
  <Application>Microsoft Macintosh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Arial</vt:lpstr>
      <vt:lpstr>Office Theme</vt:lpstr>
      <vt:lpstr>Introduction to Organic Chemistry</vt:lpstr>
      <vt:lpstr>Atomic Theory</vt:lpstr>
      <vt:lpstr>PowerPoint Presentation</vt:lpstr>
      <vt:lpstr>Electronegativity</vt:lpstr>
      <vt:lpstr>PowerPoint Presentation</vt:lpstr>
      <vt:lpstr>Bonding</vt:lpstr>
      <vt:lpstr>PowerPoint Presentation</vt:lpstr>
      <vt:lpstr>Polar Covalent Bond</vt:lpstr>
      <vt:lpstr>Polar Covalent Bond</vt:lpstr>
      <vt:lpstr>Importance of Carbon</vt:lpstr>
      <vt:lpstr>Types of Carbon Bonds</vt:lpstr>
      <vt:lpstr>Various ways to present the bonding</vt:lpstr>
      <vt:lpstr>Classification of Organic Compounds</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Organic Chemistry</dc:title>
  <dc:creator>pekmert@yahoo.com</dc:creator>
  <cp:lastModifiedBy>pekmert@yahoo.com</cp:lastModifiedBy>
  <cp:revision>9</cp:revision>
  <dcterms:created xsi:type="dcterms:W3CDTF">2017-02-16T20:11:52Z</dcterms:created>
  <dcterms:modified xsi:type="dcterms:W3CDTF">2017-02-16T21:41:36Z</dcterms:modified>
</cp:coreProperties>
</file>