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58" r:id="rId3"/>
    <p:sldId id="259" r:id="rId4"/>
    <p:sldId id="260" r:id="rId5"/>
    <p:sldId id="262" r:id="rId6"/>
    <p:sldId id="261" r:id="rId7"/>
    <p:sldId id="264" r:id="rId8"/>
    <p:sldId id="263" r:id="rId9"/>
    <p:sldId id="266" r:id="rId10"/>
    <p:sldId id="265" r:id="rId11"/>
    <p:sldId id="267" r:id="rId12"/>
    <p:sldId id="269" r:id="rId13"/>
    <p:sldId id="268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Veri Yer Tutucusu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CC25F1C-3419-4870-BDDF-2FEBE5308A81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Dikdörtgen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Dikdörtgen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Dikdörtgen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Düz Bağlayıcı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Düz Bağlayıcı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Düz Bağlayıcı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Dikdörtgen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ayt Numarası Yer Tutucus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E871496-3C0D-4EE4-BC05-D1EF2F513B78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25F1C-3419-4870-BDDF-2FEBE5308A81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71496-3C0D-4EE4-BC05-D1EF2F513B7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25F1C-3419-4870-BDDF-2FEBE5308A81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71496-3C0D-4EE4-BC05-D1EF2F513B7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CC25F1C-3419-4870-BDDF-2FEBE5308A81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E871496-3C0D-4EE4-BC05-D1EF2F513B78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CC25F1C-3419-4870-BDDF-2FEBE5308A81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Dikdörtgen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Dikdörtgen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ikdörtgen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Düz Bağlayıcı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Düz Bağlayıcı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Dikdörtgen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Düz Bağlayıcı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E871496-3C0D-4EE4-BC05-D1EF2F513B78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25F1C-3419-4870-BDDF-2FEBE5308A81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71496-3C0D-4EE4-BC05-D1EF2F513B78}" type="slidenum">
              <a:rPr lang="tr-TR" smtClean="0"/>
              <a:t>‹#›</a:t>
            </a:fld>
            <a:endParaRPr lang="tr-TR"/>
          </a:p>
        </p:txBody>
      </p:sp>
      <p:sp>
        <p:nvSpPr>
          <p:cNvPr id="9" name="İçerik Yer Tutucus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25F1C-3419-4870-BDDF-2FEBE5308A81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71496-3C0D-4EE4-BC05-D1EF2F513B78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Metin Yer Tutucusu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Metin Yer Tutucusu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CC25F1C-3419-4870-BDDF-2FEBE5308A81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E871496-3C0D-4EE4-BC05-D1EF2F513B78}" type="slidenum">
              <a:rPr lang="tr-TR" smtClean="0"/>
              <a:t>‹#›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25F1C-3419-4870-BDDF-2FEBE5308A81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71496-3C0D-4EE4-BC05-D1EF2F513B7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İçerik Yer Tutucus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Veri Yer Tutucusu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CC25F1C-3419-4870-BDDF-2FEBE5308A81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22" name="Slayt Numarası Yer Tutucus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E871496-3C0D-4EE4-BC05-D1EF2F513B78}" type="slidenum">
              <a:rPr lang="tr-TR" smtClean="0"/>
              <a:t>‹#›</a:t>
            </a:fld>
            <a:endParaRPr lang="tr-TR"/>
          </a:p>
        </p:txBody>
      </p:sp>
      <p:sp>
        <p:nvSpPr>
          <p:cNvPr id="23" name="Altbilgi Yer Tutucusu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Dikdörtgen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üz Bağlayıcı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Düz Bağlayıcı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Düz Bağlayıcı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Veri Yer Tutucusu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CC25F1C-3419-4870-BDDF-2FEBE5308A81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18" name="Slayt Numarası Yer Tutucus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E871496-3C0D-4EE4-BC05-D1EF2F513B78}" type="slidenum">
              <a:rPr lang="tr-TR" smtClean="0"/>
              <a:t>‹#›</a:t>
            </a:fld>
            <a:endParaRPr lang="tr-TR"/>
          </a:p>
        </p:txBody>
      </p:sp>
      <p:sp>
        <p:nvSpPr>
          <p:cNvPr id="21" name="Altbilgi Yer Tutucusu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CC25F1C-3419-4870-BDDF-2FEBE5308A81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Dikdörtgen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E871496-3C0D-4EE4-BC05-D1EF2F513B78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TUR170</a:t>
            </a:r>
            <a:b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Türkiye Türkçesi Biçim Bilgisi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Perşembe: 15:30 / Cuma : 14:00</a:t>
            </a: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Prof.Dr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Paşa YAVUZARSLAN</a:t>
            </a:r>
            <a:endParaRPr lang="tr-T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29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Soru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Kategorisi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Questıon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Category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Türkçede soru kategorisinin üç görünümü bulunmaktadır: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Evet/Hayır soruları</a:t>
            </a:r>
          </a:p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 Ne soruları (kim, ne zaman, nerede, niçin) </a:t>
            </a:r>
          </a:p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C) Yansıma Soru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3119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Evet/Hayır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soruları (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yes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questıon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mX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soru birimi eklenerek yapılır.</a:t>
            </a:r>
          </a:p>
          <a:p>
            <a:pPr algn="just"/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(9) a. Ali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dün evdeydi?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(evet, (Ali dün evdeydi))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Ali dün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mü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evdeydi?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(evet, (Ali dün evdeydi))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Ali dün evde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iydi?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(evet, (Ali dün evdeydi))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d.* Ali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dün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mü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evde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ydi?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(9a, b ve c)’de ‘mi’ birimi, tümcedeki bazı  birimleri soru alanına alır.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9030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Evet/Hayır soruları (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yes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questıon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tümcede soru sözcüğünün olması tümcedeki birimlerin hepsini «soru» alanı içerisine aldığı anlamına gelmez.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16239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Ne-Soruları (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Wh-questıon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(10) a. Ali kim?</a:t>
            </a: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Ali nerede?</a:t>
            </a: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* Ali ne zaman?</a:t>
            </a:r>
          </a:p>
          <a:p>
            <a:pPr marL="0" indent="0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d.* Ali niçin?</a:t>
            </a: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e.* Ali ne?</a:t>
            </a: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f.*  Ali neden?</a:t>
            </a:r>
          </a:p>
          <a:p>
            <a:pPr marL="0" indent="0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 soruları, sadece bir birim üzerinde durmaktadır.</a:t>
            </a:r>
          </a:p>
        </p:txBody>
      </p:sp>
    </p:spTree>
    <p:extLst>
      <p:ext uri="{BB962C8B-B14F-4D97-AF65-F5344CB8AC3E}">
        <p14:creationId xmlns:p14="http://schemas.microsoft.com/office/powerpoint/2010/main" val="22376399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>
            <a:normAutofit/>
          </a:bodyPr>
          <a:lstStyle/>
          <a:p>
            <a:r>
              <a:rPr lang="tr-TR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YANSIMA SORU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echo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questıon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Ezgi sorusu da denilmektedir.</a:t>
            </a: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Ezgi sorularında herhangi bir soru sözcüğü yoktur.</a:t>
            </a: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Ezgi sorularında, sadece bir öge üzerinde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tonlama yapılır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İki ayrı öge üzerinde durmak mümkün değildir. 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76975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r>
              <a:rPr lang="tr-TR" dirty="0" smtClean="0"/>
              <a:t>Yansıma Soru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(11) a. Ali’de para var?</a:t>
            </a: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İşçiler bugün evde?</a:t>
            </a:r>
          </a:p>
          <a:p>
            <a:pPr marL="0" indent="0">
              <a:buNone/>
            </a:pPr>
            <a:r>
              <a:rPr lang="tr-TR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8528449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/>
          <a:lstStyle/>
          <a:p>
            <a:r>
              <a:rPr lang="tr-TR" dirty="0" smtClean="0"/>
              <a:t>Soru Kategorisi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Soru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birimleri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içinde bulunduğu tümcenin tamamını soru açısı altına alır. Ama bu tümcedeki birimlerin tamamının sorulduğu anlamına gelmez.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39534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620688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Türkçe Ad Kategorilerinin Hiyerarşisi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836712"/>
            <a:ext cx="8291264" cy="5904656"/>
          </a:xfrm>
        </p:spPr>
        <p:txBody>
          <a:bodyPr>
            <a:normAutofit/>
          </a:bodyPr>
          <a:lstStyle/>
          <a:p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A)	Ad tabanına ilk olarak </a:t>
            </a:r>
            <a:r>
              <a:rPr lang="tr-T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türetim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biçimbirimleri eklenir.</a:t>
            </a:r>
          </a:p>
          <a:p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(12) </a:t>
            </a:r>
            <a:r>
              <a:rPr lang="tr-T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Kitap+çı</a:t>
            </a:r>
            <a:endParaRPr 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	Ad tabanına </a:t>
            </a:r>
            <a:r>
              <a:rPr lang="tr-T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çekimsel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biçimbirimlerden ilk olarak çokluk biçimbirimi eklenir.</a:t>
            </a:r>
          </a:p>
          <a:p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(13) </a:t>
            </a:r>
            <a:r>
              <a:rPr lang="tr-T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Kitap+çı+lar</a:t>
            </a:r>
            <a:endParaRPr 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C)	 Çokluk biçimbiriminden sonra iyelik biçimbirimleri eklenir.</a:t>
            </a:r>
          </a:p>
          <a:p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(14) </a:t>
            </a:r>
            <a:r>
              <a:rPr lang="tr-T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Kitap+çı+lar+ımız</a:t>
            </a:r>
            <a:endParaRPr 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D)	 İyelik </a:t>
            </a:r>
            <a:r>
              <a:rPr lang="tr-T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biçimbiriminlerinden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sonra durum biçimbirimleri eklenir.</a:t>
            </a:r>
          </a:p>
          <a:p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(15) </a:t>
            </a:r>
            <a:r>
              <a:rPr lang="tr-T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Kitap+çı+lar+ımız+dan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E) 	Durum biçimbirimlerinden sonra soru biçimbirimi eklenir.</a:t>
            </a:r>
          </a:p>
          <a:p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16)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Kitap+çı+lar+ımız+dan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mı?</a:t>
            </a:r>
          </a:p>
          <a:p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F) 	Soru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biçimbiriminden sonra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haber biçimbirimleri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eklenir.</a:t>
            </a:r>
          </a:p>
          <a:p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17)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Kitap+çı+lar+ımız+dan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mı+sınız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0791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ANCAK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her ad kategorisinin her sözdizimsel düzeyde görünmesi zorunlu değildir.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(18) Çocuklar suyu içti.</a:t>
            </a:r>
          </a:p>
          <a:p>
            <a:pPr algn="just"/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(18)’de ‘çocuklar’ adı üzerinde ‘çokluk ve durum (yalın durum) ad kategorileri’ varken iyelik, soru, haber  ad kategorileri yoktur.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455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Haber Kategorisi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 soylu sözcüklerin yüklem olmasını sağlayan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dilbilgisel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bir kategoridir.</a:t>
            </a: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(1) a. Sen öğretmen +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c. Biz yolcu + </a:t>
            </a:r>
            <a:r>
              <a:rPr lang="tr-TR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yuz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(2) a. Senin öğretmen +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(iyelik kategorisi)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Bizim yolcu + 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(iyelik kategorisi)</a:t>
            </a:r>
          </a:p>
          <a:p>
            <a:pPr marL="0" indent="0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2623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Haber Kategorisi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a. Ben çalışkan + </a:t>
            </a:r>
            <a:r>
              <a:rPr lang="tr-TR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ım</a:t>
            </a:r>
            <a:endParaRPr lang="tr-TR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Sen çalışkan +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sın</a:t>
            </a: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 O çalışkan +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Ø</a:t>
            </a: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d. Biz çalışkan + </a:t>
            </a:r>
            <a:r>
              <a:rPr lang="tr-TR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ız</a:t>
            </a:r>
            <a:endParaRPr lang="tr-TR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e. Siz çalışkan + </a:t>
            </a:r>
            <a:r>
              <a:rPr lang="tr-TR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sınız</a:t>
            </a:r>
            <a:endParaRPr lang="tr-TR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f. Onlar çalışkan + </a:t>
            </a:r>
            <a:r>
              <a:rPr lang="tr-TR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</a:t>
            </a:r>
            <a:endParaRPr lang="tr-TR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8440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/>
          <a:lstStyle/>
          <a:p>
            <a:r>
              <a:rPr lang="tr-TR" dirty="0" smtClean="0"/>
              <a:t>Haber kategorisi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467600" cy="5061176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Yüklemcil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biçimbirimler, ad soylu sözcüklere eklenerek onları yüklem yapar ve ad soylu sözcüğün sonuna eklenir.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(3) a. Biz arkadaş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ız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Haber kategorisi; çokluk, iyelik, durum ve soru kategorilerinden sonra eklenir.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(4) 	a.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Siz arkadaş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sınız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Siz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arkadaş+lar+</a:t>
            </a:r>
            <a:r>
              <a:rPr lang="tr-TR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sınız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Siz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akadaşlar+ımız+</a:t>
            </a:r>
            <a:r>
              <a:rPr lang="tr-TR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sınız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d. Siz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arkadaşlarımız+dan+</a:t>
            </a:r>
            <a:r>
              <a:rPr lang="tr-TR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sınız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e. Siz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arkadaş+lar+ımız+dan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mı+</a:t>
            </a:r>
            <a:r>
              <a:rPr lang="tr-TR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sınız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7800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>
            <a:normAutofit/>
          </a:bodyPr>
          <a:lstStyle/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Haber kategorisi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Bazı çalışmalarda +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dır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biçimbirmi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3.kişi haber kategorisi / bildirme biçimbirimi olarak ele alınmaktadır.</a:t>
            </a:r>
          </a:p>
          <a:p>
            <a:pPr algn="just"/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(4) 	a. yalnız +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dır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alnız +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dırlar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43499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0"/>
            <a:ext cx="7467600" cy="980728"/>
          </a:xfrm>
        </p:spPr>
        <p:txBody>
          <a:bodyPr/>
          <a:lstStyle/>
          <a:p>
            <a:r>
              <a:rPr lang="tr-TR" dirty="0"/>
              <a:t>Haber kategorisi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(5) a. Ben çalışkan + </a:t>
            </a:r>
            <a:r>
              <a:rPr lang="tr-TR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ım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dır</a:t>
            </a:r>
            <a:endParaRPr lang="tr-TR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b. Sen çalışkan +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sın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dır</a:t>
            </a:r>
            <a:endParaRPr lang="tr-TR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c.  O çalışkan +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Ø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dır</a:t>
            </a:r>
            <a:endParaRPr lang="tr-TR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d. Biz çalışkan + </a:t>
            </a:r>
            <a:r>
              <a:rPr lang="tr-TR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ız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dır</a:t>
            </a:r>
            <a:endParaRPr lang="tr-TR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e. Siz çalışkan + </a:t>
            </a:r>
            <a:r>
              <a:rPr lang="tr-TR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sınız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dır</a:t>
            </a:r>
            <a:endParaRPr lang="tr-TR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f. Onlar çalışkan + </a:t>
            </a:r>
            <a:r>
              <a:rPr lang="tr-TR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dır</a:t>
            </a:r>
            <a:endParaRPr lang="tr-TR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202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7467600" cy="792088"/>
          </a:xfrm>
        </p:spPr>
        <p:txBody>
          <a:bodyPr/>
          <a:lstStyle/>
          <a:p>
            <a:r>
              <a:rPr lang="tr-TR" dirty="0"/>
              <a:t>Haber kategorisi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Eğer –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3.kişi bildirme biçimbirimi/haber kategorisi olsaydı kullanılmadığında bozuk yapılar ortaya çıkardı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(6) 	a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 yalnız +  Ø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Onlar, tiyatrocu + Ø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6)’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daki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örnekler –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dır’ın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kurucu olmadığını göstermektedir.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83854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7467600" cy="720080"/>
          </a:xfrm>
        </p:spPr>
        <p:txBody>
          <a:bodyPr/>
          <a:lstStyle/>
          <a:p>
            <a:r>
              <a:rPr lang="tr-TR" dirty="0"/>
              <a:t>Haber kategorisi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(7) a. Ali iyi i- se - Ø 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Sen iyi i-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miş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sin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Biz düşünceli i -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k</a:t>
            </a:r>
          </a:p>
          <a:p>
            <a:pPr marL="0" indent="0" algn="just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(7)’de görüldüğü gibi -se, -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miş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 –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biçimbirimleri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ad’a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değil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eylem’e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eklenmişlerdir.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3468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Haber kategorisi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(8) 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Ben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yorgun 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değil+ im</a:t>
            </a:r>
            <a:endParaRPr lang="tr-TR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b. Sen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yorgun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değil  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</a:t>
            </a:r>
            <a:endParaRPr lang="tr-TR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c.  O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yorgun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değil 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Ø</a:t>
            </a: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d. Biz yorgun 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değil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endParaRPr lang="tr-TR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e. Siz yorgun 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değil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siniz</a:t>
            </a:r>
            <a:endParaRPr lang="tr-TR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f. Onlar yorgun 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değil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tr-TR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ler</a:t>
            </a:r>
            <a:endParaRPr lang="tr-TR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354704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257</TotalTime>
  <Words>387</Words>
  <Application>Microsoft Office PowerPoint</Application>
  <PresentationFormat>Ekran Gösterisi (4:3)</PresentationFormat>
  <Paragraphs>115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19" baseType="lpstr">
      <vt:lpstr>Cumba</vt:lpstr>
      <vt:lpstr>TUR170 Türkiye Türkçesi Biçim Bilgisi</vt:lpstr>
      <vt:lpstr>Haber Kategorisi</vt:lpstr>
      <vt:lpstr>Haber Kategorisi</vt:lpstr>
      <vt:lpstr>Haber kategorisi</vt:lpstr>
      <vt:lpstr>Haber kategorisi</vt:lpstr>
      <vt:lpstr>Haber kategorisi</vt:lpstr>
      <vt:lpstr>Haber kategorisi</vt:lpstr>
      <vt:lpstr>Haber kategorisi</vt:lpstr>
      <vt:lpstr>Haber kategorisi</vt:lpstr>
      <vt:lpstr>Soru Kategorisi (Questıon Category)</vt:lpstr>
      <vt:lpstr>Evet/Hayır soruları (yes/no questıon)</vt:lpstr>
      <vt:lpstr>Evet/Hayır soruları (yes/no questıon)</vt:lpstr>
      <vt:lpstr>Ne-Soruları (Wh-questıon)</vt:lpstr>
      <vt:lpstr>YANSIMA SORU (echo questıon)</vt:lpstr>
      <vt:lpstr>Yansıma Soru</vt:lpstr>
      <vt:lpstr>Soru Kategorisi </vt:lpstr>
      <vt:lpstr>Türkçe Ad Kategorilerinin Hiyerarşisi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TUR170 Türkiye Türkçesi Biçim Bilgisi</dc:title>
  <dc:creator>bilgisayar</dc:creator>
  <cp:lastModifiedBy>bilgisayar</cp:lastModifiedBy>
  <cp:revision>25</cp:revision>
  <dcterms:created xsi:type="dcterms:W3CDTF">2021-03-31T19:42:23Z</dcterms:created>
  <dcterms:modified xsi:type="dcterms:W3CDTF">2021-06-23T09:20:38Z</dcterms:modified>
</cp:coreProperties>
</file>