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89" r:id="rId2"/>
    <p:sldId id="290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5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E681-C673-47D9-A531-45C8F3A95605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C48B0-913D-4477-888E-D6D48FD14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28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15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15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55D7-4A7E-4B01-B0E5-4AC84409C444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2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2A646-3315-4FD4-BEAF-D99D72C1317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2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FE23-AE58-457D-88A4-44B4980AD4B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0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483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524B-CEAE-4170-8A99-2DAAC4E2653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2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092F-FC5C-461C-AE49-37C1BDB2FEC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5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BF84-44C0-49AE-8E69-239BF6895908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4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C353-70E3-4CE0-8920-76754909581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4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DF88-9901-487D-B665-D4EAED21C0D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8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0361-496B-4DEB-B63E-C91380CF13E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1437-5B74-4BAB-9B7D-1B7A54040BF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7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7F9D-27C3-4C0C-83A4-1AD64A1A2EF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8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5A689-DA1B-4007-BB42-F6B8FA52D0D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r-TR" sz="1800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450FF46-FD0B-406A-BC66-47581F9B28C3}" type="slidenum">
              <a:rPr lang="tr-TR" altLang="tr-T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83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992314" y="404814"/>
            <a:ext cx="7793037" cy="56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BBY 247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BİLGİ ERİŞİM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11-12. HAFTA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Prof. Dr. Oya GÜRDAL TAMDOĞAN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DTCF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Bilgi ve Belge Yönetimi Bölümü</a:t>
            </a: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Communication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Bilgi-kullanıcı etkileşimi </a:t>
            </a:r>
          </a:p>
          <a:p>
            <a:pPr lvl="1" eaLnBrk="1" hangingPunct="1">
              <a:defRPr/>
            </a:pPr>
            <a:r>
              <a:rPr lang="tr-TR" sz="2400"/>
              <a:t>Hız</a:t>
            </a:r>
          </a:p>
          <a:p>
            <a:pPr lvl="1" eaLnBrk="1" hangingPunct="1">
              <a:defRPr/>
            </a:pPr>
            <a:r>
              <a:rPr lang="tr-TR" sz="2400"/>
              <a:t>Kullanım kolaylığı /Kullanıcı dostu (user friendly)</a:t>
            </a:r>
          </a:p>
          <a:p>
            <a:pPr eaLnBrk="1" hangingPunct="1">
              <a:defRPr/>
            </a:pPr>
            <a:r>
              <a:rPr lang="tr-TR" sz="2800"/>
              <a:t>Dizinleme dili ve yöntemi açısından BES’nin hedefi</a:t>
            </a:r>
          </a:p>
          <a:p>
            <a:pPr lvl="1" eaLnBrk="1" hangingPunct="1">
              <a:defRPr/>
            </a:pPr>
            <a:r>
              <a:rPr lang="tr-TR" sz="2400"/>
              <a:t>Kesin isabet (precision) – Erişim isabeti (recall)</a:t>
            </a:r>
          </a:p>
          <a:p>
            <a:pPr lvl="1" eaLnBrk="1" hangingPunct="1">
              <a:defRPr/>
            </a:pPr>
            <a:r>
              <a:rPr lang="tr-TR" sz="2400"/>
              <a:t>Sorgu cümlesindeki terimin nere(ler)den arandığı</a:t>
            </a:r>
          </a:p>
          <a:p>
            <a:pPr lvl="1" eaLnBrk="1" hangingPunct="1">
              <a:defRPr/>
            </a:pPr>
            <a:r>
              <a:rPr lang="tr-TR" sz="2400"/>
              <a:t>Yöneltmeler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800"/>
          </a:p>
          <a:p>
            <a:pPr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58926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Communication……..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Sorgu dili ve sistemin dili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Sorgulama formülasyonuna (soruyu tanımlama ve rafine etme) ilişkin seçenekler;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Dil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Coğrafi alan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Doküman türü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Zaman vb.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Operatörler, “  “, * vb.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Büyük harf-küçük harf duyarlılığı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İlişkili kayıtlara yöneltme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Diğer dokümanlar (related records)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000"/>
              <a:t>Tanıtaçlar (descriptor) aracılığyla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Kullanım kolaylıkları yeterince ayrıntılı ve anlaşılır mı?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400"/>
          </a:p>
          <a:p>
            <a:pPr eaLnBrk="1" hangingPunct="1">
              <a:lnSpc>
                <a:spcPct val="90000"/>
              </a:lnSpc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377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Commerce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Kullanılırlık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Veri tabanındaki bilginin dolaşımı ve üretimi süreci sonundaki ürünün yarattığı katma değeri ölçme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Özümseme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Anlamlılık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Yeterlilik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Yenilik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Zamanlılık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tr-TR" sz="2000"/>
              <a:t>Anlaşılırlık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Geribildirim alma teknikleri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“Dokümanter ispat”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Kİ ve Eİ değerleri ve oranları </a:t>
            </a:r>
          </a:p>
        </p:txBody>
      </p:sp>
    </p:spTree>
    <p:extLst>
      <p:ext uri="{BB962C8B-B14F-4D97-AF65-F5344CB8AC3E}">
        <p14:creationId xmlns:p14="http://schemas.microsoft.com/office/powerpoint/2010/main" val="3740349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Commerce………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VT üreticisi/dağıtıcısı tarafından kullanılırlık verilerini içeren istatistiki verilerin varlığı/geçerliliği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BES’nin, bilgi merkezine, kullanılırlığı izlemek üzere Access gibi bir VTYS aracılığıyla VT oluşturma ve farklı amaçlarla rapor üretme şansını sunup sunmadığı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Elektronik (Evet)- basılı (Hayır) gibi bir anlayış bilmenin mi yaksa bilgilenme bilinci ve/veya kültüründen yoksunluğun göstergesi mi?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Bilgilenme bilinci ve kültürü için ne yapmalıyız?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8339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85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992314" y="404814"/>
            <a:ext cx="77930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11-12.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effectLst/>
              </a:rPr>
              <a:t>5C Modeli </a:t>
            </a:r>
            <a:r>
              <a:rPr lang="tr-TR" dirty="0" smtClean="0">
                <a:effectLst/>
              </a:rPr>
              <a:t>(Oya Gürdal </a:t>
            </a:r>
            <a:r>
              <a:rPr lang="tr-TR" dirty="0" err="1" smtClean="0">
                <a:effectLst/>
              </a:rPr>
              <a:t>Tamdoğan’a</a:t>
            </a:r>
            <a:r>
              <a:rPr lang="tr-TR" dirty="0" smtClean="0">
                <a:effectLst/>
              </a:rPr>
              <a:t> ait Paradigma)</a:t>
            </a:r>
          </a:p>
          <a:p>
            <a:pPr lvl="1"/>
            <a:r>
              <a:rPr lang="tr-TR" dirty="0" smtClean="0">
                <a:effectLst/>
              </a:rPr>
              <a:t>5C Modeli ile </a:t>
            </a:r>
            <a:r>
              <a:rPr lang="tr-TR" dirty="0" smtClean="0">
                <a:effectLst/>
              </a:rPr>
              <a:t>Bilgi erişim sistemlerinin analizi</a:t>
            </a:r>
          </a:p>
          <a:p>
            <a:pPr lvl="1"/>
            <a:r>
              <a:rPr lang="tr-TR" dirty="0">
                <a:effectLst/>
              </a:rPr>
              <a:t>5C Modeli ile Bilgi erişim sistemlerinin </a:t>
            </a:r>
            <a:r>
              <a:rPr lang="tr-TR" dirty="0" smtClean="0">
                <a:effectLst/>
              </a:rPr>
              <a:t>karşılaştırılması</a:t>
            </a:r>
          </a:p>
          <a:p>
            <a:pPr lvl="1">
              <a:buClr>
                <a:srgbClr val="CCECFF"/>
              </a:buClr>
            </a:pPr>
            <a:r>
              <a:rPr lang="tr-TR" dirty="0">
                <a:solidFill>
                  <a:srgbClr val="FFFFFF"/>
                </a:solidFill>
                <a:effectLst/>
              </a:rPr>
              <a:t>5C Modeli ile Bilgi erişim sistemlerinin </a:t>
            </a:r>
            <a:r>
              <a:rPr lang="tr-TR" dirty="0" smtClean="0">
                <a:solidFill>
                  <a:srgbClr val="FFFFFF"/>
                </a:solidFill>
                <a:effectLst/>
              </a:rPr>
              <a:t>kullanımına talep yaratma</a:t>
            </a:r>
            <a:endParaRPr lang="tr-TR" dirty="0">
              <a:solidFill>
                <a:srgbClr val="FFFFFF"/>
              </a:solidFill>
              <a:effectLst/>
            </a:endParaRPr>
          </a:p>
          <a:p>
            <a:pPr lvl="1"/>
            <a:endParaRPr lang="tr-TR" dirty="0">
              <a:effectLst/>
            </a:endParaRPr>
          </a:p>
          <a:p>
            <a:pPr lvl="1"/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14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33375"/>
            <a:ext cx="8229600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	Connectivity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	   Content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	Community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      Communication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	Commerce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mtClean="0"/>
              <a:t>				   DENGE</a:t>
            </a:r>
          </a:p>
        </p:txBody>
      </p:sp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2640013" y="2919690"/>
            <a:ext cx="1871662" cy="369332"/>
          </a:xfrm>
          <a:prstGeom prst="curvedRightArrow">
            <a:avLst>
              <a:gd name="adj1" fmla="val 51552"/>
              <a:gd name="adj2" fmla="val 103104"/>
              <a:gd name="adj3" fmla="val 3333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7248526" y="543997"/>
            <a:ext cx="184731" cy="369332"/>
          </a:xfrm>
          <a:prstGeom prst="curvedLeftArrow">
            <a:avLst>
              <a:gd name="adj1" fmla="val 20444"/>
              <a:gd name="adj2" fmla="val 40889"/>
              <a:gd name="adj3" fmla="val 3333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7248526" y="2919690"/>
            <a:ext cx="184731" cy="369332"/>
          </a:xfrm>
          <a:prstGeom prst="curvedLeftArrow">
            <a:avLst>
              <a:gd name="adj1" fmla="val 41888"/>
              <a:gd name="adj2" fmla="val 83777"/>
              <a:gd name="adj3" fmla="val 3333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1755775" y="114458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Nitelik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1703388" y="4498976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Nicelik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9136064" y="969963"/>
            <a:ext cx="1531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280526" y="908051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Özümseme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9351964" y="4714875"/>
            <a:ext cx="1316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Kullanılırlık/ Yarar</a:t>
            </a:r>
          </a:p>
        </p:txBody>
      </p:sp>
      <p:sp>
        <p:nvSpPr>
          <p:cNvPr id="7179" name="AutoShape 13"/>
          <p:cNvSpPr>
            <a:spLocks noChangeArrowheads="1"/>
          </p:cNvSpPr>
          <p:nvPr/>
        </p:nvSpPr>
        <p:spPr bwMode="auto">
          <a:xfrm>
            <a:off x="5880100" y="758707"/>
            <a:ext cx="366960" cy="733663"/>
          </a:xfrm>
          <a:prstGeom prst="downArrow">
            <a:avLst>
              <a:gd name="adj1" fmla="val 50000"/>
              <a:gd name="adj2" fmla="val 25222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80" name="AutoShape 14"/>
          <p:cNvSpPr>
            <a:spLocks noChangeArrowheads="1"/>
          </p:cNvSpPr>
          <p:nvPr/>
        </p:nvSpPr>
        <p:spPr bwMode="auto">
          <a:xfrm>
            <a:off x="5880100" y="1910439"/>
            <a:ext cx="366960" cy="733663"/>
          </a:xfrm>
          <a:prstGeom prst="downArrow">
            <a:avLst>
              <a:gd name="adj1" fmla="val 50000"/>
              <a:gd name="adj2" fmla="val 20166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81" name="AutoShape 15"/>
          <p:cNvSpPr>
            <a:spLocks noChangeArrowheads="1"/>
          </p:cNvSpPr>
          <p:nvPr/>
        </p:nvSpPr>
        <p:spPr bwMode="auto">
          <a:xfrm>
            <a:off x="5880100" y="2954220"/>
            <a:ext cx="366960" cy="733663"/>
          </a:xfrm>
          <a:prstGeom prst="downArrow">
            <a:avLst>
              <a:gd name="adj1" fmla="val 50000"/>
              <a:gd name="adj2" fmla="val 22666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82" name="AutoShape 16"/>
          <p:cNvSpPr>
            <a:spLocks noChangeArrowheads="1"/>
          </p:cNvSpPr>
          <p:nvPr/>
        </p:nvSpPr>
        <p:spPr bwMode="auto">
          <a:xfrm>
            <a:off x="5880100" y="4033720"/>
            <a:ext cx="366960" cy="733663"/>
          </a:xfrm>
          <a:prstGeom prst="downArrow">
            <a:avLst>
              <a:gd name="adj1" fmla="val 50000"/>
              <a:gd name="adj2" fmla="val 22666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83" name="AutoShape 17"/>
          <p:cNvSpPr>
            <a:spLocks noChangeArrowheads="1"/>
          </p:cNvSpPr>
          <p:nvPr/>
        </p:nvSpPr>
        <p:spPr bwMode="auto">
          <a:xfrm>
            <a:off x="5880100" y="5079089"/>
            <a:ext cx="366960" cy="733663"/>
          </a:xfrm>
          <a:prstGeom prst="downArrow">
            <a:avLst>
              <a:gd name="adj1" fmla="val 50000"/>
              <a:gd name="adj2" fmla="val 201665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1682750" y="136526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Bilgi Depolama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8740775" y="65088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Bilgi Erişim</a:t>
            </a:r>
          </a:p>
        </p:txBody>
      </p:sp>
    </p:spTree>
    <p:extLst>
      <p:ext uri="{BB962C8B-B14F-4D97-AF65-F5344CB8AC3E}">
        <p14:creationId xmlns:p14="http://schemas.microsoft.com/office/powerpoint/2010/main" val="7519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Connectivity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Genel anlamda bilgi ve/veya “bilgi erişim sistemleri”nin kullanımına talep nasıl yaratılabilir? Bilgilenme kültürü, gerekirse, popüler kültürün unsuru olabilir mi; olmalı mı; nasıl?</a:t>
            </a:r>
          </a:p>
          <a:p>
            <a:pPr eaLnBrk="1" hangingPunct="1">
              <a:defRPr/>
            </a:pPr>
            <a:r>
              <a:rPr lang="tr-TR" sz="2800"/>
              <a:t>Basılı ve/veya elektronik ortamdaki bilgi erişim sistemleri”ni oluşturan altyapı unsurları nelerdir? Elde tuttuğumuz ve sahip olamadığımız değerler nelerdir, nasıl elde edilebilir, ediniminde izlenecek “iş modeli” neleri içermelidir? </a:t>
            </a:r>
          </a:p>
        </p:txBody>
      </p:sp>
    </p:spTree>
    <p:extLst>
      <p:ext uri="{BB962C8B-B14F-4D97-AF65-F5344CB8AC3E}">
        <p14:creationId xmlns:p14="http://schemas.microsoft.com/office/powerpoint/2010/main" val="389665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Connectivity…….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“Bilgi /dijital uçurumu” (digital divide) aşmada BES nasıl kullanılabilir? Olgunun içerdiği tehditler fırsatlara nasıl dönüştürülebilir mi?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Bilgi kullanımı/ bilgiye talep açısından ülkenin gerçekleri- bilgi bağlamında toplumsal gereksinimler; bilgiyi kullanma/kullanmama nedenleri; bilgiyi kullanma alışkanlığı; bilgiyi arama davranışı; tercih edilen BES türü ve nedenleri; BES’nin varlığından haberdar olma durumu- kim(ler) nasıl tespit edebilir?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Uygun BES ile hedef kitle/kullanıcı grupları nasıl buluşturulabilir?   </a:t>
            </a:r>
          </a:p>
        </p:txBody>
      </p:sp>
    </p:spTree>
    <p:extLst>
      <p:ext uri="{BB962C8B-B14F-4D97-AF65-F5344CB8AC3E}">
        <p14:creationId xmlns:p14="http://schemas.microsoft.com/office/powerpoint/2010/main" val="142863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Content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BES’nin kapsamı, içerdiği konu(lar) ya da hangi konuda hangi BES kullanılabilir? Seçenekler arasında öncelikler?</a:t>
            </a:r>
          </a:p>
          <a:p>
            <a:pPr eaLnBrk="1" hangingPunct="1">
              <a:defRPr/>
            </a:pPr>
            <a:r>
              <a:rPr lang="tr-TR" sz="2800"/>
              <a:t>Veritabanlarının içeriğini oluşturan bilgi kaynaklarının (büyük ölçüde dergilerin) niteliği;</a:t>
            </a:r>
          </a:p>
          <a:p>
            <a:pPr lvl="1" eaLnBrk="1" hangingPunct="1">
              <a:defRPr/>
            </a:pPr>
            <a:r>
              <a:rPr lang="tr-TR" sz="2400"/>
              <a:t>Bilimsel/aktüel (%?)</a:t>
            </a:r>
          </a:p>
          <a:p>
            <a:pPr lvl="1" eaLnBrk="1" hangingPunct="1">
              <a:defRPr/>
            </a:pPr>
            <a:r>
              <a:rPr lang="tr-TR" sz="2400"/>
              <a:t>Hakemli/hakemsiz (%?)</a:t>
            </a:r>
          </a:p>
          <a:p>
            <a:pPr lvl="1" eaLnBrk="1" hangingPunct="1">
              <a:defRPr/>
            </a:pPr>
            <a:r>
              <a:rPr lang="tr-TR" sz="2400"/>
              <a:t>Nerelerde indekslendiği</a:t>
            </a:r>
          </a:p>
          <a:p>
            <a:pPr lvl="1" eaLnBrk="1" hangingPunct="1">
              <a:defRPr/>
            </a:pPr>
            <a:r>
              <a:rPr lang="tr-TR" sz="2400"/>
              <a:t>Güncellik</a:t>
            </a:r>
          </a:p>
        </p:txBody>
      </p:sp>
    </p:spTree>
    <p:extLst>
      <p:ext uri="{BB962C8B-B14F-4D97-AF65-F5344CB8AC3E}">
        <p14:creationId xmlns:p14="http://schemas.microsoft.com/office/powerpoint/2010/main" val="48724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Content………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Sorgulama sonucu sunulan bilginin içeriği;</a:t>
            </a:r>
          </a:p>
          <a:p>
            <a:pPr lvl="1" eaLnBrk="1" hangingPunct="1">
              <a:defRPr/>
            </a:pPr>
            <a:r>
              <a:rPr lang="tr-TR" smtClean="0"/>
              <a:t>Bibliyografik kimlik (%?)</a:t>
            </a:r>
          </a:p>
          <a:p>
            <a:pPr lvl="1" eaLnBrk="1" hangingPunct="1">
              <a:defRPr/>
            </a:pPr>
            <a:r>
              <a:rPr lang="tr-TR" smtClean="0"/>
              <a:t>Öz (?)</a:t>
            </a:r>
          </a:p>
          <a:p>
            <a:pPr lvl="1" eaLnBrk="1" hangingPunct="1">
              <a:defRPr/>
            </a:pPr>
            <a:r>
              <a:rPr lang="tr-TR" smtClean="0"/>
              <a:t>Tam metin (?)/ niteliği</a:t>
            </a:r>
          </a:p>
          <a:p>
            <a:pPr eaLnBrk="1" hangingPunct="1">
              <a:defRPr/>
            </a:pPr>
            <a:r>
              <a:rPr lang="tr-TR" smtClean="0"/>
              <a:t>Ne kadar geriye dönük/arşivleme olanağı</a:t>
            </a:r>
          </a:p>
          <a:p>
            <a:pPr eaLnBrk="1" hangingPunct="1">
              <a:defRPr/>
            </a:pPr>
            <a:r>
              <a:rPr lang="tr-TR" smtClean="0"/>
              <a:t>Kavramlar dizini (thesaurus), konu başlığı listesi vb. denetim araçlarını içerip içermediği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4058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Content…….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Sorgulama sonucu elde edilen kayıtları edinme kolaylıkları/süzme olanakları</a:t>
            </a:r>
          </a:p>
          <a:p>
            <a:pPr lvl="1" eaLnBrk="1" hangingPunct="1">
              <a:defRPr/>
            </a:pPr>
            <a:r>
              <a:rPr lang="tr-TR" sz="2400"/>
              <a:t>Basılı çıktı (print-out)</a:t>
            </a:r>
          </a:p>
          <a:p>
            <a:pPr lvl="1" eaLnBrk="1" hangingPunct="1">
              <a:defRPr/>
            </a:pPr>
            <a:r>
              <a:rPr lang="tr-TR" sz="2400"/>
              <a:t>Download</a:t>
            </a:r>
          </a:p>
          <a:p>
            <a:pPr lvl="1" eaLnBrk="1" hangingPunct="1">
              <a:defRPr/>
            </a:pPr>
            <a:r>
              <a:rPr lang="tr-TR" sz="2400"/>
              <a:t>E-posta</a:t>
            </a:r>
          </a:p>
          <a:p>
            <a:pPr eaLnBrk="1" hangingPunct="1">
              <a:defRPr/>
            </a:pPr>
            <a:r>
              <a:rPr lang="tr-TR" sz="2800"/>
              <a:t>Uygun dokümanları sıralama seçenekleri</a:t>
            </a:r>
          </a:p>
          <a:p>
            <a:pPr lvl="1" eaLnBrk="1" hangingPunct="1">
              <a:defRPr/>
            </a:pPr>
            <a:r>
              <a:rPr lang="tr-TR" sz="2400"/>
              <a:t>Anlamlılık</a:t>
            </a:r>
          </a:p>
          <a:p>
            <a:pPr lvl="1" eaLnBrk="1" hangingPunct="1">
              <a:defRPr/>
            </a:pPr>
            <a:r>
              <a:rPr lang="tr-TR" sz="2400"/>
              <a:t>Yazar adı</a:t>
            </a:r>
          </a:p>
          <a:p>
            <a:pPr lvl="1" eaLnBrk="1" hangingPunct="1">
              <a:defRPr/>
            </a:pPr>
            <a:r>
              <a:rPr lang="tr-TR" sz="2400"/>
              <a:t>Kronolojik</a:t>
            </a:r>
          </a:p>
          <a:p>
            <a:pPr lvl="1" eaLnBrk="1" hangingPunct="1">
              <a:defRPr/>
            </a:pPr>
            <a:r>
              <a:rPr lang="tr-TR" sz="2400"/>
              <a:t>Dergi/yayın adı</a:t>
            </a:r>
          </a:p>
        </p:txBody>
      </p:sp>
    </p:spTree>
    <p:extLst>
      <p:ext uri="{BB962C8B-B14F-4D97-AF65-F5344CB8AC3E}">
        <p14:creationId xmlns:p14="http://schemas.microsoft.com/office/powerpoint/2010/main" val="206293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Community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Kullanıcının veritabanı ile ortak değerlerini keşfetmesinde izlenecek yöntem, kullanılabilecek araçlar (kullanıcı arayüzü) yeterli mi?</a:t>
            </a:r>
          </a:p>
          <a:p>
            <a:pPr eaLnBrk="1" hangingPunct="1">
              <a:defRPr/>
            </a:pPr>
            <a:r>
              <a:rPr lang="tr-TR" sz="2800"/>
              <a:t>Veritabanı söz konusu değeri yaratmak için gerekli bilgiyi yeterince içeriyor mu?</a:t>
            </a:r>
          </a:p>
          <a:p>
            <a:pPr lvl="1" eaLnBrk="1" hangingPunct="1">
              <a:defRPr/>
            </a:pPr>
            <a:r>
              <a:rPr lang="tr-TR" sz="2400"/>
              <a:t>İçerikteki konular</a:t>
            </a:r>
          </a:p>
          <a:p>
            <a:pPr lvl="1" eaLnBrk="1" hangingPunct="1">
              <a:defRPr/>
            </a:pPr>
            <a:r>
              <a:rPr lang="tr-TR" sz="2400"/>
              <a:t>Taranan yayınlar</a:t>
            </a:r>
          </a:p>
          <a:p>
            <a:pPr lvl="1" eaLnBrk="1" hangingPunct="1">
              <a:defRPr/>
            </a:pPr>
            <a:r>
              <a:rPr lang="tr-TR" sz="2400"/>
              <a:t>Kullanım bilgisi</a:t>
            </a:r>
          </a:p>
          <a:p>
            <a:pPr lvl="1" eaLnBrk="1" hangingPunct="1">
              <a:defRPr/>
            </a:pPr>
            <a:r>
              <a:rPr lang="tr-TR" sz="2400"/>
              <a:t>Çıktı bilgileri vb. hakkında ön bilgi</a:t>
            </a:r>
          </a:p>
        </p:txBody>
      </p:sp>
    </p:spTree>
    <p:extLst>
      <p:ext uri="{BB962C8B-B14F-4D97-AF65-F5344CB8AC3E}">
        <p14:creationId xmlns:p14="http://schemas.microsoft.com/office/powerpoint/2010/main" val="581312203"/>
      </p:ext>
    </p:extLst>
  </p:cSld>
  <p:clrMapOvr>
    <a:masterClrMapping/>
  </p:clrMapOvr>
</p:sld>
</file>

<file path=ppt/theme/theme1.xml><?xml version="1.0" encoding="utf-8"?>
<a:theme xmlns:a="http://schemas.openxmlformats.org/drawingml/2006/main" name="1_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549</Words>
  <Application>Microsoft Office PowerPoint</Application>
  <PresentationFormat>Geniş ekran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Wingdings</vt:lpstr>
      <vt:lpstr>1_Dalgacık</vt:lpstr>
      <vt:lpstr>PowerPoint Sunusu</vt:lpstr>
      <vt:lpstr>11-12. HAFTA</vt:lpstr>
      <vt:lpstr>PowerPoint Sunusu</vt:lpstr>
      <vt:lpstr>Connectivity</vt:lpstr>
      <vt:lpstr>Connectivity…….</vt:lpstr>
      <vt:lpstr>Content</vt:lpstr>
      <vt:lpstr>Content………</vt:lpstr>
      <vt:lpstr>Content…….</vt:lpstr>
      <vt:lpstr>Community</vt:lpstr>
      <vt:lpstr>Communication</vt:lpstr>
      <vt:lpstr>Communication……..</vt:lpstr>
      <vt:lpstr>Commerce</vt:lpstr>
      <vt:lpstr>Commerce………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BİBLİYOGRAFİK DENETİM ARAÇLARININ  KULLANILIRLIK AÇISINDAN DEĞERLENDİRİLMESİ</dc:title>
  <dc:creator>...</dc:creator>
  <cp:lastModifiedBy>Hakem</cp:lastModifiedBy>
  <cp:revision>19</cp:revision>
  <dcterms:created xsi:type="dcterms:W3CDTF">2017-02-27T10:34:21Z</dcterms:created>
  <dcterms:modified xsi:type="dcterms:W3CDTF">2019-10-27T16:54:39Z</dcterms:modified>
</cp:coreProperties>
</file>