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  <p:sldId id="278" r:id="rId12"/>
    <p:sldId id="27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sv-SE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Sesli Harflerin Sembolleri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  <a:p>
            <a:pPr algn="ctr"/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98AB50BB-002A-4335-A52C-2483CF1DF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133" y="2132856"/>
            <a:ext cx="7605733" cy="930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71500" algn="just">
              <a:spcBef>
                <a:spcPts val="1200"/>
              </a:spcBef>
              <a:spcAft>
                <a:spcPts val="0"/>
              </a:spcAft>
              <a:tabLst>
                <a:tab pos="342900" algn="l"/>
                <a:tab pos="571500" algn="l"/>
              </a:tabLst>
            </a:pP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Aa</a:t>
            </a:r>
            <a:r>
              <a:rPr lang="tr-TR" sz="2800" dirty="0" err="1">
                <a:latin typeface="Sanskrit 1.2" pitchFamily="2" charset="0"/>
                <a:ea typeface="Times New Roman" panose="02020603050405020304" pitchFamily="18" charset="0"/>
              </a:rPr>
              <a:t>e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sz="2800" dirty="0" err="1">
                <a:latin typeface="Sanskrit 1.2" pitchFamily="2" charset="0"/>
                <a:ea typeface="Times New Roman" panose="02020603050405020304" pitchFamily="18" charset="0"/>
              </a:rPr>
              <a:t>ae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 harfin sağ yanına eklenen dikey çizginin üstüne konan işaret harfi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sesiyle okutur.  (</a:t>
            </a:r>
            <a:r>
              <a:rPr lang="tr-TR" sz="3200" b="1" dirty="0" err="1">
                <a:latin typeface="Sanskrit 1.2" pitchFamily="2" charset="0"/>
                <a:ea typeface="Times New Roman" panose="02020603050405020304" pitchFamily="18" charset="0"/>
              </a:rPr>
              <a:t>kae</a:t>
            </a:r>
            <a:r>
              <a:rPr lang="tr-TR" b="1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)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755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71500" algn="just">
              <a:spcBef>
                <a:spcPts val="1200"/>
              </a:spcBef>
              <a:spcAft>
                <a:spcPts val="0"/>
              </a:spcAft>
              <a:tabLst>
                <a:tab pos="342900" algn="l"/>
                <a:tab pos="571500" algn="l"/>
              </a:tabLst>
            </a:pP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Aa</a:t>
            </a:r>
            <a:r>
              <a:rPr lang="tr-TR" sz="2800" dirty="0" err="1">
                <a:latin typeface="Sanskrit 1.2" pitchFamily="2" charset="0"/>
                <a:ea typeface="Times New Roman" panose="02020603050405020304" pitchFamily="18" charset="0"/>
              </a:rPr>
              <a:t>E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sz="2800" dirty="0" err="1">
                <a:latin typeface="Sanskrit 1.2" pitchFamily="2" charset="0"/>
                <a:ea typeface="Times New Roman" panose="02020603050405020304" pitchFamily="18" charset="0"/>
              </a:rPr>
              <a:t>aE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 harfin sağ yanına eklenen dikey çizginin üstüne konan işaret harfi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sesiyle okutur. ( </a:t>
            </a:r>
            <a:r>
              <a:rPr lang="tr-TR" sz="3200" b="1" dirty="0" err="1">
                <a:latin typeface="Sanskrit 1.2" pitchFamily="2" charset="0"/>
                <a:ea typeface="Times New Roman" panose="02020603050405020304" pitchFamily="18" charset="0"/>
              </a:rPr>
              <a:t>kaE</a:t>
            </a:r>
            <a:r>
              <a:rPr lang="tr-TR" sz="3200" b="1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)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5728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b="1" dirty="0"/>
              <a:t>Sesli Harflerin Sembolleri</a:t>
            </a:r>
            <a:endParaRPr lang="tr-TR" dirty="0"/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/>
              <a:t>	Sanskrit dilinde sesli harfler sessiz harflerle birlikte kullanıldıkları zaman sembol olarak kullanılırlar. Bu semboller, yanına getirilen sessiz harfi sesli olarak okutur.</a:t>
            </a:r>
          </a:p>
          <a:p>
            <a:pPr indent="22860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2770" indent="-572770">
              <a:spcBef>
                <a:spcPts val="1200"/>
              </a:spcBef>
              <a:spcAft>
                <a:spcPts val="0"/>
              </a:spcAft>
              <a:tabLst>
                <a:tab pos="342900" algn="l"/>
                <a:tab pos="571500" algn="l"/>
              </a:tabLst>
            </a:pP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Aa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a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 bir harfin sağ yanına konan dikey çizgi harfi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uzun 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sesiyle okutur. ( </a:t>
            </a:r>
            <a:r>
              <a:rPr lang="tr-TR" sz="3200" b="1" dirty="0" err="1">
                <a:latin typeface="Sanskrit 1.2" pitchFamily="2" charset="0"/>
                <a:ea typeface="Times New Roman" panose="02020603050405020304" pitchFamily="18" charset="0"/>
              </a:rPr>
              <a:t>ka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2770" indent="-572770" algn="just">
              <a:spcBef>
                <a:spcPts val="1200"/>
              </a:spcBef>
              <a:spcAft>
                <a:spcPts val="0"/>
              </a:spcAft>
              <a:tabLst>
                <a:tab pos="342900" algn="l"/>
                <a:tab pos="571500" algn="l"/>
              </a:tabLs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#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	Sessiz harfin sol tarafına konan ve harfle birleştirilen işaret harfi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kısa 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sesiyle okutur. ( </a:t>
            </a:r>
            <a:r>
              <a:rPr lang="tr-TR" sz="3200" b="1" dirty="0" err="1">
                <a:latin typeface="Sanskrit 1.2" pitchFamily="2" charset="0"/>
                <a:ea typeface="Times New Roman" panose="02020603050405020304" pitchFamily="18" charset="0"/>
              </a:rPr>
              <a:t>ik</a:t>
            </a:r>
            <a:r>
              <a:rPr lang="tr-TR" b="1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71500" algn="just">
              <a:spcBef>
                <a:spcPts val="1200"/>
              </a:spcBef>
              <a:spcAft>
                <a:spcPts val="0"/>
              </a:spcAft>
              <a:tabLst>
                <a:tab pos="342900" algn="l"/>
                <a:tab pos="571500" algn="l"/>
              </a:tabLst>
            </a:pPr>
            <a:r>
              <a:rPr lang="tr-TR" dirty="0"/>
              <a:t>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$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  I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 harfin sağ tarafına konan ve harfle birleştirilen işaret harfi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uzun 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sesiyle okutur. ( </a:t>
            </a:r>
            <a:r>
              <a:rPr lang="tr-TR" sz="3200" b="1" dirty="0" err="1">
                <a:latin typeface="Sanskrit 1.2" pitchFamily="2" charset="0"/>
                <a:ea typeface="Times New Roman" panose="02020603050405020304" pitchFamily="18" charset="0"/>
              </a:rPr>
              <a:t>kI</a:t>
            </a:r>
            <a:r>
              <a:rPr lang="tr-TR" b="1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ã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)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71500" algn="just">
              <a:spcBef>
                <a:spcPts val="1200"/>
              </a:spcBef>
              <a:spcAft>
                <a:spcPts val="0"/>
              </a:spcAft>
              <a:tabLst>
                <a:tab pos="342900" algn="l"/>
                <a:tab pos="571500" algn="l"/>
              </a:tabLs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%  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u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 harfin altına konan işaret harfi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kısa 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sesiyle okutur. (</a:t>
            </a:r>
            <a:r>
              <a:rPr lang="tr-TR" sz="3200" b="1" dirty="0" err="1">
                <a:latin typeface="Sanskrit 1.2" pitchFamily="2" charset="0"/>
                <a:ea typeface="Times New Roman" panose="02020603050405020304" pitchFamily="18" charset="0"/>
              </a:rPr>
              <a:t>k</a:t>
            </a:r>
            <a:r>
              <a:rPr lang="tr-TR" b="1" dirty="0" err="1">
                <a:latin typeface="Sanskrit 1.2" pitchFamily="2" charset="0"/>
                <a:ea typeface="Times New Roman" panose="02020603050405020304" pitchFamily="18" charset="0"/>
              </a:rPr>
              <a:t>u</a:t>
            </a:r>
            <a:r>
              <a:rPr lang="tr-TR" b="1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ku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71500" algn="just">
              <a:spcBef>
                <a:spcPts val="1200"/>
              </a:spcBef>
              <a:spcAft>
                <a:spcPts val="0"/>
              </a:spcAft>
              <a:tabLst>
                <a:tab pos="342900" algn="l"/>
                <a:tab pos="571500" algn="l"/>
              </a:tabLs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^ 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U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 harfin altına konan işaret harfi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uzun 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sesiyle okutur. ( </a:t>
            </a:r>
            <a:r>
              <a:rPr lang="tr-TR" sz="3200" b="1" dirty="0" err="1">
                <a:latin typeface="Sanskrit 1.2" pitchFamily="2" charset="0"/>
                <a:ea typeface="Times New Roman" panose="02020603050405020304" pitchFamily="18" charset="0"/>
              </a:rPr>
              <a:t>k</a:t>
            </a:r>
            <a:r>
              <a:rPr lang="tr-TR" b="1" dirty="0" err="1">
                <a:latin typeface="Sanskrit 1.2" pitchFamily="2" charset="0"/>
                <a:ea typeface="Times New Roman" panose="02020603050405020304" pitchFamily="18" charset="0"/>
              </a:rPr>
              <a:t>U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å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)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DC25A-C789-4960-A9BA-FF2365BD03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/>
          <a:lstStyle/>
          <a:p>
            <a:pPr marL="571500" indent="-571500" algn="just">
              <a:spcBef>
                <a:spcPts val="1200"/>
              </a:spcBef>
              <a:spcAft>
                <a:spcPts val="0"/>
              </a:spcAft>
              <a:tabLst>
                <a:tab pos="342900" algn="l"/>
                <a:tab pos="571500" algn="l"/>
              </a:tabLs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\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&amp;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 harfin altına konan c şeklindeki işaret harfi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ri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sesiyle okutur. ( </a:t>
            </a:r>
            <a:r>
              <a:rPr lang="tr-TR" sz="3200" b="1" dirty="0">
                <a:latin typeface="Sanskrit 1.2" pitchFamily="2" charset="0"/>
                <a:ea typeface="Times New Roman" panose="02020603050405020304" pitchFamily="18" charset="0"/>
              </a:rPr>
              <a:t>k</a:t>
            </a:r>
            <a:r>
              <a:rPr lang="tr-TR" b="1" dirty="0">
                <a:latin typeface="Sanskrit 1.2" pitchFamily="2" charset="0"/>
                <a:ea typeface="Times New Roman" panose="02020603050405020304" pitchFamily="18" charset="0"/>
              </a:rPr>
              <a:t>&amp;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ç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)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71500" algn="just">
              <a:spcBef>
                <a:spcPts val="1200"/>
              </a:spcBef>
              <a:spcAft>
                <a:spcPts val="0"/>
              </a:spcAft>
              <a:tabLst>
                <a:tab pos="342900" algn="l"/>
                <a:tab pos="571500" algn="l"/>
              </a:tabLs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@ 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e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 harfin üstüne konan işaret harfi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sesiyle okutur.	( </a:t>
            </a:r>
            <a:r>
              <a:rPr lang="tr-TR" sz="3200" b="1" dirty="0">
                <a:latin typeface="Sanskrit 1.2" pitchFamily="2" charset="0"/>
                <a:ea typeface="Times New Roman" panose="02020603050405020304" pitchFamily="18" charset="0"/>
              </a:rPr>
              <a:t>ke</a:t>
            </a:r>
            <a:r>
              <a:rPr lang="tr-TR" b="1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)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1352</TotalTime>
  <Words>329</Words>
  <Application>Microsoft Office PowerPoint</Application>
  <PresentationFormat>Ekran Gösterisi (4:3)</PresentationFormat>
  <Paragraphs>33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Calibri</vt:lpstr>
      <vt:lpstr>Century Schoolbook</vt:lpstr>
      <vt:lpstr>Comic Sans MS</vt:lpstr>
      <vt:lpstr>Roman Sanskrit Serif</vt:lpstr>
      <vt:lpstr>Sanskrit 1.2</vt:lpstr>
      <vt:lpstr>Times New Roman</vt:lpstr>
      <vt:lpstr>Wingdings</vt:lpstr>
      <vt:lpstr>Wingdings 2</vt:lpstr>
      <vt:lpstr>Oriel</vt:lpstr>
      <vt:lpstr>                  HİN 131 DEVANAGARİ ALFABESİ  5. HAFTA   Sesli Harflerin Sembolleri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169</cp:revision>
  <dcterms:created xsi:type="dcterms:W3CDTF">2014-11-21T09:52:05Z</dcterms:created>
  <dcterms:modified xsi:type="dcterms:W3CDTF">2020-03-08T18:28:36Z</dcterms:modified>
</cp:coreProperties>
</file>