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515" r:id="rId2"/>
    <p:sldId id="516" r:id="rId3"/>
    <p:sldId id="517" r:id="rId4"/>
    <p:sldId id="518" r:id="rId5"/>
    <p:sldId id="520" r:id="rId6"/>
    <p:sldId id="519" r:id="rId7"/>
    <p:sldId id="521" r:id="rId8"/>
    <p:sldId id="522" r:id="rId9"/>
    <p:sldId id="523" r:id="rId10"/>
    <p:sldId id="524" r:id="rId11"/>
    <p:sldId id="525" r:id="rId12"/>
    <p:sldId id="526" r:id="rId13"/>
    <p:sldId id="527" r:id="rId14"/>
    <p:sldId id="528" r:id="rId15"/>
    <p:sldId id="529" r:id="rId16"/>
    <p:sldId id="530" r:id="rId17"/>
    <p:sldId id="531" r:id="rId18"/>
    <p:sldId id="532" r:id="rId19"/>
    <p:sldId id="533" r:id="rId20"/>
    <p:sldId id="534" r:id="rId21"/>
    <p:sldId id="535" r:id="rId22"/>
    <p:sldId id="536" r:id="rId2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yşe Gül Şıvkın" initials="AGŞ" lastIdx="2" clrIdx="0">
    <p:extLst>
      <p:ext uri="{19B8F6BF-5375-455C-9EA6-DF929625EA0E}">
        <p15:presenceInfo xmlns:p15="http://schemas.microsoft.com/office/powerpoint/2012/main" xmlns="" userId="c0623d9b6733d1d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00FF"/>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4660"/>
  </p:normalViewPr>
  <p:slideViewPr>
    <p:cSldViewPr snapToGrid="0">
      <p:cViewPr varScale="1">
        <p:scale>
          <a:sx n="74" d="100"/>
          <a:sy n="74" d="100"/>
        </p:scale>
        <p:origin x="-45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04CD8BA-DF2E-4D6E-8DD2-AFDFB38AD5DD}"/>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xmlns="" id="{9066CF70-6094-4BF0-8E58-BF55014942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xmlns="" id="{750CE9FE-5647-4934-B699-E83F5D8D203E}"/>
              </a:ext>
            </a:extLst>
          </p:cNvPr>
          <p:cNvSpPr>
            <a:spLocks noGrp="1"/>
          </p:cNvSpPr>
          <p:nvPr>
            <p:ph type="dt" sz="half" idx="10"/>
          </p:nvPr>
        </p:nvSpPr>
        <p:spPr/>
        <p:txBody>
          <a:bodyPr/>
          <a:lstStyle/>
          <a:p>
            <a:fld id="{6AC1D4B8-D719-48E6-953E-9E118A141FBF}" type="datetimeFigureOut">
              <a:rPr lang="tr-TR" smtClean="0"/>
              <a:t>20.11.2019</a:t>
            </a:fld>
            <a:endParaRPr lang="tr-TR"/>
          </a:p>
        </p:txBody>
      </p:sp>
      <p:sp>
        <p:nvSpPr>
          <p:cNvPr id="5" name="Alt Bilgi Yer Tutucusu 4">
            <a:extLst>
              <a:ext uri="{FF2B5EF4-FFF2-40B4-BE49-F238E27FC236}">
                <a16:creationId xmlns:a16="http://schemas.microsoft.com/office/drawing/2014/main" xmlns="" id="{E7972DBE-54F2-49AC-A7F1-2D3A46AF2CD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5E524D80-E0B8-493B-9755-525621BAD957}"/>
              </a:ext>
            </a:extLst>
          </p:cNvPr>
          <p:cNvSpPr>
            <a:spLocks noGrp="1"/>
          </p:cNvSpPr>
          <p:nvPr>
            <p:ph type="sldNum" sz="quarter" idx="12"/>
          </p:nvPr>
        </p:nvSpPr>
        <p:spPr/>
        <p:txBody>
          <a:bodyPr/>
          <a:lstStyle/>
          <a:p>
            <a:fld id="{4FED7EA7-5752-4C82-BE64-2169421CAF0A}" type="slidenum">
              <a:rPr lang="tr-TR" smtClean="0"/>
              <a:t>‹#›</a:t>
            </a:fld>
            <a:endParaRPr lang="tr-TR"/>
          </a:p>
        </p:txBody>
      </p:sp>
    </p:spTree>
    <p:extLst>
      <p:ext uri="{BB962C8B-B14F-4D97-AF65-F5344CB8AC3E}">
        <p14:creationId xmlns:p14="http://schemas.microsoft.com/office/powerpoint/2010/main" val="3459631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CC3215E-EFB2-4D74-B308-0442518552A1}"/>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9F6F517B-20F9-41BB-A75F-BD45451133B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63FD765A-FF8F-4ECA-B092-5265AE00022E}"/>
              </a:ext>
            </a:extLst>
          </p:cNvPr>
          <p:cNvSpPr>
            <a:spLocks noGrp="1"/>
          </p:cNvSpPr>
          <p:nvPr>
            <p:ph type="dt" sz="half" idx="10"/>
          </p:nvPr>
        </p:nvSpPr>
        <p:spPr/>
        <p:txBody>
          <a:bodyPr/>
          <a:lstStyle/>
          <a:p>
            <a:fld id="{6AC1D4B8-D719-48E6-953E-9E118A141FBF}" type="datetimeFigureOut">
              <a:rPr lang="tr-TR" smtClean="0"/>
              <a:t>20.11.2019</a:t>
            </a:fld>
            <a:endParaRPr lang="tr-TR"/>
          </a:p>
        </p:txBody>
      </p:sp>
      <p:sp>
        <p:nvSpPr>
          <p:cNvPr id="5" name="Alt Bilgi Yer Tutucusu 4">
            <a:extLst>
              <a:ext uri="{FF2B5EF4-FFF2-40B4-BE49-F238E27FC236}">
                <a16:creationId xmlns:a16="http://schemas.microsoft.com/office/drawing/2014/main" xmlns="" id="{E6804453-6BA2-48E5-974B-17553D1EDBB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055A2FDD-2483-4681-83F8-194FB142825E}"/>
              </a:ext>
            </a:extLst>
          </p:cNvPr>
          <p:cNvSpPr>
            <a:spLocks noGrp="1"/>
          </p:cNvSpPr>
          <p:nvPr>
            <p:ph type="sldNum" sz="quarter" idx="12"/>
          </p:nvPr>
        </p:nvSpPr>
        <p:spPr/>
        <p:txBody>
          <a:bodyPr/>
          <a:lstStyle/>
          <a:p>
            <a:fld id="{4FED7EA7-5752-4C82-BE64-2169421CAF0A}" type="slidenum">
              <a:rPr lang="tr-TR" smtClean="0"/>
              <a:t>‹#›</a:t>
            </a:fld>
            <a:endParaRPr lang="tr-TR"/>
          </a:p>
        </p:txBody>
      </p:sp>
    </p:spTree>
    <p:extLst>
      <p:ext uri="{BB962C8B-B14F-4D97-AF65-F5344CB8AC3E}">
        <p14:creationId xmlns:p14="http://schemas.microsoft.com/office/powerpoint/2010/main" val="2377821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xmlns="" id="{35164F42-5AD5-44E2-BAC5-0C5E85F0C0C3}"/>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4687FE34-15A7-4B6C-A2FB-C75BC09886C4}"/>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81F5E59C-5DE2-45D5-8D51-2E9721D98D23}"/>
              </a:ext>
            </a:extLst>
          </p:cNvPr>
          <p:cNvSpPr>
            <a:spLocks noGrp="1"/>
          </p:cNvSpPr>
          <p:nvPr>
            <p:ph type="dt" sz="half" idx="10"/>
          </p:nvPr>
        </p:nvSpPr>
        <p:spPr/>
        <p:txBody>
          <a:bodyPr/>
          <a:lstStyle/>
          <a:p>
            <a:fld id="{6AC1D4B8-D719-48E6-953E-9E118A141FBF}" type="datetimeFigureOut">
              <a:rPr lang="tr-TR" smtClean="0"/>
              <a:t>20.11.2019</a:t>
            </a:fld>
            <a:endParaRPr lang="tr-TR"/>
          </a:p>
        </p:txBody>
      </p:sp>
      <p:sp>
        <p:nvSpPr>
          <p:cNvPr id="5" name="Alt Bilgi Yer Tutucusu 4">
            <a:extLst>
              <a:ext uri="{FF2B5EF4-FFF2-40B4-BE49-F238E27FC236}">
                <a16:creationId xmlns:a16="http://schemas.microsoft.com/office/drawing/2014/main" xmlns="" id="{875A6333-25EE-4661-B47E-876F62B289B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333B3C6C-9E23-4BFE-9126-9479275ECCF5}"/>
              </a:ext>
            </a:extLst>
          </p:cNvPr>
          <p:cNvSpPr>
            <a:spLocks noGrp="1"/>
          </p:cNvSpPr>
          <p:nvPr>
            <p:ph type="sldNum" sz="quarter" idx="12"/>
          </p:nvPr>
        </p:nvSpPr>
        <p:spPr/>
        <p:txBody>
          <a:bodyPr/>
          <a:lstStyle/>
          <a:p>
            <a:fld id="{4FED7EA7-5752-4C82-BE64-2169421CAF0A}" type="slidenum">
              <a:rPr lang="tr-TR" smtClean="0"/>
              <a:t>‹#›</a:t>
            </a:fld>
            <a:endParaRPr lang="tr-TR"/>
          </a:p>
        </p:txBody>
      </p:sp>
    </p:spTree>
    <p:extLst>
      <p:ext uri="{BB962C8B-B14F-4D97-AF65-F5344CB8AC3E}">
        <p14:creationId xmlns:p14="http://schemas.microsoft.com/office/powerpoint/2010/main" val="2544248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782A328-07EB-4A25-BFC8-50220117102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7C86D123-CE1B-4168-A774-CE2E16DF1E05}"/>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80EB9975-53F7-4779-888F-36AD5861CF68}"/>
              </a:ext>
            </a:extLst>
          </p:cNvPr>
          <p:cNvSpPr>
            <a:spLocks noGrp="1"/>
          </p:cNvSpPr>
          <p:nvPr>
            <p:ph type="dt" sz="half" idx="10"/>
          </p:nvPr>
        </p:nvSpPr>
        <p:spPr/>
        <p:txBody>
          <a:bodyPr/>
          <a:lstStyle/>
          <a:p>
            <a:fld id="{6AC1D4B8-D719-48E6-953E-9E118A141FBF}" type="datetimeFigureOut">
              <a:rPr lang="tr-TR" smtClean="0"/>
              <a:t>20.11.2019</a:t>
            </a:fld>
            <a:endParaRPr lang="tr-TR"/>
          </a:p>
        </p:txBody>
      </p:sp>
      <p:sp>
        <p:nvSpPr>
          <p:cNvPr id="5" name="Alt Bilgi Yer Tutucusu 4">
            <a:extLst>
              <a:ext uri="{FF2B5EF4-FFF2-40B4-BE49-F238E27FC236}">
                <a16:creationId xmlns:a16="http://schemas.microsoft.com/office/drawing/2014/main" xmlns="" id="{D6B3BCCD-D418-4D39-BCCB-36873016359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015A1E1A-8259-43E3-9E9F-7E7C0839A1F2}"/>
              </a:ext>
            </a:extLst>
          </p:cNvPr>
          <p:cNvSpPr>
            <a:spLocks noGrp="1"/>
          </p:cNvSpPr>
          <p:nvPr>
            <p:ph type="sldNum" sz="quarter" idx="12"/>
          </p:nvPr>
        </p:nvSpPr>
        <p:spPr/>
        <p:txBody>
          <a:bodyPr/>
          <a:lstStyle/>
          <a:p>
            <a:fld id="{4FED7EA7-5752-4C82-BE64-2169421CAF0A}" type="slidenum">
              <a:rPr lang="tr-TR" smtClean="0"/>
              <a:t>‹#›</a:t>
            </a:fld>
            <a:endParaRPr lang="tr-TR"/>
          </a:p>
        </p:txBody>
      </p:sp>
    </p:spTree>
    <p:extLst>
      <p:ext uri="{BB962C8B-B14F-4D97-AF65-F5344CB8AC3E}">
        <p14:creationId xmlns:p14="http://schemas.microsoft.com/office/powerpoint/2010/main" val="224968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E842922-F36C-4CF2-8E11-55C319354674}"/>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xmlns="" id="{10F6BF8D-9CC7-4F6D-B534-CC3A10E77B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xmlns="" id="{D92A1DCC-42D5-42D0-9D9F-DC9A334A48E4}"/>
              </a:ext>
            </a:extLst>
          </p:cNvPr>
          <p:cNvSpPr>
            <a:spLocks noGrp="1"/>
          </p:cNvSpPr>
          <p:nvPr>
            <p:ph type="dt" sz="half" idx="10"/>
          </p:nvPr>
        </p:nvSpPr>
        <p:spPr/>
        <p:txBody>
          <a:bodyPr/>
          <a:lstStyle/>
          <a:p>
            <a:fld id="{6AC1D4B8-D719-48E6-953E-9E118A141FBF}" type="datetimeFigureOut">
              <a:rPr lang="tr-TR" smtClean="0"/>
              <a:t>20.11.2019</a:t>
            </a:fld>
            <a:endParaRPr lang="tr-TR"/>
          </a:p>
        </p:txBody>
      </p:sp>
      <p:sp>
        <p:nvSpPr>
          <p:cNvPr id="5" name="Alt Bilgi Yer Tutucusu 4">
            <a:extLst>
              <a:ext uri="{FF2B5EF4-FFF2-40B4-BE49-F238E27FC236}">
                <a16:creationId xmlns:a16="http://schemas.microsoft.com/office/drawing/2014/main" xmlns="" id="{218B8180-91C7-49EC-8775-DB0708D5023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ABC90449-2F22-4F7B-9F95-A6C3F6D88887}"/>
              </a:ext>
            </a:extLst>
          </p:cNvPr>
          <p:cNvSpPr>
            <a:spLocks noGrp="1"/>
          </p:cNvSpPr>
          <p:nvPr>
            <p:ph type="sldNum" sz="quarter" idx="12"/>
          </p:nvPr>
        </p:nvSpPr>
        <p:spPr/>
        <p:txBody>
          <a:bodyPr/>
          <a:lstStyle/>
          <a:p>
            <a:fld id="{4FED7EA7-5752-4C82-BE64-2169421CAF0A}" type="slidenum">
              <a:rPr lang="tr-TR" smtClean="0"/>
              <a:t>‹#›</a:t>
            </a:fld>
            <a:endParaRPr lang="tr-TR"/>
          </a:p>
        </p:txBody>
      </p:sp>
    </p:spTree>
    <p:extLst>
      <p:ext uri="{BB962C8B-B14F-4D97-AF65-F5344CB8AC3E}">
        <p14:creationId xmlns:p14="http://schemas.microsoft.com/office/powerpoint/2010/main" val="1734945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DAB2F51-8ED5-4C68-9126-6101FF6258B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2CC30723-EAF4-4914-ABEF-9DB5D1B70B5F}"/>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xmlns="" id="{DC89D7BD-307A-4E88-A458-A73265C73103}"/>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xmlns="" id="{0226E414-CDED-4E36-811C-4C70AC00FD20}"/>
              </a:ext>
            </a:extLst>
          </p:cNvPr>
          <p:cNvSpPr>
            <a:spLocks noGrp="1"/>
          </p:cNvSpPr>
          <p:nvPr>
            <p:ph type="dt" sz="half" idx="10"/>
          </p:nvPr>
        </p:nvSpPr>
        <p:spPr/>
        <p:txBody>
          <a:bodyPr/>
          <a:lstStyle/>
          <a:p>
            <a:fld id="{6AC1D4B8-D719-48E6-953E-9E118A141FBF}" type="datetimeFigureOut">
              <a:rPr lang="tr-TR" smtClean="0"/>
              <a:t>20.11.2019</a:t>
            </a:fld>
            <a:endParaRPr lang="tr-TR"/>
          </a:p>
        </p:txBody>
      </p:sp>
      <p:sp>
        <p:nvSpPr>
          <p:cNvPr id="6" name="Alt Bilgi Yer Tutucusu 5">
            <a:extLst>
              <a:ext uri="{FF2B5EF4-FFF2-40B4-BE49-F238E27FC236}">
                <a16:creationId xmlns:a16="http://schemas.microsoft.com/office/drawing/2014/main" xmlns="" id="{7B48E77B-4E6C-4A71-8E10-36655A66708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F2352C1E-D381-4B14-A44C-F4C6B8811C95}"/>
              </a:ext>
            </a:extLst>
          </p:cNvPr>
          <p:cNvSpPr>
            <a:spLocks noGrp="1"/>
          </p:cNvSpPr>
          <p:nvPr>
            <p:ph type="sldNum" sz="quarter" idx="12"/>
          </p:nvPr>
        </p:nvSpPr>
        <p:spPr/>
        <p:txBody>
          <a:bodyPr/>
          <a:lstStyle/>
          <a:p>
            <a:fld id="{4FED7EA7-5752-4C82-BE64-2169421CAF0A}" type="slidenum">
              <a:rPr lang="tr-TR" smtClean="0"/>
              <a:t>‹#›</a:t>
            </a:fld>
            <a:endParaRPr lang="tr-TR"/>
          </a:p>
        </p:txBody>
      </p:sp>
    </p:spTree>
    <p:extLst>
      <p:ext uri="{BB962C8B-B14F-4D97-AF65-F5344CB8AC3E}">
        <p14:creationId xmlns:p14="http://schemas.microsoft.com/office/powerpoint/2010/main" val="1832550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7A1F8BB-B35D-4544-A091-CDDA9BEC760C}"/>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6A84C740-B383-41F4-A1FF-A671471DE3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xmlns="" id="{B070C53C-9A5F-4534-9DCC-13F55B292984}"/>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xmlns="" id="{1C5A7375-3C29-4531-9151-E2AD11116D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xmlns="" id="{25A0110F-76C1-4586-90C4-EF78ABA78109}"/>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xmlns="" id="{912607CA-506F-403C-839E-B549FE707CC1}"/>
              </a:ext>
            </a:extLst>
          </p:cNvPr>
          <p:cNvSpPr>
            <a:spLocks noGrp="1"/>
          </p:cNvSpPr>
          <p:nvPr>
            <p:ph type="dt" sz="half" idx="10"/>
          </p:nvPr>
        </p:nvSpPr>
        <p:spPr/>
        <p:txBody>
          <a:bodyPr/>
          <a:lstStyle/>
          <a:p>
            <a:fld id="{6AC1D4B8-D719-48E6-953E-9E118A141FBF}" type="datetimeFigureOut">
              <a:rPr lang="tr-TR" smtClean="0"/>
              <a:t>20.11.2019</a:t>
            </a:fld>
            <a:endParaRPr lang="tr-TR"/>
          </a:p>
        </p:txBody>
      </p:sp>
      <p:sp>
        <p:nvSpPr>
          <p:cNvPr id="8" name="Alt Bilgi Yer Tutucusu 7">
            <a:extLst>
              <a:ext uri="{FF2B5EF4-FFF2-40B4-BE49-F238E27FC236}">
                <a16:creationId xmlns:a16="http://schemas.microsoft.com/office/drawing/2014/main" xmlns="" id="{98C59DA7-44A0-4868-9E00-D0DE53E578C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xmlns="" id="{93F7497A-BFDC-4F33-BBA7-D2AB3796A20D}"/>
              </a:ext>
            </a:extLst>
          </p:cNvPr>
          <p:cNvSpPr>
            <a:spLocks noGrp="1"/>
          </p:cNvSpPr>
          <p:nvPr>
            <p:ph type="sldNum" sz="quarter" idx="12"/>
          </p:nvPr>
        </p:nvSpPr>
        <p:spPr/>
        <p:txBody>
          <a:bodyPr/>
          <a:lstStyle/>
          <a:p>
            <a:fld id="{4FED7EA7-5752-4C82-BE64-2169421CAF0A}" type="slidenum">
              <a:rPr lang="tr-TR" smtClean="0"/>
              <a:t>‹#›</a:t>
            </a:fld>
            <a:endParaRPr lang="tr-TR"/>
          </a:p>
        </p:txBody>
      </p:sp>
    </p:spTree>
    <p:extLst>
      <p:ext uri="{BB962C8B-B14F-4D97-AF65-F5344CB8AC3E}">
        <p14:creationId xmlns:p14="http://schemas.microsoft.com/office/powerpoint/2010/main" val="3047925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BC46480-0052-4F60-875E-DA6AB6C0D29A}"/>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xmlns="" id="{2014F9ED-3BC0-4C29-92FE-01B12FB9A9D9}"/>
              </a:ext>
            </a:extLst>
          </p:cNvPr>
          <p:cNvSpPr>
            <a:spLocks noGrp="1"/>
          </p:cNvSpPr>
          <p:nvPr>
            <p:ph type="dt" sz="half" idx="10"/>
          </p:nvPr>
        </p:nvSpPr>
        <p:spPr/>
        <p:txBody>
          <a:bodyPr/>
          <a:lstStyle/>
          <a:p>
            <a:fld id="{6AC1D4B8-D719-48E6-953E-9E118A141FBF}" type="datetimeFigureOut">
              <a:rPr lang="tr-TR" smtClean="0"/>
              <a:t>20.11.2019</a:t>
            </a:fld>
            <a:endParaRPr lang="tr-TR"/>
          </a:p>
        </p:txBody>
      </p:sp>
      <p:sp>
        <p:nvSpPr>
          <p:cNvPr id="4" name="Alt Bilgi Yer Tutucusu 3">
            <a:extLst>
              <a:ext uri="{FF2B5EF4-FFF2-40B4-BE49-F238E27FC236}">
                <a16:creationId xmlns:a16="http://schemas.microsoft.com/office/drawing/2014/main" xmlns="" id="{04419254-A3EC-4062-9D19-64A884ACB205}"/>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xmlns="" id="{64468B8C-452A-43FF-888F-22A13CFACD1E}"/>
              </a:ext>
            </a:extLst>
          </p:cNvPr>
          <p:cNvSpPr>
            <a:spLocks noGrp="1"/>
          </p:cNvSpPr>
          <p:nvPr>
            <p:ph type="sldNum" sz="quarter" idx="12"/>
          </p:nvPr>
        </p:nvSpPr>
        <p:spPr/>
        <p:txBody>
          <a:bodyPr/>
          <a:lstStyle/>
          <a:p>
            <a:fld id="{4FED7EA7-5752-4C82-BE64-2169421CAF0A}" type="slidenum">
              <a:rPr lang="tr-TR" smtClean="0"/>
              <a:t>‹#›</a:t>
            </a:fld>
            <a:endParaRPr lang="tr-TR"/>
          </a:p>
        </p:txBody>
      </p:sp>
    </p:spTree>
    <p:extLst>
      <p:ext uri="{BB962C8B-B14F-4D97-AF65-F5344CB8AC3E}">
        <p14:creationId xmlns:p14="http://schemas.microsoft.com/office/powerpoint/2010/main" val="3371691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xmlns="" id="{BAC0AEF9-0C33-43F1-87F9-B0ED87963418}"/>
              </a:ext>
            </a:extLst>
          </p:cNvPr>
          <p:cNvSpPr>
            <a:spLocks noGrp="1"/>
          </p:cNvSpPr>
          <p:nvPr>
            <p:ph type="dt" sz="half" idx="10"/>
          </p:nvPr>
        </p:nvSpPr>
        <p:spPr/>
        <p:txBody>
          <a:bodyPr/>
          <a:lstStyle/>
          <a:p>
            <a:fld id="{6AC1D4B8-D719-48E6-953E-9E118A141FBF}" type="datetimeFigureOut">
              <a:rPr lang="tr-TR" smtClean="0"/>
              <a:t>20.11.2019</a:t>
            </a:fld>
            <a:endParaRPr lang="tr-TR"/>
          </a:p>
        </p:txBody>
      </p:sp>
      <p:sp>
        <p:nvSpPr>
          <p:cNvPr id="3" name="Alt Bilgi Yer Tutucusu 2">
            <a:extLst>
              <a:ext uri="{FF2B5EF4-FFF2-40B4-BE49-F238E27FC236}">
                <a16:creationId xmlns:a16="http://schemas.microsoft.com/office/drawing/2014/main" xmlns="" id="{22DC81C6-B65B-4D7E-AEBF-73D4B735C8D7}"/>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xmlns="" id="{8D346CD6-C4EC-4EA7-8967-446F2D0113DC}"/>
              </a:ext>
            </a:extLst>
          </p:cNvPr>
          <p:cNvSpPr>
            <a:spLocks noGrp="1"/>
          </p:cNvSpPr>
          <p:nvPr>
            <p:ph type="sldNum" sz="quarter" idx="12"/>
          </p:nvPr>
        </p:nvSpPr>
        <p:spPr/>
        <p:txBody>
          <a:bodyPr/>
          <a:lstStyle/>
          <a:p>
            <a:fld id="{4FED7EA7-5752-4C82-BE64-2169421CAF0A}" type="slidenum">
              <a:rPr lang="tr-TR" smtClean="0"/>
              <a:t>‹#›</a:t>
            </a:fld>
            <a:endParaRPr lang="tr-TR"/>
          </a:p>
        </p:txBody>
      </p:sp>
    </p:spTree>
    <p:extLst>
      <p:ext uri="{BB962C8B-B14F-4D97-AF65-F5344CB8AC3E}">
        <p14:creationId xmlns:p14="http://schemas.microsoft.com/office/powerpoint/2010/main" val="2832007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6A875F0-9F96-4CAB-A31A-E8C54BCD56B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62C7C3CC-23AF-4358-BDEC-269209A0FB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xmlns="" id="{D4A3EC72-E224-4CE8-9288-B6EE046FA5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461B640A-F0CB-419E-B189-FDCB1DA3F46A}"/>
              </a:ext>
            </a:extLst>
          </p:cNvPr>
          <p:cNvSpPr>
            <a:spLocks noGrp="1"/>
          </p:cNvSpPr>
          <p:nvPr>
            <p:ph type="dt" sz="half" idx="10"/>
          </p:nvPr>
        </p:nvSpPr>
        <p:spPr/>
        <p:txBody>
          <a:bodyPr/>
          <a:lstStyle/>
          <a:p>
            <a:fld id="{6AC1D4B8-D719-48E6-953E-9E118A141FBF}" type="datetimeFigureOut">
              <a:rPr lang="tr-TR" smtClean="0"/>
              <a:t>20.11.2019</a:t>
            </a:fld>
            <a:endParaRPr lang="tr-TR"/>
          </a:p>
        </p:txBody>
      </p:sp>
      <p:sp>
        <p:nvSpPr>
          <p:cNvPr id="6" name="Alt Bilgi Yer Tutucusu 5">
            <a:extLst>
              <a:ext uri="{FF2B5EF4-FFF2-40B4-BE49-F238E27FC236}">
                <a16:creationId xmlns:a16="http://schemas.microsoft.com/office/drawing/2014/main" xmlns="" id="{15E46979-019A-4591-B2F5-14ACF76DCDB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F3504789-ED7B-4D0D-B546-EEFE80047EE5}"/>
              </a:ext>
            </a:extLst>
          </p:cNvPr>
          <p:cNvSpPr>
            <a:spLocks noGrp="1"/>
          </p:cNvSpPr>
          <p:nvPr>
            <p:ph type="sldNum" sz="quarter" idx="12"/>
          </p:nvPr>
        </p:nvSpPr>
        <p:spPr/>
        <p:txBody>
          <a:bodyPr/>
          <a:lstStyle/>
          <a:p>
            <a:fld id="{4FED7EA7-5752-4C82-BE64-2169421CAF0A}" type="slidenum">
              <a:rPr lang="tr-TR" smtClean="0"/>
              <a:t>‹#›</a:t>
            </a:fld>
            <a:endParaRPr lang="tr-TR"/>
          </a:p>
        </p:txBody>
      </p:sp>
    </p:spTree>
    <p:extLst>
      <p:ext uri="{BB962C8B-B14F-4D97-AF65-F5344CB8AC3E}">
        <p14:creationId xmlns:p14="http://schemas.microsoft.com/office/powerpoint/2010/main" val="12155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B458EB8-A1BC-496D-927D-3E13A8C13B9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xmlns="" id="{1564B022-2BCD-45BC-BB46-3D3DCEB177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xmlns="" id="{E40BA79D-C255-47EC-BDAE-16C043742A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22AE1638-DD59-48BB-9E3F-E5A557551DE6}"/>
              </a:ext>
            </a:extLst>
          </p:cNvPr>
          <p:cNvSpPr>
            <a:spLocks noGrp="1"/>
          </p:cNvSpPr>
          <p:nvPr>
            <p:ph type="dt" sz="half" idx="10"/>
          </p:nvPr>
        </p:nvSpPr>
        <p:spPr/>
        <p:txBody>
          <a:bodyPr/>
          <a:lstStyle/>
          <a:p>
            <a:fld id="{6AC1D4B8-D719-48E6-953E-9E118A141FBF}" type="datetimeFigureOut">
              <a:rPr lang="tr-TR" smtClean="0"/>
              <a:t>20.11.2019</a:t>
            </a:fld>
            <a:endParaRPr lang="tr-TR"/>
          </a:p>
        </p:txBody>
      </p:sp>
      <p:sp>
        <p:nvSpPr>
          <p:cNvPr id="6" name="Alt Bilgi Yer Tutucusu 5">
            <a:extLst>
              <a:ext uri="{FF2B5EF4-FFF2-40B4-BE49-F238E27FC236}">
                <a16:creationId xmlns:a16="http://schemas.microsoft.com/office/drawing/2014/main" xmlns="" id="{6B9F3B2D-B24F-405E-8A57-949EDDA4EEB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8DA81778-1DA5-47FD-8FAF-61E301F7D084}"/>
              </a:ext>
            </a:extLst>
          </p:cNvPr>
          <p:cNvSpPr>
            <a:spLocks noGrp="1"/>
          </p:cNvSpPr>
          <p:nvPr>
            <p:ph type="sldNum" sz="quarter" idx="12"/>
          </p:nvPr>
        </p:nvSpPr>
        <p:spPr/>
        <p:txBody>
          <a:bodyPr/>
          <a:lstStyle/>
          <a:p>
            <a:fld id="{4FED7EA7-5752-4C82-BE64-2169421CAF0A}" type="slidenum">
              <a:rPr lang="tr-TR" smtClean="0"/>
              <a:t>‹#›</a:t>
            </a:fld>
            <a:endParaRPr lang="tr-TR"/>
          </a:p>
        </p:txBody>
      </p:sp>
    </p:spTree>
    <p:extLst>
      <p:ext uri="{BB962C8B-B14F-4D97-AF65-F5344CB8AC3E}">
        <p14:creationId xmlns:p14="http://schemas.microsoft.com/office/powerpoint/2010/main" val="602090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1000"/>
            <a:lum/>
          </a:blip>
          <a:srcRect/>
          <a:tile tx="0" ty="0" sx="100000" sy="100000" flip="none" algn="tl"/>
        </a:blip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xmlns="" id="{FDF05C3A-79B1-48A6-B6C5-C0BB884193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DA0F3C56-DC9E-4975-8DB3-13C4601D3F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EA56DAAA-1452-4D3F-A672-43C64AFA33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C1D4B8-D719-48E6-953E-9E118A141FBF}" type="datetimeFigureOut">
              <a:rPr lang="tr-TR" smtClean="0"/>
              <a:t>20.11.2019</a:t>
            </a:fld>
            <a:endParaRPr lang="tr-TR"/>
          </a:p>
        </p:txBody>
      </p:sp>
      <p:sp>
        <p:nvSpPr>
          <p:cNvPr id="5" name="Alt Bilgi Yer Tutucusu 4">
            <a:extLst>
              <a:ext uri="{FF2B5EF4-FFF2-40B4-BE49-F238E27FC236}">
                <a16:creationId xmlns:a16="http://schemas.microsoft.com/office/drawing/2014/main" xmlns="" id="{96547C1E-8AA8-446D-B998-1ED22ABD36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xmlns="" id="{C2916524-F31E-44B9-93E9-B17F87255F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ED7EA7-5752-4C82-BE64-2169421CAF0A}" type="slidenum">
              <a:rPr lang="tr-TR" smtClean="0"/>
              <a:t>‹#›</a:t>
            </a:fld>
            <a:endParaRPr lang="tr-TR"/>
          </a:p>
        </p:txBody>
      </p:sp>
    </p:spTree>
    <p:extLst>
      <p:ext uri="{BB962C8B-B14F-4D97-AF65-F5344CB8AC3E}">
        <p14:creationId xmlns:p14="http://schemas.microsoft.com/office/powerpoint/2010/main" val="3335097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a:extLst>
              <a:ext uri="{FF2B5EF4-FFF2-40B4-BE49-F238E27FC236}">
                <a16:creationId xmlns:a16="http://schemas.microsoft.com/office/drawing/2014/main" xmlns="" id="{2FD74D88-4874-4D6A-A618-CDB8431BFF25}"/>
              </a:ext>
            </a:extLst>
          </p:cNvPr>
          <p:cNvSpPr>
            <a:spLocks noGrp="1"/>
          </p:cNvSpPr>
          <p:nvPr>
            <p:ph type="ctrTitle"/>
          </p:nvPr>
        </p:nvSpPr>
        <p:spPr>
          <a:xfrm>
            <a:off x="1524000" y="1122363"/>
            <a:ext cx="9144000" cy="1770962"/>
          </a:xfrm>
        </p:spPr>
        <p:txBody>
          <a:bodyPr/>
          <a:lstStyle/>
          <a:p>
            <a:r>
              <a:rPr lang="tr-TR" dirty="0">
                <a:solidFill>
                  <a:srgbClr val="FF0000"/>
                </a:solidFill>
                <a:latin typeface="Arial Black" panose="020B0A04020102020204" pitchFamily="34" charset="0"/>
              </a:rPr>
              <a:t>9.ÜNİTE</a:t>
            </a:r>
          </a:p>
        </p:txBody>
      </p:sp>
      <p:sp>
        <p:nvSpPr>
          <p:cNvPr id="4" name="Alt Başlık 3">
            <a:extLst>
              <a:ext uri="{FF2B5EF4-FFF2-40B4-BE49-F238E27FC236}">
                <a16:creationId xmlns:a16="http://schemas.microsoft.com/office/drawing/2014/main" xmlns="" id="{F27B5E9A-A122-444B-A487-7BF54B8B4D9E}"/>
              </a:ext>
            </a:extLst>
          </p:cNvPr>
          <p:cNvSpPr>
            <a:spLocks noGrp="1"/>
          </p:cNvSpPr>
          <p:nvPr>
            <p:ph type="subTitle" idx="1"/>
          </p:nvPr>
        </p:nvSpPr>
        <p:spPr/>
        <p:txBody>
          <a:bodyPr>
            <a:normAutofit/>
          </a:bodyPr>
          <a:lstStyle/>
          <a:p>
            <a:r>
              <a:rPr lang="tr-TR" sz="3200" dirty="0">
                <a:solidFill>
                  <a:srgbClr val="FF0000"/>
                </a:solidFill>
                <a:latin typeface="Arial Black" panose="020B0A04020102020204" pitchFamily="34" charset="0"/>
              </a:rPr>
              <a:t>Ödeme </a:t>
            </a:r>
            <a:r>
              <a:rPr lang="tr-TR" sz="3200" dirty="0" smtClean="0">
                <a:solidFill>
                  <a:srgbClr val="FF0000"/>
                </a:solidFill>
                <a:latin typeface="Arial Black" panose="020B0A04020102020204" pitchFamily="34" charset="0"/>
              </a:rPr>
              <a:t>Araçları</a:t>
            </a:r>
            <a:endParaRPr lang="tr-TR" sz="32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09162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062839E-14DA-4588-9012-82E932A8C5DE}"/>
              </a:ext>
            </a:extLst>
          </p:cNvPr>
          <p:cNvSpPr>
            <a:spLocks noGrp="1"/>
          </p:cNvSpPr>
          <p:nvPr>
            <p:ph type="title"/>
          </p:nvPr>
        </p:nvSpPr>
        <p:spPr>
          <a:xfrm>
            <a:off x="0" y="18256"/>
            <a:ext cx="10515600" cy="978032"/>
          </a:xfrm>
        </p:spPr>
        <p:txBody>
          <a:bodyPr>
            <a:normAutofit/>
          </a:bodyPr>
          <a:lstStyle/>
          <a:p>
            <a:r>
              <a:rPr lang="tr-TR" sz="3200" dirty="0">
                <a:solidFill>
                  <a:srgbClr val="FF0000"/>
                </a:solidFill>
                <a:latin typeface="Arial Black" panose="020B0A04020102020204" pitchFamily="34" charset="0"/>
              </a:rPr>
              <a:t>Dövizli Çekler :</a:t>
            </a:r>
          </a:p>
        </p:txBody>
      </p:sp>
      <p:sp>
        <p:nvSpPr>
          <p:cNvPr id="3" name="İçerik Yer Tutucusu 2">
            <a:extLst>
              <a:ext uri="{FF2B5EF4-FFF2-40B4-BE49-F238E27FC236}">
                <a16:creationId xmlns:a16="http://schemas.microsoft.com/office/drawing/2014/main" xmlns="" id="{4B4A83C4-B499-4C50-AFB1-46293E766276}"/>
              </a:ext>
            </a:extLst>
          </p:cNvPr>
          <p:cNvSpPr>
            <a:spLocks noGrp="1"/>
          </p:cNvSpPr>
          <p:nvPr>
            <p:ph sz="half" idx="1"/>
          </p:nvPr>
        </p:nvSpPr>
        <p:spPr>
          <a:xfrm>
            <a:off x="0" y="1569492"/>
            <a:ext cx="12192000" cy="1709145"/>
          </a:xfrm>
        </p:spPr>
        <p:txBody>
          <a:bodyPr>
            <a:normAutofit/>
          </a:bodyPr>
          <a:lstStyle/>
          <a:p>
            <a:r>
              <a:rPr lang="tr-TR" dirty="0"/>
              <a:t>Dövizli çekler, yabancı para üzerinden düzenlenmiş çeklerdir. Söz konusu çekler şekil, ciro ve ödeme gibi konularda genel hukuk kuralları yanında, nitelikleri dolayısıyla kambiyo mevzuatının döviz idaresine ilişkin bağlayıcı hükümlerine de tabidir.</a:t>
            </a:r>
          </a:p>
        </p:txBody>
      </p:sp>
      <p:sp>
        <p:nvSpPr>
          <p:cNvPr id="4" name="İçerik Yer Tutucusu 3">
            <a:extLst>
              <a:ext uri="{FF2B5EF4-FFF2-40B4-BE49-F238E27FC236}">
                <a16:creationId xmlns:a16="http://schemas.microsoft.com/office/drawing/2014/main" xmlns="" id="{03731DDF-166D-4906-AD50-4A9A7198BF55}"/>
              </a:ext>
            </a:extLst>
          </p:cNvPr>
          <p:cNvSpPr>
            <a:spLocks noGrp="1"/>
          </p:cNvSpPr>
          <p:nvPr>
            <p:ph sz="half" idx="2"/>
          </p:nvPr>
        </p:nvSpPr>
        <p:spPr>
          <a:xfrm>
            <a:off x="968991" y="4926842"/>
            <a:ext cx="10986447" cy="1009933"/>
          </a:xfrm>
        </p:spPr>
        <p:txBody>
          <a:bodyPr>
            <a:normAutofit/>
          </a:bodyPr>
          <a:lstStyle/>
          <a:p>
            <a:pPr marL="0" indent="0">
              <a:buNone/>
            </a:pPr>
            <a:r>
              <a:rPr lang="tr-TR" sz="3200" dirty="0">
                <a:solidFill>
                  <a:srgbClr val="FF00FF"/>
                </a:solidFill>
                <a:latin typeface="Algerian" panose="04020705040A02060702" pitchFamily="82" charset="0"/>
              </a:rPr>
              <a:t>Dövizli Çek Türleri Ve Özellikleri :</a:t>
            </a:r>
          </a:p>
        </p:txBody>
      </p:sp>
      <p:sp>
        <p:nvSpPr>
          <p:cNvPr id="5" name="Ok: Sağ 4">
            <a:extLst>
              <a:ext uri="{FF2B5EF4-FFF2-40B4-BE49-F238E27FC236}">
                <a16:creationId xmlns:a16="http://schemas.microsoft.com/office/drawing/2014/main" xmlns="" id="{08D5F456-B2FF-466C-A1C9-F62FCAA4EF12}"/>
              </a:ext>
            </a:extLst>
          </p:cNvPr>
          <p:cNvSpPr/>
          <p:nvPr/>
        </p:nvSpPr>
        <p:spPr>
          <a:xfrm>
            <a:off x="5322627" y="5827594"/>
            <a:ext cx="2210937" cy="4367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646504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xmlns="" id="{E6A71222-11CD-4629-B5BC-8CDA9E0A24B0}"/>
              </a:ext>
            </a:extLst>
          </p:cNvPr>
          <p:cNvSpPr>
            <a:spLocks noGrp="1"/>
          </p:cNvSpPr>
          <p:nvPr>
            <p:ph type="title"/>
          </p:nvPr>
        </p:nvSpPr>
        <p:spPr>
          <a:xfrm>
            <a:off x="0" y="0"/>
            <a:ext cx="12192000" cy="6858000"/>
          </a:xfrm>
        </p:spPr>
        <p:txBody>
          <a:bodyPr>
            <a:normAutofit fontScale="90000"/>
          </a:bodyPr>
          <a:lstStyle/>
          <a:p>
            <a:r>
              <a:rPr lang="tr-TR" sz="3000" dirty="0">
                <a:solidFill>
                  <a:srgbClr val="FF0000"/>
                </a:solidFill>
                <a:latin typeface="Arial Black" panose="020B0A04020102020204" pitchFamily="34" charset="0"/>
              </a:rPr>
              <a:t>Seyahat Çekleri (</a:t>
            </a:r>
            <a:r>
              <a:rPr lang="tr-TR" sz="3000" dirty="0" err="1">
                <a:solidFill>
                  <a:srgbClr val="FF0000"/>
                </a:solidFill>
                <a:latin typeface="Arial Black" panose="020B0A04020102020204" pitchFamily="34" charset="0"/>
              </a:rPr>
              <a:t>Travellers</a:t>
            </a:r>
            <a:r>
              <a:rPr lang="tr-TR" sz="3000" dirty="0">
                <a:solidFill>
                  <a:srgbClr val="FF0000"/>
                </a:solidFill>
                <a:latin typeface="Arial Black" panose="020B0A04020102020204" pitchFamily="34" charset="0"/>
              </a:rPr>
              <a:t> </a:t>
            </a:r>
            <a:r>
              <a:rPr lang="tr-TR" sz="3000" dirty="0" err="1">
                <a:solidFill>
                  <a:srgbClr val="FF0000"/>
                </a:solidFill>
                <a:latin typeface="Arial Black" panose="020B0A04020102020204" pitchFamily="34" charset="0"/>
              </a:rPr>
              <a:t>Cheque</a:t>
            </a:r>
            <a:r>
              <a:rPr lang="tr-TR" sz="3000" dirty="0">
                <a:solidFill>
                  <a:srgbClr val="FF0000"/>
                </a:solidFill>
                <a:latin typeface="Arial Black" panose="020B0A04020102020204" pitchFamily="34" charset="0"/>
              </a:rPr>
              <a:t>):</a:t>
            </a:r>
            <a:r>
              <a:rPr lang="tr-TR" sz="2800" dirty="0"/>
              <a:t/>
            </a:r>
            <a:br>
              <a:rPr lang="tr-TR" sz="2800" dirty="0"/>
            </a:br>
            <a:r>
              <a:rPr lang="tr-TR" sz="2800" dirty="0"/>
              <a:t/>
            </a:r>
            <a:br>
              <a:rPr lang="tr-TR" sz="2800" dirty="0"/>
            </a:br>
            <a:r>
              <a:rPr lang="tr-TR" sz="2800" dirty="0"/>
              <a:t>  İngilizce </a:t>
            </a:r>
            <a:r>
              <a:rPr lang="tr-TR" sz="2800" dirty="0">
                <a:solidFill>
                  <a:srgbClr val="FF00FF"/>
                </a:solidFill>
              </a:rPr>
              <a:t>“</a:t>
            </a:r>
            <a:r>
              <a:rPr lang="tr-TR" sz="2800" dirty="0" err="1">
                <a:solidFill>
                  <a:srgbClr val="FF00FF"/>
                </a:solidFill>
              </a:rPr>
              <a:t>Travellers</a:t>
            </a:r>
            <a:r>
              <a:rPr lang="tr-TR" sz="2800" dirty="0">
                <a:solidFill>
                  <a:srgbClr val="FF00FF"/>
                </a:solidFill>
              </a:rPr>
              <a:t>”</a:t>
            </a:r>
            <a:r>
              <a:rPr lang="tr-TR" sz="2800" dirty="0"/>
              <a:t> veya </a:t>
            </a:r>
            <a:r>
              <a:rPr lang="tr-TR" sz="2800" dirty="0">
                <a:solidFill>
                  <a:schemeClr val="accent5">
                    <a:lumMod val="75000"/>
                  </a:schemeClr>
                </a:solidFill>
              </a:rPr>
              <a:t>“</a:t>
            </a:r>
            <a:r>
              <a:rPr lang="tr-TR" sz="2800" dirty="0" err="1">
                <a:solidFill>
                  <a:schemeClr val="accent5">
                    <a:lumMod val="75000"/>
                  </a:schemeClr>
                </a:solidFill>
              </a:rPr>
              <a:t>Travellers</a:t>
            </a:r>
            <a:r>
              <a:rPr lang="tr-TR" sz="2800" dirty="0">
                <a:solidFill>
                  <a:schemeClr val="accent5">
                    <a:lumMod val="75000"/>
                  </a:schemeClr>
                </a:solidFill>
              </a:rPr>
              <a:t> </a:t>
            </a:r>
            <a:r>
              <a:rPr lang="tr-TR" sz="2800" dirty="0" err="1">
                <a:solidFill>
                  <a:schemeClr val="accent5">
                    <a:lumMod val="75000"/>
                  </a:schemeClr>
                </a:solidFill>
              </a:rPr>
              <a:t>Cheque</a:t>
            </a:r>
            <a:r>
              <a:rPr lang="tr-TR" sz="2800" dirty="0"/>
              <a:t>”, Fransızca </a:t>
            </a:r>
            <a:r>
              <a:rPr lang="tr-TR" sz="2800" dirty="0">
                <a:solidFill>
                  <a:srgbClr val="FF0066"/>
                </a:solidFill>
              </a:rPr>
              <a:t>“</a:t>
            </a:r>
            <a:r>
              <a:rPr lang="tr-TR" sz="2800" dirty="0" err="1">
                <a:solidFill>
                  <a:srgbClr val="FF0066"/>
                </a:solidFill>
              </a:rPr>
              <a:t>Cheque</a:t>
            </a:r>
            <a:r>
              <a:rPr lang="tr-TR" sz="2800" dirty="0">
                <a:solidFill>
                  <a:srgbClr val="FF0066"/>
                </a:solidFill>
              </a:rPr>
              <a:t> de </a:t>
            </a:r>
            <a:r>
              <a:rPr lang="tr-TR" sz="2800" dirty="0" err="1">
                <a:solidFill>
                  <a:srgbClr val="FF0066"/>
                </a:solidFill>
              </a:rPr>
              <a:t>Voyage</a:t>
            </a:r>
            <a:r>
              <a:rPr lang="tr-TR" sz="2800" dirty="0">
                <a:solidFill>
                  <a:srgbClr val="FF0066"/>
                </a:solidFill>
              </a:rPr>
              <a:t>”, </a:t>
            </a:r>
            <a:r>
              <a:rPr lang="tr-TR" sz="2800" dirty="0"/>
              <a:t>Almanca </a:t>
            </a:r>
            <a:r>
              <a:rPr lang="tr-TR" sz="2800" dirty="0">
                <a:solidFill>
                  <a:schemeClr val="accent4">
                    <a:lumMod val="75000"/>
                  </a:schemeClr>
                </a:solidFill>
              </a:rPr>
              <a:t>“</a:t>
            </a:r>
            <a:r>
              <a:rPr lang="tr-TR" sz="2800" dirty="0" err="1">
                <a:solidFill>
                  <a:schemeClr val="accent4">
                    <a:lumMod val="75000"/>
                  </a:schemeClr>
                </a:solidFill>
              </a:rPr>
              <a:t>Reisescheck</a:t>
            </a:r>
            <a:r>
              <a:rPr lang="tr-TR" sz="2800" dirty="0">
                <a:solidFill>
                  <a:schemeClr val="accent4">
                    <a:lumMod val="75000"/>
                  </a:schemeClr>
                </a:solidFill>
              </a:rPr>
              <a:t>” </a:t>
            </a:r>
            <a:r>
              <a:rPr lang="tr-TR" sz="2800" dirty="0"/>
              <a:t>denilen seyahat çekleri işadamları ve turistlerin yanlarında para taşımalarındaki güçlük ve tehlikeyi önlemek amacıyla bazı itibarlı yabancı banka ve kuruluşlar tarafından muhtelif </a:t>
            </a:r>
            <a:r>
              <a:rPr lang="tr-TR" sz="2800" dirty="0" err="1"/>
              <a:t>küpürlerde</a:t>
            </a:r>
            <a:r>
              <a:rPr lang="tr-TR" sz="2800" dirty="0"/>
              <a:t> tedavüle çıkarılan çeklerdir. Türkiye’deki bankalar konvertibl (çevrilgen) paralar üzerinden düzenlenmiş seyahat çeklerini kabul etmektedirler.</a:t>
            </a:r>
            <a:br>
              <a:rPr lang="tr-TR" sz="2800" dirty="0"/>
            </a:br>
            <a:r>
              <a:rPr lang="tr-TR" sz="2800" dirty="0"/>
              <a:t/>
            </a:r>
            <a:br>
              <a:rPr lang="tr-TR" sz="2800" dirty="0"/>
            </a:br>
            <a:r>
              <a:rPr lang="tr-TR" sz="2800" dirty="0"/>
              <a:t>Seyahat çekleri, bu çeki satın alırken üzerini imzalayan şahsın emrine tanzim edilmiş niteliktedir. Çeki başka bir şahıs kullanamaz. Ancak çek sahibi ikinci bir imza ile çeki ödeme yetkisi bulunan banka veya üçüncü bir şahsa ciro ederek karşılığını tahsil eder. Çeki satan Banka veya kuruluş kurallara uygun şekilde işlem yapılması durumunda çekin karşılığını ödemektedir.</a:t>
            </a:r>
            <a:br>
              <a:rPr lang="tr-TR" sz="2800" dirty="0"/>
            </a:br>
            <a:r>
              <a:rPr lang="tr-TR" sz="2800" dirty="0"/>
              <a:t/>
            </a:r>
            <a:br>
              <a:rPr lang="tr-TR" sz="2800" dirty="0"/>
            </a:br>
            <a:r>
              <a:rPr lang="tr-TR" sz="2800" dirty="0"/>
              <a:t>Bazı banka ve kuruluşlar çift imzalı seyahat çeki de üretmektedirler. Bu durumda iki kişi aynı çeki kullanma olanağına sahip bulunmaktadır. Çekin ödenebilmesi için iki imza sahibinden bir tanesinin çeki imzalaması yeterlidir.</a:t>
            </a:r>
          </a:p>
        </p:txBody>
      </p:sp>
    </p:spTree>
    <p:extLst>
      <p:ext uri="{BB962C8B-B14F-4D97-AF65-F5344CB8AC3E}">
        <p14:creationId xmlns:p14="http://schemas.microsoft.com/office/powerpoint/2010/main" val="303044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xmlns="" id="{D0906578-FC54-493B-A820-49CCE2030008}"/>
              </a:ext>
            </a:extLst>
          </p:cNvPr>
          <p:cNvSpPr>
            <a:spLocks noGrp="1"/>
          </p:cNvSpPr>
          <p:nvPr>
            <p:ph type="title"/>
          </p:nvPr>
        </p:nvSpPr>
        <p:spPr>
          <a:xfrm>
            <a:off x="0" y="10283"/>
            <a:ext cx="12192000" cy="6847717"/>
          </a:xfrm>
        </p:spPr>
        <p:txBody>
          <a:bodyPr>
            <a:normAutofit/>
          </a:bodyPr>
          <a:lstStyle/>
          <a:p>
            <a:r>
              <a:rPr lang="tr-TR" sz="2700" dirty="0">
                <a:latin typeface="+mn-lt"/>
              </a:rPr>
              <a:t>    Seyahat çekleri, bunları ihraç eden banka ve kuruluşlara göre değişik tip, renk ve karakterdedir. Ancak genel olarak hepsinde bulunması gereken ortak özellikler aşağıda belirtilmiştir.</a:t>
            </a:r>
            <a:br>
              <a:rPr lang="tr-TR" sz="2700" dirty="0">
                <a:latin typeface="+mn-lt"/>
              </a:rPr>
            </a:br>
            <a:r>
              <a:rPr lang="tr-TR" sz="2700" dirty="0">
                <a:latin typeface="+mn-lt"/>
              </a:rPr>
              <a:t/>
            </a:r>
            <a:br>
              <a:rPr lang="tr-TR" sz="2700" dirty="0">
                <a:latin typeface="+mn-lt"/>
              </a:rPr>
            </a:br>
            <a:r>
              <a:rPr lang="tr-TR" sz="2700" dirty="0">
                <a:solidFill>
                  <a:srgbClr val="00B050"/>
                </a:solidFill>
                <a:latin typeface="+mn-lt"/>
              </a:rPr>
              <a:t>1. Yabancı dilde yazılmış seyahat çeki ibaresi.</a:t>
            </a:r>
            <a:br>
              <a:rPr lang="tr-TR" sz="2700" dirty="0">
                <a:solidFill>
                  <a:srgbClr val="00B050"/>
                </a:solidFill>
                <a:latin typeface="+mn-lt"/>
              </a:rPr>
            </a:br>
            <a:r>
              <a:rPr lang="tr-TR" sz="2700" dirty="0">
                <a:solidFill>
                  <a:srgbClr val="00B050"/>
                </a:solidFill>
                <a:latin typeface="+mn-lt"/>
              </a:rPr>
              <a:t/>
            </a:r>
            <a:br>
              <a:rPr lang="tr-TR" sz="2700" dirty="0">
                <a:solidFill>
                  <a:srgbClr val="00B050"/>
                </a:solidFill>
                <a:latin typeface="+mn-lt"/>
              </a:rPr>
            </a:br>
            <a:r>
              <a:rPr lang="tr-TR" sz="2700" dirty="0">
                <a:solidFill>
                  <a:srgbClr val="00B050"/>
                </a:solidFill>
                <a:latin typeface="+mn-lt"/>
              </a:rPr>
              <a:t>2. Seri numarası.</a:t>
            </a:r>
            <a:br>
              <a:rPr lang="tr-TR" sz="2700" dirty="0">
                <a:solidFill>
                  <a:srgbClr val="00B050"/>
                </a:solidFill>
                <a:latin typeface="+mn-lt"/>
              </a:rPr>
            </a:br>
            <a:r>
              <a:rPr lang="tr-TR" sz="2700" dirty="0">
                <a:solidFill>
                  <a:srgbClr val="00B050"/>
                </a:solidFill>
                <a:latin typeface="+mn-lt"/>
              </a:rPr>
              <a:t/>
            </a:r>
            <a:br>
              <a:rPr lang="tr-TR" sz="2700" dirty="0">
                <a:solidFill>
                  <a:srgbClr val="00B050"/>
                </a:solidFill>
                <a:latin typeface="+mn-lt"/>
              </a:rPr>
            </a:br>
            <a:r>
              <a:rPr lang="tr-TR" sz="2700" dirty="0">
                <a:solidFill>
                  <a:srgbClr val="00B050"/>
                </a:solidFill>
                <a:latin typeface="+mn-lt"/>
              </a:rPr>
              <a:t>3. Çeki çıkaran banka veya kuruluşun adı.</a:t>
            </a:r>
            <a:br>
              <a:rPr lang="tr-TR" sz="2700" dirty="0">
                <a:solidFill>
                  <a:srgbClr val="00B050"/>
                </a:solidFill>
                <a:latin typeface="+mn-lt"/>
              </a:rPr>
            </a:br>
            <a:r>
              <a:rPr lang="tr-TR" sz="2700" dirty="0">
                <a:solidFill>
                  <a:srgbClr val="00B050"/>
                </a:solidFill>
                <a:latin typeface="+mn-lt"/>
              </a:rPr>
              <a:t/>
            </a:r>
            <a:br>
              <a:rPr lang="tr-TR" sz="2700" dirty="0">
                <a:solidFill>
                  <a:srgbClr val="00B050"/>
                </a:solidFill>
                <a:latin typeface="+mn-lt"/>
              </a:rPr>
            </a:br>
            <a:r>
              <a:rPr lang="tr-TR" sz="2700" dirty="0">
                <a:solidFill>
                  <a:srgbClr val="00B050"/>
                </a:solidFill>
                <a:latin typeface="+mn-lt"/>
              </a:rPr>
              <a:t>4. Tatbik imza (</a:t>
            </a:r>
            <a:r>
              <a:rPr lang="tr-TR" sz="2700" dirty="0" err="1">
                <a:solidFill>
                  <a:srgbClr val="00B050"/>
                </a:solidFill>
                <a:latin typeface="+mn-lt"/>
              </a:rPr>
              <a:t>signature</a:t>
            </a:r>
            <a:r>
              <a:rPr lang="tr-TR" sz="2700" dirty="0">
                <a:solidFill>
                  <a:srgbClr val="00B050"/>
                </a:solidFill>
                <a:latin typeface="+mn-lt"/>
              </a:rPr>
              <a:t>).</a:t>
            </a:r>
            <a:br>
              <a:rPr lang="tr-TR" sz="2700" dirty="0">
                <a:solidFill>
                  <a:srgbClr val="00B050"/>
                </a:solidFill>
                <a:latin typeface="+mn-lt"/>
              </a:rPr>
            </a:br>
            <a:r>
              <a:rPr lang="tr-TR" sz="2700" dirty="0">
                <a:solidFill>
                  <a:srgbClr val="00B050"/>
                </a:solidFill>
                <a:latin typeface="+mn-lt"/>
              </a:rPr>
              <a:t/>
            </a:r>
            <a:br>
              <a:rPr lang="tr-TR" sz="2700" dirty="0">
                <a:solidFill>
                  <a:srgbClr val="00B050"/>
                </a:solidFill>
                <a:latin typeface="+mn-lt"/>
              </a:rPr>
            </a:br>
            <a:r>
              <a:rPr lang="tr-TR" sz="2700" dirty="0">
                <a:solidFill>
                  <a:srgbClr val="00B050"/>
                </a:solidFill>
                <a:latin typeface="+mn-lt"/>
              </a:rPr>
              <a:t>5. Karşıt imza (</a:t>
            </a:r>
            <a:r>
              <a:rPr lang="tr-TR" sz="2700" dirty="0" err="1">
                <a:solidFill>
                  <a:srgbClr val="00B050"/>
                </a:solidFill>
                <a:latin typeface="+mn-lt"/>
              </a:rPr>
              <a:t>countersignature</a:t>
            </a:r>
            <a:r>
              <a:rPr lang="tr-TR" sz="2700" dirty="0">
                <a:solidFill>
                  <a:srgbClr val="00B050"/>
                </a:solidFill>
                <a:latin typeface="+mn-lt"/>
              </a:rPr>
              <a:t>).</a:t>
            </a:r>
            <a:br>
              <a:rPr lang="tr-TR" sz="2700" dirty="0">
                <a:solidFill>
                  <a:srgbClr val="00B050"/>
                </a:solidFill>
                <a:latin typeface="+mn-lt"/>
              </a:rPr>
            </a:br>
            <a:r>
              <a:rPr lang="tr-TR" sz="2700" dirty="0">
                <a:solidFill>
                  <a:srgbClr val="00B050"/>
                </a:solidFill>
                <a:latin typeface="+mn-lt"/>
              </a:rPr>
              <a:t/>
            </a:r>
            <a:br>
              <a:rPr lang="tr-TR" sz="2700" dirty="0">
                <a:solidFill>
                  <a:srgbClr val="00B050"/>
                </a:solidFill>
                <a:latin typeface="+mn-lt"/>
              </a:rPr>
            </a:br>
            <a:r>
              <a:rPr lang="tr-TR" sz="2700" dirty="0">
                <a:solidFill>
                  <a:srgbClr val="00B050"/>
                </a:solidFill>
                <a:latin typeface="+mn-lt"/>
              </a:rPr>
              <a:t>6. Ciro boşluğu.</a:t>
            </a:r>
            <a:br>
              <a:rPr lang="tr-TR" sz="2700" dirty="0">
                <a:solidFill>
                  <a:srgbClr val="00B050"/>
                </a:solidFill>
                <a:latin typeface="+mn-lt"/>
              </a:rPr>
            </a:br>
            <a:r>
              <a:rPr lang="tr-TR" sz="2700" dirty="0">
                <a:solidFill>
                  <a:srgbClr val="00B050"/>
                </a:solidFill>
                <a:latin typeface="+mn-lt"/>
              </a:rPr>
              <a:t/>
            </a:r>
            <a:br>
              <a:rPr lang="tr-TR" sz="2700" dirty="0">
                <a:solidFill>
                  <a:srgbClr val="00B050"/>
                </a:solidFill>
                <a:latin typeface="+mn-lt"/>
              </a:rPr>
            </a:br>
            <a:r>
              <a:rPr lang="tr-TR" sz="2700" dirty="0">
                <a:solidFill>
                  <a:srgbClr val="00B050"/>
                </a:solidFill>
                <a:latin typeface="+mn-lt"/>
              </a:rPr>
              <a:t>7. Döviz cinsi ve miktarı.</a:t>
            </a:r>
          </a:p>
        </p:txBody>
      </p:sp>
    </p:spTree>
    <p:extLst>
      <p:ext uri="{BB962C8B-B14F-4D97-AF65-F5344CB8AC3E}">
        <p14:creationId xmlns:p14="http://schemas.microsoft.com/office/powerpoint/2010/main" val="335850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xmlns="" id="{54274493-0D6C-4A86-A706-15704CEA2875}"/>
              </a:ext>
            </a:extLst>
          </p:cNvPr>
          <p:cNvSpPr>
            <a:spLocks noGrp="1"/>
          </p:cNvSpPr>
          <p:nvPr>
            <p:ph type="title"/>
          </p:nvPr>
        </p:nvSpPr>
        <p:spPr>
          <a:xfrm>
            <a:off x="0" y="54591"/>
            <a:ext cx="11013743" cy="2688609"/>
          </a:xfrm>
        </p:spPr>
        <p:txBody>
          <a:bodyPr>
            <a:normAutofit fontScale="90000"/>
          </a:bodyPr>
          <a:lstStyle/>
          <a:p>
            <a:r>
              <a:rPr lang="tr-TR" sz="2800" dirty="0">
                <a:solidFill>
                  <a:srgbClr val="00B050"/>
                </a:solidFill>
                <a:latin typeface="+mn-lt"/>
              </a:rPr>
              <a:t>8. Faksimile imza (çeki çıkaran kuruluşun başkan veya genel müdürünün imzası).</a:t>
            </a:r>
            <a:br>
              <a:rPr lang="tr-TR" sz="2800" dirty="0">
                <a:solidFill>
                  <a:srgbClr val="00B050"/>
                </a:solidFill>
                <a:latin typeface="+mn-lt"/>
              </a:rPr>
            </a:br>
            <a:r>
              <a:rPr lang="tr-TR" sz="2800" dirty="0">
                <a:solidFill>
                  <a:srgbClr val="00B050"/>
                </a:solidFill>
                <a:latin typeface="+mn-lt"/>
              </a:rPr>
              <a:t/>
            </a:r>
            <a:br>
              <a:rPr lang="tr-TR" sz="2800" dirty="0">
                <a:solidFill>
                  <a:srgbClr val="00B050"/>
                </a:solidFill>
                <a:latin typeface="+mn-lt"/>
              </a:rPr>
            </a:br>
            <a:r>
              <a:rPr lang="tr-TR" sz="2800" dirty="0">
                <a:solidFill>
                  <a:srgbClr val="00B050"/>
                </a:solidFill>
                <a:latin typeface="+mn-lt"/>
              </a:rPr>
              <a:t>9. Düzenlenme yeri ve tarihi.</a:t>
            </a:r>
            <a:br>
              <a:rPr lang="tr-TR" sz="2800" dirty="0">
                <a:solidFill>
                  <a:srgbClr val="00B050"/>
                </a:solidFill>
                <a:latin typeface="+mn-lt"/>
              </a:rPr>
            </a:br>
            <a:r>
              <a:rPr lang="tr-TR" sz="2800" dirty="0">
                <a:solidFill>
                  <a:srgbClr val="00B050"/>
                </a:solidFill>
                <a:latin typeface="+mn-lt"/>
              </a:rPr>
              <a:t/>
            </a:r>
            <a:br>
              <a:rPr lang="tr-TR" sz="2800" dirty="0">
                <a:solidFill>
                  <a:srgbClr val="00B050"/>
                </a:solidFill>
                <a:latin typeface="+mn-lt"/>
              </a:rPr>
            </a:br>
            <a:r>
              <a:rPr lang="tr-TR" sz="2800" dirty="0">
                <a:solidFill>
                  <a:srgbClr val="00B050"/>
                </a:solidFill>
                <a:latin typeface="+mn-lt"/>
              </a:rPr>
              <a:t>10. Elektronik bant.</a:t>
            </a:r>
            <a:br>
              <a:rPr lang="tr-TR" sz="2800" dirty="0">
                <a:solidFill>
                  <a:srgbClr val="00B050"/>
                </a:solidFill>
                <a:latin typeface="+mn-lt"/>
              </a:rPr>
            </a:br>
            <a:r>
              <a:rPr lang="tr-TR" sz="2800" dirty="0">
                <a:solidFill>
                  <a:srgbClr val="00B050"/>
                </a:solidFill>
                <a:latin typeface="+mn-lt"/>
              </a:rPr>
              <a:t/>
            </a:r>
            <a:br>
              <a:rPr lang="tr-TR" sz="2800" dirty="0">
                <a:solidFill>
                  <a:srgbClr val="00B050"/>
                </a:solidFill>
                <a:latin typeface="+mn-lt"/>
              </a:rPr>
            </a:br>
            <a:r>
              <a:rPr lang="tr-TR" sz="2800" dirty="0">
                <a:solidFill>
                  <a:srgbClr val="00B050"/>
                </a:solidFill>
                <a:latin typeface="+mn-lt"/>
              </a:rPr>
              <a:t>11. Çekin geçerli olduğu ülkeler (hiçbir kayıt yoksa her ülkede geçerlidir).</a:t>
            </a:r>
          </a:p>
        </p:txBody>
      </p:sp>
      <p:pic>
        <p:nvPicPr>
          <p:cNvPr id="8" name="İçerik Yer Tutucusu 7">
            <a:extLst>
              <a:ext uri="{FF2B5EF4-FFF2-40B4-BE49-F238E27FC236}">
                <a16:creationId xmlns:a16="http://schemas.microsoft.com/office/drawing/2014/main" xmlns="" id="{A300966F-321E-44FC-9509-67753FD41220}"/>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1779" t="20279" r="27634" b="24904"/>
          <a:stretch/>
        </p:blipFill>
        <p:spPr>
          <a:xfrm>
            <a:off x="3275463" y="2878050"/>
            <a:ext cx="5513694" cy="3727467"/>
          </a:xfrm>
        </p:spPr>
      </p:pic>
    </p:spTree>
    <p:extLst>
      <p:ext uri="{BB962C8B-B14F-4D97-AF65-F5344CB8AC3E}">
        <p14:creationId xmlns:p14="http://schemas.microsoft.com/office/powerpoint/2010/main" val="3156330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xmlns="" id="{7024E206-3A31-47F9-BB52-C081FB66DAB2}"/>
              </a:ext>
            </a:extLst>
          </p:cNvPr>
          <p:cNvSpPr>
            <a:spLocks noGrp="1"/>
          </p:cNvSpPr>
          <p:nvPr>
            <p:ph type="title"/>
          </p:nvPr>
        </p:nvSpPr>
        <p:spPr>
          <a:xfrm>
            <a:off x="0" y="1"/>
            <a:ext cx="12192000" cy="1023582"/>
          </a:xfrm>
        </p:spPr>
        <p:txBody>
          <a:bodyPr>
            <a:normAutofit/>
          </a:bodyPr>
          <a:lstStyle/>
          <a:p>
            <a:r>
              <a:rPr lang="tr-TR" sz="3100" dirty="0">
                <a:solidFill>
                  <a:srgbClr val="FF0000"/>
                </a:solidFill>
                <a:latin typeface="+mn-lt"/>
              </a:rPr>
              <a:t>Seyahat Çeki kabul ederken kasiyer bazı konulara dikkat etmelidir. Bunlar: </a:t>
            </a:r>
          </a:p>
        </p:txBody>
      </p:sp>
      <p:sp>
        <p:nvSpPr>
          <p:cNvPr id="6" name="İçerik Yer Tutucusu 5">
            <a:extLst>
              <a:ext uri="{FF2B5EF4-FFF2-40B4-BE49-F238E27FC236}">
                <a16:creationId xmlns:a16="http://schemas.microsoft.com/office/drawing/2014/main" xmlns="" id="{F4A6F943-5477-4B21-A77C-603370B555BA}"/>
              </a:ext>
            </a:extLst>
          </p:cNvPr>
          <p:cNvSpPr>
            <a:spLocks noGrp="1"/>
          </p:cNvSpPr>
          <p:nvPr>
            <p:ph idx="1"/>
          </p:nvPr>
        </p:nvSpPr>
        <p:spPr>
          <a:xfrm>
            <a:off x="300251" y="1419367"/>
            <a:ext cx="11546006" cy="5254388"/>
          </a:xfrm>
        </p:spPr>
        <p:txBody>
          <a:bodyPr>
            <a:normAutofit fontScale="92500" lnSpcReduction="10000"/>
          </a:bodyPr>
          <a:lstStyle/>
          <a:p>
            <a:pPr marL="0" indent="0">
              <a:buNone/>
            </a:pPr>
            <a:r>
              <a:rPr lang="tr-TR" dirty="0"/>
              <a:t>1. Seyahat çeki (</a:t>
            </a:r>
            <a:r>
              <a:rPr lang="tr-TR" dirty="0" err="1"/>
              <a:t>Travellers</a:t>
            </a:r>
            <a:r>
              <a:rPr lang="tr-TR" dirty="0"/>
              <a:t> </a:t>
            </a:r>
            <a:r>
              <a:rPr lang="tr-TR" dirty="0" err="1"/>
              <a:t>Cheque</a:t>
            </a:r>
            <a:r>
              <a:rPr lang="tr-TR" dirty="0"/>
              <a:t>) ülkesinde geçerliliği olan ve kabul edilen bir çek midir?</a:t>
            </a:r>
          </a:p>
          <a:p>
            <a:endParaRPr lang="tr-TR" dirty="0"/>
          </a:p>
          <a:p>
            <a:pPr marL="0" indent="0">
              <a:buNone/>
            </a:pPr>
            <a:r>
              <a:rPr lang="tr-TR" dirty="0"/>
              <a:t>2. Ülke parası cinsinden değişim oranı bilinmelidir. Örneğin, 1 USD = 1.29 TL. gibi.</a:t>
            </a:r>
          </a:p>
          <a:p>
            <a:endParaRPr lang="tr-TR" dirty="0"/>
          </a:p>
          <a:p>
            <a:pPr marL="0" indent="0">
              <a:buNone/>
            </a:pPr>
            <a:r>
              <a:rPr lang="tr-TR" dirty="0"/>
              <a:t>3. Bazı seyahat çeklerinde </a:t>
            </a:r>
            <a:r>
              <a:rPr lang="tr-TR" dirty="0" err="1"/>
              <a:t>önkasa</a:t>
            </a:r>
            <a:r>
              <a:rPr lang="tr-TR" dirty="0"/>
              <a:t> uyanık olmalıdır. Şüphelendiği çekleri kabul etmemelidir. Örneğin, dolar, mark, kron ve frank cinsinden bastırılan seyahat çekleri taklit edilebilmektedir.</a:t>
            </a:r>
          </a:p>
          <a:p>
            <a:endParaRPr lang="tr-TR" dirty="0"/>
          </a:p>
          <a:p>
            <a:pPr marL="0" indent="0">
              <a:buNone/>
            </a:pPr>
            <a:r>
              <a:rPr lang="tr-TR" dirty="0"/>
              <a:t>4. Müşteri, ilgili seyahat çekini </a:t>
            </a:r>
            <a:r>
              <a:rPr lang="tr-TR" dirty="0" err="1"/>
              <a:t>önkasa</a:t>
            </a:r>
            <a:r>
              <a:rPr lang="tr-TR" dirty="0"/>
              <a:t> personelinin gözü önünde imzalamalıdır. İmza müşterinin pasaportundaki imza ile kontrol edilmelidir.</a:t>
            </a:r>
          </a:p>
          <a:p>
            <a:endParaRPr lang="tr-TR" dirty="0"/>
          </a:p>
          <a:p>
            <a:pPr marL="0" indent="0">
              <a:buNone/>
            </a:pPr>
            <a:r>
              <a:rPr lang="tr-TR" dirty="0"/>
              <a:t>5. Çek üzerindeki tarih ve yerle ilgili bilgilerin doğruluğu kontrol edilmelidir.</a:t>
            </a:r>
          </a:p>
        </p:txBody>
      </p:sp>
    </p:spTree>
    <p:extLst>
      <p:ext uri="{BB962C8B-B14F-4D97-AF65-F5344CB8AC3E}">
        <p14:creationId xmlns:p14="http://schemas.microsoft.com/office/powerpoint/2010/main" val="2779671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xmlns="" id="{61A9B8CA-9B62-4572-93F4-DB0449F6C76B}"/>
              </a:ext>
            </a:extLst>
          </p:cNvPr>
          <p:cNvSpPr>
            <a:spLocks noGrp="1"/>
          </p:cNvSpPr>
          <p:nvPr>
            <p:ph type="title"/>
          </p:nvPr>
        </p:nvSpPr>
        <p:spPr>
          <a:xfrm>
            <a:off x="0" y="0"/>
            <a:ext cx="12192000" cy="6858000"/>
          </a:xfrm>
        </p:spPr>
        <p:txBody>
          <a:bodyPr>
            <a:normAutofit fontScale="90000"/>
          </a:bodyPr>
          <a:lstStyle/>
          <a:p>
            <a:r>
              <a:rPr lang="tr-TR" sz="2800" dirty="0">
                <a:latin typeface="+mn-lt"/>
              </a:rPr>
              <a:t>6. Doğru komisyon alınıp alınmadığı kontrol edilmelidir.</a:t>
            </a:r>
            <a:br>
              <a:rPr lang="tr-TR" sz="2800" dirty="0">
                <a:latin typeface="+mn-lt"/>
              </a:rPr>
            </a:br>
            <a:r>
              <a:rPr lang="tr-TR" sz="2800" dirty="0">
                <a:latin typeface="+mn-lt"/>
              </a:rPr>
              <a:t/>
            </a:r>
            <a:br>
              <a:rPr lang="tr-TR" sz="2800" dirty="0">
                <a:latin typeface="+mn-lt"/>
              </a:rPr>
            </a:br>
            <a:r>
              <a:rPr lang="tr-TR" sz="2800" dirty="0">
                <a:latin typeface="+mn-lt"/>
              </a:rPr>
              <a:t>7. Bozdurulan seyahat çeki için ‘Döviz Alım Belgesi’ düzenlenmelidir.</a:t>
            </a:r>
            <a:br>
              <a:rPr lang="tr-TR" sz="2800" dirty="0">
                <a:latin typeface="+mn-lt"/>
              </a:rPr>
            </a:br>
            <a:r>
              <a:rPr lang="tr-TR" sz="2800" dirty="0">
                <a:latin typeface="+mn-lt"/>
              </a:rPr>
              <a:t/>
            </a:r>
            <a:br>
              <a:rPr lang="tr-TR" sz="2800" dirty="0">
                <a:latin typeface="+mn-lt"/>
              </a:rPr>
            </a:br>
            <a:r>
              <a:rPr lang="tr-TR" sz="2800" dirty="0">
                <a:latin typeface="+mn-lt"/>
              </a:rPr>
              <a:t>8. Müşterinin kimliği (pasaport </a:t>
            </a:r>
            <a:r>
              <a:rPr lang="tr-TR" sz="2800" dirty="0" err="1">
                <a:latin typeface="+mn-lt"/>
              </a:rPr>
              <a:t>vb</a:t>
            </a:r>
            <a:r>
              <a:rPr lang="tr-TR" sz="2800" dirty="0">
                <a:latin typeface="+mn-lt"/>
              </a:rPr>
              <a:t> gibi) adı-soyadı, adresi ülkesi gibi bilgiler kontrol edilmelidir.</a:t>
            </a:r>
            <a:br>
              <a:rPr lang="tr-TR" sz="2800" dirty="0">
                <a:latin typeface="+mn-lt"/>
              </a:rPr>
            </a:br>
            <a:r>
              <a:rPr lang="tr-TR" sz="2800" dirty="0">
                <a:latin typeface="+mn-lt"/>
              </a:rPr>
              <a:t/>
            </a:r>
            <a:br>
              <a:rPr lang="tr-TR" sz="2800" dirty="0">
                <a:latin typeface="+mn-lt"/>
              </a:rPr>
            </a:br>
            <a:r>
              <a:rPr lang="tr-TR" sz="2800" dirty="0">
                <a:latin typeface="+mn-lt"/>
              </a:rPr>
              <a:t>9. Karşılığı olmayan çeklerin listede (stop </a:t>
            </a:r>
            <a:r>
              <a:rPr lang="tr-TR" sz="2800" dirty="0" err="1">
                <a:latin typeface="+mn-lt"/>
              </a:rPr>
              <a:t>list</a:t>
            </a:r>
            <a:r>
              <a:rPr lang="tr-TR" sz="2800" dirty="0">
                <a:latin typeface="+mn-lt"/>
              </a:rPr>
              <a:t>) kontrol edilmesi gerekir. İlgili kişinin adı- soyadı ve çek numarası bu listede varsa, seyahat çeki kabul edilemez.</a:t>
            </a:r>
            <a:br>
              <a:rPr lang="tr-TR" sz="2800" dirty="0">
                <a:latin typeface="+mn-lt"/>
              </a:rPr>
            </a:br>
            <a:r>
              <a:rPr lang="tr-TR" sz="2800" dirty="0">
                <a:latin typeface="+mn-lt"/>
              </a:rPr>
              <a:t/>
            </a:r>
            <a:br>
              <a:rPr lang="tr-TR" sz="2800" dirty="0">
                <a:latin typeface="+mn-lt"/>
              </a:rPr>
            </a:br>
            <a:r>
              <a:rPr lang="tr-TR" sz="2800" dirty="0">
                <a:latin typeface="+mn-lt"/>
              </a:rPr>
              <a:t>10. Şüphelenilen konular ve diğer durumlar için ilgili bankalar veya şirketler aranmalıdır,</a:t>
            </a:r>
            <a:br>
              <a:rPr lang="tr-TR" sz="2800" dirty="0">
                <a:latin typeface="+mn-lt"/>
              </a:rPr>
            </a:br>
            <a:r>
              <a:rPr lang="tr-TR" sz="2800" dirty="0">
                <a:latin typeface="+mn-lt"/>
              </a:rPr>
              <a:t/>
            </a:r>
            <a:br>
              <a:rPr lang="tr-TR" sz="2800" dirty="0">
                <a:latin typeface="+mn-lt"/>
              </a:rPr>
            </a:br>
            <a:r>
              <a:rPr lang="tr-TR" sz="2800" dirty="0">
                <a:latin typeface="+mn-lt"/>
              </a:rPr>
              <a:t>11. Çekin her ülkede geçerli olup olmadığı hakkında bir açıklama bulunabilir. Bu duruma dikkat edilmeli ve belirtilen ülkeler için geçerli olmayan çekler alınmamalıdır. </a:t>
            </a:r>
            <a:br>
              <a:rPr lang="tr-TR" sz="2800" dirty="0">
                <a:latin typeface="+mn-lt"/>
              </a:rPr>
            </a:br>
            <a:r>
              <a:rPr lang="tr-TR" sz="2800" dirty="0">
                <a:latin typeface="+mn-lt"/>
              </a:rPr>
              <a:t/>
            </a:r>
            <a:br>
              <a:rPr lang="tr-TR" sz="2800" dirty="0">
                <a:latin typeface="+mn-lt"/>
              </a:rPr>
            </a:br>
            <a:r>
              <a:rPr lang="tr-TR" sz="2800" dirty="0">
                <a:latin typeface="+mn-lt"/>
              </a:rPr>
              <a:t>12. </a:t>
            </a:r>
            <a:r>
              <a:rPr lang="tr-TR" sz="2800" dirty="0" err="1">
                <a:latin typeface="+mn-lt"/>
              </a:rPr>
              <a:t>Travellers</a:t>
            </a:r>
            <a:r>
              <a:rPr lang="tr-TR" sz="2800" dirty="0">
                <a:latin typeface="+mn-lt"/>
              </a:rPr>
              <a:t> </a:t>
            </a:r>
            <a:r>
              <a:rPr lang="tr-TR" sz="2800" dirty="0" err="1">
                <a:latin typeface="+mn-lt"/>
              </a:rPr>
              <a:t>Cheque</a:t>
            </a:r>
            <a:r>
              <a:rPr lang="tr-TR" sz="2800" dirty="0">
                <a:latin typeface="+mn-lt"/>
              </a:rPr>
              <a:t> ibaresi bulunmalıdır.</a:t>
            </a:r>
            <a:br>
              <a:rPr lang="tr-TR" sz="2800" dirty="0">
                <a:latin typeface="+mn-lt"/>
              </a:rPr>
            </a:br>
            <a:r>
              <a:rPr lang="tr-TR" sz="2800" dirty="0">
                <a:latin typeface="+mn-lt"/>
              </a:rPr>
              <a:t/>
            </a:r>
            <a:br>
              <a:rPr lang="tr-TR" sz="2800" dirty="0">
                <a:latin typeface="+mn-lt"/>
              </a:rPr>
            </a:br>
            <a:r>
              <a:rPr lang="tr-TR" sz="2800" dirty="0">
                <a:latin typeface="+mn-lt"/>
              </a:rPr>
              <a:t>13. Düzenleme yeri ve tarihi yazılmalıdır.</a:t>
            </a:r>
          </a:p>
        </p:txBody>
      </p:sp>
    </p:spTree>
    <p:extLst>
      <p:ext uri="{BB962C8B-B14F-4D97-AF65-F5344CB8AC3E}">
        <p14:creationId xmlns:p14="http://schemas.microsoft.com/office/powerpoint/2010/main" val="4021651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a:extLst>
              <a:ext uri="{FF2B5EF4-FFF2-40B4-BE49-F238E27FC236}">
                <a16:creationId xmlns:a16="http://schemas.microsoft.com/office/drawing/2014/main" xmlns="" id="{E01124F4-5F7D-4CB7-B604-561867BF4520}"/>
              </a:ext>
            </a:extLst>
          </p:cNvPr>
          <p:cNvSpPr>
            <a:spLocks noGrp="1"/>
          </p:cNvSpPr>
          <p:nvPr>
            <p:ph type="title"/>
          </p:nvPr>
        </p:nvSpPr>
        <p:spPr>
          <a:xfrm>
            <a:off x="237699" y="1"/>
            <a:ext cx="10515600" cy="887104"/>
          </a:xfrm>
        </p:spPr>
        <p:txBody>
          <a:bodyPr>
            <a:normAutofit/>
          </a:bodyPr>
          <a:lstStyle/>
          <a:p>
            <a:r>
              <a:rPr lang="tr-TR" sz="3200" dirty="0">
                <a:solidFill>
                  <a:srgbClr val="FF0000"/>
                </a:solidFill>
                <a:latin typeface="Arial Black" panose="020B0A04020102020204" pitchFamily="34" charset="0"/>
              </a:rPr>
              <a:t>Euro </a:t>
            </a:r>
            <a:r>
              <a:rPr lang="tr-TR" sz="3200" dirty="0" err="1">
                <a:solidFill>
                  <a:srgbClr val="FF0000"/>
                </a:solidFill>
                <a:latin typeface="Arial Black" panose="020B0A04020102020204" pitchFamily="34" charset="0"/>
              </a:rPr>
              <a:t>Cheque</a:t>
            </a:r>
            <a:r>
              <a:rPr lang="tr-TR" sz="3200" dirty="0">
                <a:solidFill>
                  <a:srgbClr val="FF0000"/>
                </a:solidFill>
                <a:latin typeface="Arial Black" panose="020B0A04020102020204" pitchFamily="34" charset="0"/>
              </a:rPr>
              <a:t> (EC) :</a:t>
            </a:r>
          </a:p>
        </p:txBody>
      </p:sp>
      <p:sp>
        <p:nvSpPr>
          <p:cNvPr id="4" name="İçerik Yer Tutucusu 3">
            <a:extLst>
              <a:ext uri="{FF2B5EF4-FFF2-40B4-BE49-F238E27FC236}">
                <a16:creationId xmlns:a16="http://schemas.microsoft.com/office/drawing/2014/main" xmlns="" id="{1289CEBF-1479-418C-BF10-90476E979AC3}"/>
              </a:ext>
            </a:extLst>
          </p:cNvPr>
          <p:cNvSpPr>
            <a:spLocks noGrp="1"/>
          </p:cNvSpPr>
          <p:nvPr>
            <p:ph idx="1"/>
          </p:nvPr>
        </p:nvSpPr>
        <p:spPr>
          <a:xfrm>
            <a:off x="436728" y="1825625"/>
            <a:ext cx="11218460" cy="4351338"/>
          </a:xfrm>
        </p:spPr>
        <p:txBody>
          <a:bodyPr/>
          <a:lstStyle/>
          <a:p>
            <a:pPr marL="0" indent="0">
              <a:buNone/>
            </a:pPr>
            <a:r>
              <a:rPr lang="tr-TR" dirty="0"/>
              <a:t>    </a:t>
            </a:r>
            <a:r>
              <a:rPr lang="tr-TR" sz="3000" dirty="0"/>
              <a:t>Avrupa ve Akdeniz ülkelerini kapsayan, çek ve garanti kartının birlikte kullanılmasını gerektiren bir ödeme sistemidir. EC sisteminde, bir banka nezdinde hesabı bulunan kişi hesabından ödeme yapabilmek için çek ve ilgili bankaca üretilen kartı almakta, </a:t>
            </a:r>
            <a:r>
              <a:rPr lang="tr-TR" sz="3000" dirty="0" err="1"/>
              <a:t>Europay</a:t>
            </a:r>
            <a:r>
              <a:rPr lang="tr-TR" sz="3000" dirty="0"/>
              <a:t> tarafından belirlenen koşulların tamamına uygun olacak şekilde düzenleyeceği çeki kart ile birlikte ibraz ederek ödeme talebinde bulunmaktadır.</a:t>
            </a:r>
          </a:p>
        </p:txBody>
      </p:sp>
    </p:spTree>
    <p:extLst>
      <p:ext uri="{BB962C8B-B14F-4D97-AF65-F5344CB8AC3E}">
        <p14:creationId xmlns:p14="http://schemas.microsoft.com/office/powerpoint/2010/main" val="809489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a:extLst>
              <a:ext uri="{FF2B5EF4-FFF2-40B4-BE49-F238E27FC236}">
                <a16:creationId xmlns:a16="http://schemas.microsoft.com/office/drawing/2014/main" xmlns="" id="{9E5EBC63-AC4E-4063-9C22-07FBDAA96133}"/>
              </a:ext>
            </a:extLst>
          </p:cNvPr>
          <p:cNvSpPr>
            <a:spLocks noGrp="1"/>
          </p:cNvSpPr>
          <p:nvPr>
            <p:ph type="title"/>
          </p:nvPr>
        </p:nvSpPr>
        <p:spPr>
          <a:xfrm>
            <a:off x="0" y="1"/>
            <a:ext cx="12192000" cy="681036"/>
          </a:xfrm>
        </p:spPr>
        <p:txBody>
          <a:bodyPr>
            <a:normAutofit/>
          </a:bodyPr>
          <a:lstStyle/>
          <a:p>
            <a:r>
              <a:rPr lang="tr-TR" sz="2800" dirty="0">
                <a:solidFill>
                  <a:srgbClr val="FF0000"/>
                </a:solidFill>
                <a:latin typeface="+mn-lt"/>
              </a:rPr>
              <a:t>“Euro” çekler bazı özellikleri ile “</a:t>
            </a:r>
            <a:r>
              <a:rPr lang="tr-TR" sz="2800" dirty="0" err="1">
                <a:solidFill>
                  <a:srgbClr val="FF0000"/>
                </a:solidFill>
                <a:latin typeface="+mn-lt"/>
              </a:rPr>
              <a:t>Travellers</a:t>
            </a:r>
            <a:r>
              <a:rPr lang="tr-TR" sz="2800" dirty="0">
                <a:solidFill>
                  <a:srgbClr val="FF0000"/>
                </a:solidFill>
                <a:latin typeface="+mn-lt"/>
              </a:rPr>
              <a:t>” çeklerden ayrılırlar. Bu özellikler: </a:t>
            </a:r>
          </a:p>
        </p:txBody>
      </p:sp>
      <p:sp>
        <p:nvSpPr>
          <p:cNvPr id="4" name="İçerik Yer Tutucusu 3">
            <a:extLst>
              <a:ext uri="{FF2B5EF4-FFF2-40B4-BE49-F238E27FC236}">
                <a16:creationId xmlns:a16="http://schemas.microsoft.com/office/drawing/2014/main" xmlns="" id="{7E47FA4C-028F-43CA-88EC-FB94A54908E8}"/>
              </a:ext>
            </a:extLst>
          </p:cNvPr>
          <p:cNvSpPr>
            <a:spLocks noGrp="1"/>
          </p:cNvSpPr>
          <p:nvPr>
            <p:ph idx="1"/>
          </p:nvPr>
        </p:nvSpPr>
        <p:spPr>
          <a:xfrm>
            <a:off x="0" y="1037230"/>
            <a:ext cx="12192000" cy="5820769"/>
          </a:xfrm>
        </p:spPr>
        <p:txBody>
          <a:bodyPr>
            <a:normAutofit fontScale="92500" lnSpcReduction="20000"/>
          </a:bodyPr>
          <a:lstStyle/>
          <a:p>
            <a:r>
              <a:rPr lang="tr-TR" dirty="0"/>
              <a:t>• Euro çeklerinin karşılığı da aynen bir çek gibi çeken kişilerin kendi hesaplarından ödenir ve genellikle kendi ülke parası cinsinden yazılırlar. Herhangi bir çekte olan bilgileri de içermektedir. </a:t>
            </a:r>
            <a:r>
              <a:rPr lang="tr-TR" dirty="0" err="1"/>
              <a:t>Euru</a:t>
            </a:r>
            <a:r>
              <a:rPr lang="tr-TR" dirty="0"/>
              <a:t> </a:t>
            </a:r>
            <a:r>
              <a:rPr lang="tr-TR" dirty="0" err="1"/>
              <a:t>Cheque’te</a:t>
            </a:r>
            <a:r>
              <a:rPr lang="tr-TR" dirty="0"/>
              <a:t> para miktarı elle (rakam ve yazı ile ) yazılır. Yani çekin miktarı seyahat çeklerinde olduğu gibi (100 USD, 200 Euro gibi) matbu değildir. Müşteri çekin üzerini kendisi yazar. Örneğin 82 Euro gibi.</a:t>
            </a:r>
          </a:p>
          <a:p>
            <a:endParaRPr lang="tr-TR" dirty="0"/>
          </a:p>
          <a:p>
            <a:r>
              <a:rPr lang="tr-TR" dirty="0"/>
              <a:t>• Euro çeklerle birlikte bir de ‘Euro </a:t>
            </a:r>
            <a:r>
              <a:rPr lang="tr-TR" dirty="0" err="1"/>
              <a:t>Check</a:t>
            </a:r>
            <a:r>
              <a:rPr lang="tr-TR" dirty="0"/>
              <a:t> </a:t>
            </a:r>
            <a:r>
              <a:rPr lang="tr-TR" dirty="0" err="1"/>
              <a:t>Card</a:t>
            </a:r>
            <a:r>
              <a:rPr lang="tr-TR" dirty="0"/>
              <a:t>’ kartı kullanılır. Bu kart ile </a:t>
            </a:r>
            <a:r>
              <a:rPr lang="tr-TR" dirty="0" err="1"/>
              <a:t>Travellers</a:t>
            </a:r>
            <a:r>
              <a:rPr lang="tr-TR" dirty="0"/>
              <a:t> </a:t>
            </a:r>
            <a:r>
              <a:rPr lang="tr-TR" dirty="0" err="1"/>
              <a:t>Cheque’deki</a:t>
            </a:r>
            <a:r>
              <a:rPr lang="tr-TR" dirty="0"/>
              <a:t> çalıntı olaylarına ve imza taklit sahteciliğine karşı bir önlem olarak düşünülmüştür. Euro </a:t>
            </a:r>
            <a:r>
              <a:rPr lang="tr-TR" dirty="0" err="1"/>
              <a:t>Cheque’de</a:t>
            </a:r>
            <a:r>
              <a:rPr lang="tr-TR" dirty="0"/>
              <a:t> kontrol kartı ile çifte kontrol sağlanmaya çalışılmaktadır. Çünkü Euro </a:t>
            </a:r>
            <a:r>
              <a:rPr lang="tr-TR" dirty="0" err="1"/>
              <a:t>Card’ın</a:t>
            </a:r>
            <a:r>
              <a:rPr lang="tr-TR" dirty="0"/>
              <a:t> üzerinde kullanıcının adı-soyadı ve bankanın verdiği kimlik numaraları bulunur. Bilgi şekli ülkeden ülkeye, bankadan bankaya değişebilmektedir. Kart üzerindeki bilgiler ile (banka ismi, kodu müşteri imzası vb. gibi) çek üzerindeki bilgiler karşılaştırılmalıdır. Aynı zamanda bu bilgilerin Euro </a:t>
            </a:r>
            <a:r>
              <a:rPr lang="tr-TR" dirty="0" err="1"/>
              <a:t>Cheque’in</a:t>
            </a:r>
            <a:r>
              <a:rPr lang="tr-TR" dirty="0"/>
              <a:t> arkasına yazılması gereklidir.</a:t>
            </a:r>
          </a:p>
          <a:p>
            <a:endParaRPr lang="tr-TR" dirty="0"/>
          </a:p>
          <a:p>
            <a:r>
              <a:rPr lang="tr-TR" dirty="0"/>
              <a:t>• Bir çek kart yardımıyla düzenlenen seyahat çekinin (Euro Çek belirli bir miktara kadar ödeme limiti vardır. Avrupa Ülkeleri : 200 </a:t>
            </a:r>
            <a:r>
              <a:rPr lang="tr-TR" dirty="0" err="1"/>
              <a:t>USD’dir</a:t>
            </a:r>
            <a:r>
              <a:rPr lang="tr-TR" dirty="0"/>
              <a:t>. Bu limitleri aşan seyahat çeklerinin karşılığını banka ödemeyebilir. Onun için limiti aşmamak gerekir.</a:t>
            </a:r>
          </a:p>
        </p:txBody>
      </p:sp>
    </p:spTree>
    <p:extLst>
      <p:ext uri="{BB962C8B-B14F-4D97-AF65-F5344CB8AC3E}">
        <p14:creationId xmlns:p14="http://schemas.microsoft.com/office/powerpoint/2010/main" val="2524082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a:extLst>
              <a:ext uri="{FF2B5EF4-FFF2-40B4-BE49-F238E27FC236}">
                <a16:creationId xmlns:a16="http://schemas.microsoft.com/office/drawing/2014/main" xmlns="" id="{8CD11D68-FFA2-4C0A-AF42-0FD489E801A2}"/>
              </a:ext>
            </a:extLst>
          </p:cNvPr>
          <p:cNvSpPr>
            <a:spLocks noGrp="1"/>
          </p:cNvSpPr>
          <p:nvPr>
            <p:ph type="title"/>
          </p:nvPr>
        </p:nvSpPr>
        <p:spPr>
          <a:xfrm>
            <a:off x="7615451" y="916129"/>
            <a:ext cx="3962399" cy="5025741"/>
          </a:xfrm>
        </p:spPr>
        <p:txBody>
          <a:bodyPr>
            <a:noAutofit/>
          </a:bodyPr>
          <a:lstStyle/>
          <a:p>
            <a:pPr marL="457200" indent="-457200">
              <a:buFont typeface="Arial" panose="020B0604020202020204" pitchFamily="34" charset="0"/>
              <a:buChar char="•"/>
            </a:pPr>
            <a:r>
              <a:rPr lang="tr-TR" sz="3200" dirty="0">
                <a:latin typeface="+mn-lt"/>
              </a:rPr>
              <a:t>   </a:t>
            </a:r>
            <a:r>
              <a:rPr lang="tr-TR" sz="3200" dirty="0" err="1">
                <a:latin typeface="+mn-lt"/>
              </a:rPr>
              <a:t>EC’in</a:t>
            </a:r>
            <a:r>
              <a:rPr lang="tr-TR" sz="3200" dirty="0">
                <a:latin typeface="+mn-lt"/>
              </a:rPr>
              <a:t>, muhatap banka tarafından ödenmesi ve garanti limitinden yararlanabilmesi için çekin aşağıdaki şartların tamamına uygun şekilde düzenlenmesi gerekmektedir. </a:t>
            </a:r>
          </a:p>
        </p:txBody>
      </p:sp>
      <p:pic>
        <p:nvPicPr>
          <p:cNvPr id="6" name="İçerik Yer Tutucusu 5">
            <a:extLst>
              <a:ext uri="{FF2B5EF4-FFF2-40B4-BE49-F238E27FC236}">
                <a16:creationId xmlns:a16="http://schemas.microsoft.com/office/drawing/2014/main" xmlns="" id="{870E2C35-CB76-4907-90D2-8BAC42C57D2C}"/>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3828" t="4779" r="16420" b="26220"/>
          <a:stretch/>
        </p:blipFill>
        <p:spPr>
          <a:xfrm>
            <a:off x="614149" y="751876"/>
            <a:ext cx="5704764" cy="5567037"/>
          </a:xfrm>
        </p:spPr>
      </p:pic>
    </p:spTree>
    <p:extLst>
      <p:ext uri="{BB962C8B-B14F-4D97-AF65-F5344CB8AC3E}">
        <p14:creationId xmlns:p14="http://schemas.microsoft.com/office/powerpoint/2010/main" val="3205912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C0C1668-A036-428A-8555-97D20033E893}"/>
              </a:ext>
            </a:extLst>
          </p:cNvPr>
          <p:cNvSpPr>
            <a:spLocks noGrp="1"/>
          </p:cNvSpPr>
          <p:nvPr>
            <p:ph type="title"/>
          </p:nvPr>
        </p:nvSpPr>
        <p:spPr>
          <a:xfrm>
            <a:off x="0" y="0"/>
            <a:ext cx="12192000" cy="1078173"/>
          </a:xfrm>
        </p:spPr>
        <p:txBody>
          <a:bodyPr>
            <a:normAutofit/>
          </a:bodyPr>
          <a:lstStyle/>
          <a:p>
            <a:pPr algn="ctr"/>
            <a:r>
              <a:rPr lang="tr-TR" sz="3000" dirty="0">
                <a:solidFill>
                  <a:srgbClr val="FF0000"/>
                </a:solidFill>
                <a:latin typeface="+mn-lt"/>
              </a:rPr>
              <a:t>Euro çeklerin kasada kabul edilmesinde dikkat edilmesi gereken noktalar şöyledir: </a:t>
            </a:r>
          </a:p>
        </p:txBody>
      </p:sp>
      <p:sp>
        <p:nvSpPr>
          <p:cNvPr id="3" name="İçerik Yer Tutucusu 2">
            <a:extLst>
              <a:ext uri="{FF2B5EF4-FFF2-40B4-BE49-F238E27FC236}">
                <a16:creationId xmlns:a16="http://schemas.microsoft.com/office/drawing/2014/main" xmlns="" id="{AFB2B503-6619-46A3-A51F-179EE2D8B8EB}"/>
              </a:ext>
            </a:extLst>
          </p:cNvPr>
          <p:cNvSpPr>
            <a:spLocks noGrp="1"/>
          </p:cNvSpPr>
          <p:nvPr>
            <p:ph idx="1"/>
          </p:nvPr>
        </p:nvSpPr>
        <p:spPr>
          <a:xfrm>
            <a:off x="319584" y="1514900"/>
            <a:ext cx="11458433" cy="5343099"/>
          </a:xfrm>
        </p:spPr>
        <p:txBody>
          <a:bodyPr>
            <a:normAutofit fontScale="92500" lnSpcReduction="20000"/>
          </a:bodyPr>
          <a:lstStyle/>
          <a:p>
            <a:pPr marL="0" indent="0">
              <a:buNone/>
            </a:pPr>
            <a:r>
              <a:rPr lang="tr-TR" dirty="0"/>
              <a:t>1. Euro </a:t>
            </a:r>
            <a:r>
              <a:rPr lang="tr-TR" dirty="0" err="1"/>
              <a:t>Cheque</a:t>
            </a:r>
            <a:r>
              <a:rPr lang="tr-TR" dirty="0"/>
              <a:t> ibaresi bulunmalıdır.</a:t>
            </a:r>
          </a:p>
          <a:p>
            <a:endParaRPr lang="tr-TR" dirty="0"/>
          </a:p>
          <a:p>
            <a:pPr marL="0" indent="0">
              <a:buNone/>
            </a:pPr>
            <a:r>
              <a:rPr lang="tr-TR" dirty="0"/>
              <a:t>2. Kredi veren işletmenin adı bulunmalıdır.</a:t>
            </a:r>
          </a:p>
          <a:p>
            <a:endParaRPr lang="tr-TR" dirty="0"/>
          </a:p>
          <a:p>
            <a:pPr marL="0" indent="0">
              <a:buNone/>
            </a:pPr>
            <a:r>
              <a:rPr lang="tr-TR" dirty="0"/>
              <a:t>3. Euro </a:t>
            </a:r>
            <a:r>
              <a:rPr lang="tr-TR" dirty="0" err="1"/>
              <a:t>Cheque</a:t>
            </a:r>
            <a:r>
              <a:rPr lang="tr-TR" dirty="0"/>
              <a:t> ile Euro </a:t>
            </a:r>
            <a:r>
              <a:rPr lang="tr-TR" dirty="0" err="1"/>
              <a:t>Cheque</a:t>
            </a:r>
            <a:r>
              <a:rPr lang="tr-TR" dirty="0"/>
              <a:t> </a:t>
            </a:r>
            <a:r>
              <a:rPr lang="tr-TR" dirty="0" err="1"/>
              <a:t>Card’ı</a:t>
            </a:r>
            <a:r>
              <a:rPr lang="tr-TR" dirty="0"/>
              <a:t> üzerindeki imzanın, kredi kuruluşunun adının ve hesap numarasının birbirine uygunluğu tam olmalıdır.</a:t>
            </a:r>
          </a:p>
          <a:p>
            <a:endParaRPr lang="tr-TR" dirty="0"/>
          </a:p>
          <a:p>
            <a:pPr marL="0" indent="0">
              <a:buNone/>
            </a:pPr>
            <a:r>
              <a:rPr lang="tr-TR" dirty="0"/>
              <a:t>4. Bu çek resepsiyonda (veya </a:t>
            </a:r>
            <a:r>
              <a:rPr lang="tr-TR" dirty="0" err="1"/>
              <a:t>önkasada</a:t>
            </a:r>
            <a:r>
              <a:rPr lang="tr-TR" dirty="0"/>
              <a:t>) ilgili personelin gözü önünde imzalanmalıdır.</a:t>
            </a:r>
          </a:p>
          <a:p>
            <a:endParaRPr lang="tr-TR" dirty="0"/>
          </a:p>
          <a:p>
            <a:pPr marL="0" indent="0">
              <a:buNone/>
            </a:pPr>
            <a:r>
              <a:rPr lang="tr-TR" dirty="0"/>
              <a:t>5. İlgili çek kartı ile seyahat çeki (</a:t>
            </a:r>
            <a:r>
              <a:rPr lang="tr-TR" dirty="0" err="1"/>
              <a:t>euro</a:t>
            </a:r>
            <a:r>
              <a:rPr lang="tr-TR" dirty="0"/>
              <a:t> </a:t>
            </a:r>
            <a:r>
              <a:rPr lang="tr-TR" dirty="0" err="1"/>
              <a:t>cheque</a:t>
            </a:r>
            <a:r>
              <a:rPr lang="tr-TR" dirty="0"/>
              <a:t>) üzerindeki imza aynı olmalıdır. </a:t>
            </a:r>
          </a:p>
          <a:p>
            <a:endParaRPr lang="tr-TR" dirty="0"/>
          </a:p>
          <a:p>
            <a:pPr marL="0" indent="0">
              <a:buNone/>
            </a:pPr>
            <a:r>
              <a:rPr lang="tr-TR" dirty="0"/>
              <a:t>6. Çek kartının süresinin geçip geçmediği kontrol edilmelidir</a:t>
            </a:r>
          </a:p>
        </p:txBody>
      </p:sp>
    </p:spTree>
    <p:extLst>
      <p:ext uri="{BB962C8B-B14F-4D97-AF65-F5344CB8AC3E}">
        <p14:creationId xmlns:p14="http://schemas.microsoft.com/office/powerpoint/2010/main" val="1755091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a:extLst>
              <a:ext uri="{FF2B5EF4-FFF2-40B4-BE49-F238E27FC236}">
                <a16:creationId xmlns:a16="http://schemas.microsoft.com/office/drawing/2014/main" xmlns="" id="{46F76E22-0CF7-4A45-8AD5-2992CE96EB98}"/>
              </a:ext>
            </a:extLst>
          </p:cNvPr>
          <p:cNvSpPr>
            <a:spLocks noGrp="1"/>
          </p:cNvSpPr>
          <p:nvPr>
            <p:ph type="title"/>
          </p:nvPr>
        </p:nvSpPr>
        <p:spPr>
          <a:xfrm>
            <a:off x="114868" y="0"/>
            <a:ext cx="10515600" cy="955343"/>
          </a:xfrm>
        </p:spPr>
        <p:txBody>
          <a:bodyPr>
            <a:normAutofit/>
          </a:bodyPr>
          <a:lstStyle/>
          <a:p>
            <a:r>
              <a:rPr lang="tr-TR" sz="3600" dirty="0">
                <a:solidFill>
                  <a:srgbClr val="FF0000"/>
                </a:solidFill>
                <a:latin typeface="Arial Black" panose="020B0A04020102020204" pitchFamily="34" charset="0"/>
              </a:rPr>
              <a:t>Ödeme Araçları :</a:t>
            </a:r>
          </a:p>
        </p:txBody>
      </p:sp>
      <p:sp>
        <p:nvSpPr>
          <p:cNvPr id="4" name="İçerik Yer Tutucusu 3">
            <a:extLst>
              <a:ext uri="{FF2B5EF4-FFF2-40B4-BE49-F238E27FC236}">
                <a16:creationId xmlns:a16="http://schemas.microsoft.com/office/drawing/2014/main" xmlns="" id="{05BA036C-D322-4F9E-9A39-F52C6785733D}"/>
              </a:ext>
            </a:extLst>
          </p:cNvPr>
          <p:cNvSpPr>
            <a:spLocks noGrp="1"/>
          </p:cNvSpPr>
          <p:nvPr>
            <p:ph idx="1"/>
          </p:nvPr>
        </p:nvSpPr>
        <p:spPr>
          <a:xfrm>
            <a:off x="343468" y="1620908"/>
            <a:ext cx="11505063" cy="4165742"/>
          </a:xfrm>
        </p:spPr>
        <p:txBody>
          <a:bodyPr/>
          <a:lstStyle/>
          <a:p>
            <a:r>
              <a:rPr lang="tr-TR" dirty="0">
                <a:solidFill>
                  <a:srgbClr val="00B050"/>
                </a:solidFill>
              </a:rPr>
              <a:t>Nakit (Cash) Ödeme :</a:t>
            </a:r>
          </a:p>
          <a:p>
            <a:endParaRPr lang="tr-TR" dirty="0"/>
          </a:p>
          <a:p>
            <a:pPr marL="0" indent="0">
              <a:buNone/>
            </a:pPr>
            <a:r>
              <a:rPr lang="tr-TR" dirty="0"/>
              <a:t>    Müşteri, hesabını ilgili ülkenin para cinsinden ödeyebilir. Örneğin herhangi bir otelde kalan bir müşteri yerli/yabancı hesap toplamını Türk Lirası cinsinden ödeyerek kapatabilir. Günümüzde sahte para olayları sıkça yaşanmakta olduğundan </a:t>
            </a:r>
            <a:r>
              <a:rPr lang="tr-TR" dirty="0" err="1"/>
              <a:t>önkasada</a:t>
            </a:r>
            <a:r>
              <a:rPr lang="tr-TR" dirty="0"/>
              <a:t> sahte paraları teşhis etmeye yarayan makine, ışık, kalem gibi araçların bulundurulması zaruridir. Personelin de bu gibi konularda eğitilmesi gereklidir. </a:t>
            </a:r>
          </a:p>
        </p:txBody>
      </p:sp>
    </p:spTree>
    <p:extLst>
      <p:ext uri="{BB962C8B-B14F-4D97-AF65-F5344CB8AC3E}">
        <p14:creationId xmlns:p14="http://schemas.microsoft.com/office/powerpoint/2010/main" val="936080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a:extLst>
              <a:ext uri="{FF2B5EF4-FFF2-40B4-BE49-F238E27FC236}">
                <a16:creationId xmlns:a16="http://schemas.microsoft.com/office/drawing/2014/main" xmlns="" id="{F84C3E25-825C-458D-B058-317DCF8EBC9C}"/>
              </a:ext>
            </a:extLst>
          </p:cNvPr>
          <p:cNvSpPr>
            <a:spLocks noGrp="1"/>
          </p:cNvSpPr>
          <p:nvPr>
            <p:ph type="title"/>
          </p:nvPr>
        </p:nvSpPr>
        <p:spPr>
          <a:xfrm>
            <a:off x="0" y="0"/>
            <a:ext cx="12192000" cy="6858000"/>
          </a:xfrm>
        </p:spPr>
        <p:txBody>
          <a:bodyPr>
            <a:noAutofit/>
          </a:bodyPr>
          <a:lstStyle/>
          <a:p>
            <a:r>
              <a:rPr lang="tr-TR" sz="2600" dirty="0">
                <a:latin typeface="+mn-lt"/>
              </a:rPr>
              <a:t>7. EC kartının, üzerinde yazan geçerlilik süresi içinde çek ödenmek üzere ibraz edilmelidir.</a:t>
            </a:r>
            <a:br>
              <a:rPr lang="tr-TR" sz="2600" dirty="0">
                <a:latin typeface="+mn-lt"/>
              </a:rPr>
            </a:br>
            <a:r>
              <a:rPr lang="tr-TR" sz="2600" dirty="0">
                <a:latin typeface="+mn-lt"/>
              </a:rPr>
              <a:t/>
            </a:r>
            <a:br>
              <a:rPr lang="tr-TR" sz="2600" dirty="0">
                <a:latin typeface="+mn-lt"/>
              </a:rPr>
            </a:br>
            <a:r>
              <a:rPr lang="tr-TR" sz="2600" dirty="0">
                <a:latin typeface="+mn-lt"/>
              </a:rPr>
              <a:t>8. EC kartı ile çek üzerindeki banka adı ve hesap numarası aynı olmalıdır.</a:t>
            </a:r>
            <a:br>
              <a:rPr lang="tr-TR" sz="2600" dirty="0">
                <a:latin typeface="+mn-lt"/>
              </a:rPr>
            </a:br>
            <a:r>
              <a:rPr lang="tr-TR" sz="2600" dirty="0">
                <a:latin typeface="+mn-lt"/>
              </a:rPr>
              <a:t/>
            </a:r>
            <a:br>
              <a:rPr lang="tr-TR" sz="2600" dirty="0">
                <a:latin typeface="+mn-lt"/>
              </a:rPr>
            </a:br>
            <a:r>
              <a:rPr lang="tr-TR" sz="2600" dirty="0">
                <a:latin typeface="+mn-lt"/>
              </a:rPr>
              <a:t>9. Kart numarası çekin arkasındaki ilgili bölüme tam olarak yazılmalıdır.</a:t>
            </a:r>
            <a:br>
              <a:rPr lang="tr-TR" sz="2600" dirty="0">
                <a:latin typeface="+mn-lt"/>
              </a:rPr>
            </a:br>
            <a:r>
              <a:rPr lang="tr-TR" sz="2600" dirty="0">
                <a:latin typeface="+mn-lt"/>
              </a:rPr>
              <a:t/>
            </a:r>
            <a:br>
              <a:rPr lang="tr-TR" sz="2600" dirty="0">
                <a:latin typeface="+mn-lt"/>
              </a:rPr>
            </a:br>
            <a:r>
              <a:rPr lang="tr-TR" sz="2600" dirty="0">
                <a:latin typeface="+mn-lt"/>
              </a:rPr>
              <a:t>10. Çek üzerine düzenlenme yeri ve tarihi mutlaka yazılacaktır. Düzenleme yeri Türkiye’de bir yer olmalıdır.</a:t>
            </a:r>
            <a:br>
              <a:rPr lang="tr-TR" sz="2600" dirty="0">
                <a:latin typeface="+mn-lt"/>
              </a:rPr>
            </a:br>
            <a:r>
              <a:rPr lang="tr-TR" sz="2600" dirty="0">
                <a:latin typeface="+mn-lt"/>
              </a:rPr>
              <a:t/>
            </a:r>
            <a:br>
              <a:rPr lang="tr-TR" sz="2600" dirty="0">
                <a:latin typeface="+mn-lt"/>
              </a:rPr>
            </a:br>
            <a:r>
              <a:rPr lang="tr-TR" sz="2600" dirty="0">
                <a:latin typeface="+mn-lt"/>
              </a:rPr>
              <a:t>11. Çekin arkasına ödeme yapılanın kimlik numarası ve türü yazılmalıdır.</a:t>
            </a:r>
            <a:br>
              <a:rPr lang="tr-TR" sz="2600" dirty="0">
                <a:latin typeface="+mn-lt"/>
              </a:rPr>
            </a:br>
            <a:r>
              <a:rPr lang="tr-TR" sz="2600" dirty="0">
                <a:latin typeface="+mn-lt"/>
              </a:rPr>
              <a:t/>
            </a:r>
            <a:br>
              <a:rPr lang="tr-TR" sz="2600" dirty="0">
                <a:latin typeface="+mn-lt"/>
              </a:rPr>
            </a:br>
            <a:r>
              <a:rPr lang="tr-TR" sz="2600" dirty="0">
                <a:latin typeface="+mn-lt"/>
              </a:rPr>
              <a:t>12. Aynı anda en fazla 3 adet çek ödenir.</a:t>
            </a:r>
            <a:br>
              <a:rPr lang="tr-TR" sz="2600" dirty="0">
                <a:latin typeface="+mn-lt"/>
              </a:rPr>
            </a:br>
            <a:r>
              <a:rPr lang="tr-TR" sz="2600" dirty="0">
                <a:latin typeface="+mn-lt"/>
              </a:rPr>
              <a:t/>
            </a:r>
            <a:br>
              <a:rPr lang="tr-TR" sz="2600" dirty="0">
                <a:latin typeface="+mn-lt"/>
              </a:rPr>
            </a:br>
            <a:r>
              <a:rPr lang="tr-TR" sz="2600" dirty="0">
                <a:latin typeface="+mn-lt"/>
              </a:rPr>
              <a:t>13. Çek tutarı ülkeye göre belirlenmiş garanti limitini aşmamalıdır.</a:t>
            </a:r>
            <a:br>
              <a:rPr lang="tr-TR" sz="2600" dirty="0">
                <a:latin typeface="+mn-lt"/>
              </a:rPr>
            </a:br>
            <a:r>
              <a:rPr lang="tr-TR" sz="2600" dirty="0">
                <a:latin typeface="+mn-lt"/>
              </a:rPr>
              <a:t/>
            </a:r>
            <a:br>
              <a:rPr lang="tr-TR" sz="2600" dirty="0">
                <a:latin typeface="+mn-lt"/>
              </a:rPr>
            </a:br>
            <a:r>
              <a:rPr lang="tr-TR" sz="2600" dirty="0">
                <a:latin typeface="+mn-lt"/>
              </a:rPr>
              <a:t>14. Çekin üzerindeki para cinsi alanı doldurulacaktır. Çek üzerinde tek bir para birimi yazılı olmalıdır</a:t>
            </a:r>
          </a:p>
        </p:txBody>
      </p:sp>
    </p:spTree>
    <p:extLst>
      <p:ext uri="{BB962C8B-B14F-4D97-AF65-F5344CB8AC3E}">
        <p14:creationId xmlns:p14="http://schemas.microsoft.com/office/powerpoint/2010/main" val="1798166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96C10C4-8F43-4825-BC51-3B7032ED4BED}"/>
              </a:ext>
            </a:extLst>
          </p:cNvPr>
          <p:cNvSpPr>
            <a:spLocks noGrp="1"/>
          </p:cNvSpPr>
          <p:nvPr>
            <p:ph type="title"/>
          </p:nvPr>
        </p:nvSpPr>
        <p:spPr>
          <a:xfrm>
            <a:off x="142164" y="18256"/>
            <a:ext cx="10515600" cy="1223690"/>
          </a:xfrm>
        </p:spPr>
        <p:txBody>
          <a:bodyPr>
            <a:normAutofit/>
          </a:bodyPr>
          <a:lstStyle/>
          <a:p>
            <a:r>
              <a:rPr lang="tr-TR" sz="3200" dirty="0">
                <a:solidFill>
                  <a:srgbClr val="FF0000"/>
                </a:solidFill>
                <a:latin typeface="Arial Black" panose="020B0A04020102020204" pitchFamily="34" charset="0"/>
              </a:rPr>
              <a:t>Kredi Kartıyla Ödeme :</a:t>
            </a:r>
          </a:p>
        </p:txBody>
      </p:sp>
      <p:sp>
        <p:nvSpPr>
          <p:cNvPr id="3" name="İçerik Yer Tutucusu 2">
            <a:extLst>
              <a:ext uri="{FF2B5EF4-FFF2-40B4-BE49-F238E27FC236}">
                <a16:creationId xmlns:a16="http://schemas.microsoft.com/office/drawing/2014/main" xmlns="" id="{7BEDB896-0E01-4F10-8DA8-05EC490605CD}"/>
              </a:ext>
            </a:extLst>
          </p:cNvPr>
          <p:cNvSpPr>
            <a:spLocks noGrp="1"/>
          </p:cNvSpPr>
          <p:nvPr>
            <p:ph idx="1"/>
          </p:nvPr>
        </p:nvSpPr>
        <p:spPr>
          <a:xfrm>
            <a:off x="142164" y="1637731"/>
            <a:ext cx="11949752" cy="4539232"/>
          </a:xfrm>
        </p:spPr>
        <p:txBody>
          <a:bodyPr/>
          <a:lstStyle/>
          <a:p>
            <a:pPr marL="0" indent="0">
              <a:buNone/>
            </a:pPr>
            <a:r>
              <a:rPr lang="tr-TR" dirty="0"/>
              <a:t>     Günümüzde otel işletmelerinde ödeme aracı olarak kullanılan en yaygın ödeme aracıdır. Kredi kartlarının yaygınlaşmasıyla tüketiciler para taşıma riskinden kurtularak tüm harcamalarını kredi kartıyla öder duruma gelmişlerdir. Bankaların birbirleriyle rekabet etmeleri ve kredi kartı kullanımındaki birtakım riskleri de ortadan kaldırmaya çalışmaları bunda etkili olmuştur.</a:t>
            </a:r>
          </a:p>
          <a:p>
            <a:pPr marL="0" indent="0">
              <a:buNone/>
            </a:pPr>
            <a:r>
              <a:rPr lang="tr-TR" dirty="0"/>
              <a:t>   </a:t>
            </a:r>
            <a:r>
              <a:rPr lang="tr-TR" dirty="0">
                <a:solidFill>
                  <a:srgbClr val="00B050"/>
                </a:solidFill>
              </a:rPr>
              <a:t>Örneğin kredi kartıyla satın alınan bazı mallar kaza durumlarına karşı sigorta güvencesine alınmıştır. Ayrıca kaybolma, çalınma gibi risklere karşı da kredi kartları sigorta güvencesine alınmıştır. </a:t>
            </a:r>
          </a:p>
        </p:txBody>
      </p:sp>
    </p:spTree>
    <p:extLst>
      <p:ext uri="{BB962C8B-B14F-4D97-AF65-F5344CB8AC3E}">
        <p14:creationId xmlns:p14="http://schemas.microsoft.com/office/powerpoint/2010/main" val="2707383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lvl="0"/>
            <a:r>
              <a:rPr lang="tr-TR" dirty="0">
                <a:solidFill>
                  <a:srgbClr val="FF0000"/>
                </a:solidFill>
              </a:rPr>
              <a:t>KAYNAKÇA: Demirtaş, N. (2010).</a:t>
            </a:r>
            <a:r>
              <a:rPr lang="tr-TR" dirty="0" err="1">
                <a:solidFill>
                  <a:srgbClr val="FF0000"/>
                </a:solidFill>
              </a:rPr>
              <a:t>Önbüro</a:t>
            </a:r>
            <a:r>
              <a:rPr lang="tr-TR" dirty="0">
                <a:solidFill>
                  <a:srgbClr val="FF0000"/>
                </a:solidFill>
              </a:rPr>
              <a:t> İşlemleri, Ankuzem,1. Baskı.</a:t>
            </a:r>
            <a:endParaRPr lang="tr-TR" dirty="0">
              <a:solidFill>
                <a:prstClr val="black"/>
              </a:solidFill>
            </a:endParaRPr>
          </a:p>
          <a:p>
            <a:pPr lvl="0"/>
            <a:endParaRPr lang="tr-TR" dirty="0">
              <a:solidFill>
                <a:prstClr val="black"/>
              </a:solidFill>
            </a:endParaRPr>
          </a:p>
          <a:p>
            <a:pPr marL="0" indent="0">
              <a:buNone/>
            </a:pPr>
            <a:endParaRPr lang="tr-TR" dirty="0"/>
          </a:p>
        </p:txBody>
      </p:sp>
    </p:spTree>
    <p:extLst>
      <p:ext uri="{BB962C8B-B14F-4D97-AF65-F5344CB8AC3E}">
        <p14:creationId xmlns:p14="http://schemas.microsoft.com/office/powerpoint/2010/main" val="3920477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03ECC72-6758-41CD-8962-D76A82870AE5}"/>
              </a:ext>
            </a:extLst>
          </p:cNvPr>
          <p:cNvSpPr>
            <a:spLocks noGrp="1"/>
          </p:cNvSpPr>
          <p:nvPr>
            <p:ph type="title"/>
          </p:nvPr>
        </p:nvSpPr>
        <p:spPr>
          <a:xfrm>
            <a:off x="142164" y="18255"/>
            <a:ext cx="10515600" cy="882497"/>
          </a:xfrm>
        </p:spPr>
        <p:txBody>
          <a:bodyPr>
            <a:normAutofit/>
          </a:bodyPr>
          <a:lstStyle/>
          <a:p>
            <a:r>
              <a:rPr lang="tr-TR" sz="3600" dirty="0">
                <a:solidFill>
                  <a:srgbClr val="FF0000"/>
                </a:solidFill>
                <a:latin typeface="Arial Black" panose="020B0A04020102020204" pitchFamily="34" charset="0"/>
              </a:rPr>
              <a:t>DÖVİZLE ÖDEME :</a:t>
            </a:r>
          </a:p>
        </p:txBody>
      </p:sp>
      <p:sp>
        <p:nvSpPr>
          <p:cNvPr id="3" name="İçerik Yer Tutucusu 2">
            <a:extLst>
              <a:ext uri="{FF2B5EF4-FFF2-40B4-BE49-F238E27FC236}">
                <a16:creationId xmlns:a16="http://schemas.microsoft.com/office/drawing/2014/main" xmlns="" id="{D140B117-99C5-467C-B285-BBDB857D5A83}"/>
              </a:ext>
            </a:extLst>
          </p:cNvPr>
          <p:cNvSpPr>
            <a:spLocks noGrp="1"/>
          </p:cNvSpPr>
          <p:nvPr>
            <p:ph idx="1"/>
          </p:nvPr>
        </p:nvSpPr>
        <p:spPr>
          <a:xfrm>
            <a:off x="142164" y="1825625"/>
            <a:ext cx="12049836" cy="4351338"/>
          </a:xfrm>
        </p:spPr>
        <p:txBody>
          <a:bodyPr/>
          <a:lstStyle/>
          <a:p>
            <a:pPr marL="0" indent="0">
              <a:buNone/>
            </a:pPr>
            <a:r>
              <a:rPr lang="tr-TR" dirty="0"/>
              <a:t>     </a:t>
            </a:r>
            <a:r>
              <a:rPr lang="tr-TR" dirty="0">
                <a:solidFill>
                  <a:schemeClr val="accent4">
                    <a:lumMod val="50000"/>
                  </a:schemeClr>
                </a:solidFill>
              </a:rPr>
              <a:t>Döviz, dar anlamda (çek, poliçe gibi) yabancı parayı temsil eden belgeler. Türkçede yabancı ülkelerin paralarına döviz denmektedir. Herhangi bir ülkenin parasının, başka bir ülkenin (veya ülkelerin) parasına dönüştürülmesiyle ilgili işlemlere de döviz işlemi veya kambiyo işlemi denir. Döviz kelimesi dilimize </a:t>
            </a:r>
            <a:r>
              <a:rPr lang="tr-TR" dirty="0" err="1">
                <a:solidFill>
                  <a:schemeClr val="accent4">
                    <a:lumMod val="50000"/>
                  </a:schemeClr>
                </a:solidFill>
              </a:rPr>
              <a:t>Fransızca’daki</a:t>
            </a:r>
            <a:r>
              <a:rPr lang="tr-TR" dirty="0">
                <a:solidFill>
                  <a:schemeClr val="accent4">
                    <a:lumMod val="50000"/>
                  </a:schemeClr>
                </a:solidFill>
              </a:rPr>
              <a:t> ‘</a:t>
            </a:r>
            <a:r>
              <a:rPr lang="tr-TR" dirty="0" err="1">
                <a:solidFill>
                  <a:schemeClr val="accent4">
                    <a:lumMod val="50000"/>
                  </a:schemeClr>
                </a:solidFill>
              </a:rPr>
              <a:t>devise’den</a:t>
            </a:r>
            <a:r>
              <a:rPr lang="tr-TR" dirty="0">
                <a:solidFill>
                  <a:schemeClr val="accent4">
                    <a:lumMod val="50000"/>
                  </a:schemeClr>
                </a:solidFill>
              </a:rPr>
              <a:t> geçmiştir. Genel olarak döviz dendiğinde milletlerarası ödemelerde kullanılan ödeme araçlarının tamamı ifade edilir. Genellikle sayfiye otellerinde müşteriler hesaplarını dövizle ya da döviz bozdurarak öderler.</a:t>
            </a:r>
          </a:p>
        </p:txBody>
      </p:sp>
    </p:spTree>
    <p:extLst>
      <p:ext uri="{BB962C8B-B14F-4D97-AF65-F5344CB8AC3E}">
        <p14:creationId xmlns:p14="http://schemas.microsoft.com/office/powerpoint/2010/main" val="2512239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xmlns="" id="{BB4861FF-D0D3-4349-B898-73D39EDBBE8B}"/>
              </a:ext>
            </a:extLst>
          </p:cNvPr>
          <p:cNvSpPr>
            <a:spLocks noGrp="1"/>
          </p:cNvSpPr>
          <p:nvPr>
            <p:ph type="title"/>
          </p:nvPr>
        </p:nvSpPr>
        <p:spPr>
          <a:xfrm>
            <a:off x="0" y="0"/>
            <a:ext cx="12192000" cy="6820421"/>
          </a:xfrm>
        </p:spPr>
        <p:txBody>
          <a:bodyPr>
            <a:normAutofit/>
          </a:bodyPr>
          <a:lstStyle/>
          <a:p>
            <a:r>
              <a:rPr lang="tr-TR" sz="3200" dirty="0">
                <a:latin typeface="+mn-lt"/>
              </a:rPr>
              <a:t>   </a:t>
            </a:r>
            <a:r>
              <a:rPr lang="tr-TR" sz="3200" dirty="0">
                <a:solidFill>
                  <a:srgbClr val="FF0000"/>
                </a:solidFill>
                <a:latin typeface="+mn-lt"/>
              </a:rPr>
              <a:t>Bu durumda dikkat edilecek bazı noktalar vardır. Şöyle ki; </a:t>
            </a:r>
            <a:br>
              <a:rPr lang="tr-TR" sz="3200" dirty="0">
                <a:solidFill>
                  <a:srgbClr val="FF0000"/>
                </a:solidFill>
                <a:latin typeface="+mn-lt"/>
              </a:rPr>
            </a:br>
            <a:r>
              <a:rPr lang="tr-TR" sz="3200" dirty="0">
                <a:solidFill>
                  <a:srgbClr val="00B050"/>
                </a:solidFill>
                <a:latin typeface="+mn-lt"/>
              </a:rPr>
              <a:t/>
            </a:r>
            <a:br>
              <a:rPr lang="tr-TR" sz="3200" dirty="0">
                <a:solidFill>
                  <a:srgbClr val="00B050"/>
                </a:solidFill>
                <a:latin typeface="+mn-lt"/>
              </a:rPr>
            </a:br>
            <a:r>
              <a:rPr lang="tr-TR" sz="3200" dirty="0">
                <a:solidFill>
                  <a:srgbClr val="00B050"/>
                </a:solidFill>
                <a:latin typeface="+mn-lt"/>
              </a:rPr>
              <a:t>1. İlgili dövizin uluslararası kullanılabilirliği var mıdır? Diğer bir ifadeyle </a:t>
            </a:r>
            <a:r>
              <a:rPr lang="tr-TR" sz="3200" dirty="0" err="1">
                <a:solidFill>
                  <a:srgbClr val="00B050"/>
                </a:solidFill>
                <a:latin typeface="+mn-lt"/>
              </a:rPr>
              <a:t>convertible’midir</a:t>
            </a:r>
            <a:r>
              <a:rPr lang="tr-TR" sz="3200" dirty="0">
                <a:solidFill>
                  <a:srgbClr val="00B050"/>
                </a:solidFill>
                <a:latin typeface="+mn-lt"/>
              </a:rPr>
              <a:t>? Örneğin Türk Lirası’nın Amerika’da ödeme aracı olarak kullanılamaması gibi.</a:t>
            </a:r>
            <a:r>
              <a:rPr lang="tr-TR" sz="3200" dirty="0">
                <a:latin typeface="+mn-lt"/>
              </a:rPr>
              <a:t/>
            </a:r>
            <a:br>
              <a:rPr lang="tr-TR" sz="3200" dirty="0">
                <a:latin typeface="+mn-lt"/>
              </a:rPr>
            </a:br>
            <a:r>
              <a:rPr lang="tr-TR" sz="3200" dirty="0">
                <a:latin typeface="+mn-lt"/>
              </a:rPr>
              <a:t/>
            </a:r>
            <a:br>
              <a:rPr lang="tr-TR" sz="3200" dirty="0">
                <a:latin typeface="+mn-lt"/>
              </a:rPr>
            </a:br>
            <a:r>
              <a:rPr lang="tr-TR" sz="3200" dirty="0">
                <a:solidFill>
                  <a:srgbClr val="0070C0"/>
                </a:solidFill>
                <a:latin typeface="+mn-lt"/>
              </a:rPr>
              <a:t>2. Dövizin yerli para cinsinden değişim oranı (kur) nedir? 1 USD = 1.29 TL. gibi. </a:t>
            </a:r>
            <a:r>
              <a:rPr lang="tr-TR" sz="3200" dirty="0">
                <a:latin typeface="+mn-lt"/>
              </a:rPr>
              <a:t/>
            </a:r>
            <a:br>
              <a:rPr lang="tr-TR" sz="3200" dirty="0">
                <a:latin typeface="+mn-lt"/>
              </a:rPr>
            </a:br>
            <a:r>
              <a:rPr lang="tr-TR" sz="3200" dirty="0">
                <a:latin typeface="+mn-lt"/>
              </a:rPr>
              <a:t/>
            </a:r>
            <a:br>
              <a:rPr lang="tr-TR" sz="3200" dirty="0">
                <a:latin typeface="+mn-lt"/>
              </a:rPr>
            </a:br>
            <a:r>
              <a:rPr lang="tr-TR" sz="3200" dirty="0">
                <a:solidFill>
                  <a:srgbClr val="7030A0"/>
                </a:solidFill>
                <a:latin typeface="+mn-lt"/>
              </a:rPr>
              <a:t>3. Döviz gerçek midir? Uluslar arası para kalpazanları bazı paraları rahatlıkla taklit edebilmektedir. </a:t>
            </a:r>
            <a:r>
              <a:rPr lang="tr-TR" sz="2800" dirty="0">
                <a:latin typeface="+mn-lt"/>
              </a:rPr>
              <a:t/>
            </a:r>
            <a:br>
              <a:rPr lang="tr-TR" sz="2800" dirty="0">
                <a:latin typeface="+mn-lt"/>
              </a:rPr>
            </a:br>
            <a:r>
              <a:rPr lang="tr-TR" sz="2800" dirty="0">
                <a:latin typeface="+mn-lt"/>
              </a:rPr>
              <a:t/>
            </a:r>
            <a:br>
              <a:rPr lang="tr-TR" sz="2800" dirty="0">
                <a:latin typeface="+mn-lt"/>
              </a:rPr>
            </a:br>
            <a:endParaRPr lang="tr-TR" sz="2800" dirty="0">
              <a:solidFill>
                <a:srgbClr val="FF5050"/>
              </a:solidFill>
              <a:latin typeface="+mn-lt"/>
            </a:endParaRPr>
          </a:p>
        </p:txBody>
      </p:sp>
    </p:spTree>
    <p:extLst>
      <p:ext uri="{BB962C8B-B14F-4D97-AF65-F5344CB8AC3E}">
        <p14:creationId xmlns:p14="http://schemas.microsoft.com/office/powerpoint/2010/main" val="604164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9EE2548-EFA5-4DC0-9534-E3C687BE80BA}"/>
              </a:ext>
            </a:extLst>
          </p:cNvPr>
          <p:cNvSpPr>
            <a:spLocks noGrp="1"/>
          </p:cNvSpPr>
          <p:nvPr>
            <p:ph type="title"/>
          </p:nvPr>
        </p:nvSpPr>
        <p:spPr>
          <a:xfrm>
            <a:off x="0" y="0"/>
            <a:ext cx="12192000" cy="6858000"/>
          </a:xfrm>
        </p:spPr>
        <p:txBody>
          <a:bodyPr>
            <a:normAutofit/>
          </a:bodyPr>
          <a:lstStyle/>
          <a:p>
            <a:r>
              <a:rPr lang="tr-TR" sz="3200" dirty="0">
                <a:solidFill>
                  <a:srgbClr val="FF5050"/>
                </a:solidFill>
                <a:latin typeface="+mn-lt"/>
              </a:rPr>
              <a:t>4. Bozulmak istenen döviz o an kullanımda olan bir para mıdır? Nasıl ki ülkemizde belli süre sonra bazı paraların yerine yenisi basılıp eskisinin geçerliliği kalmıyorsa bozulmak istenen döviz için de aynı durum var mıdır? Örneğin eski 100 </a:t>
            </a:r>
            <a:r>
              <a:rPr lang="tr-TR" sz="3200" dirty="0" err="1">
                <a:solidFill>
                  <a:srgbClr val="FF5050"/>
                </a:solidFill>
                <a:latin typeface="+mn-lt"/>
              </a:rPr>
              <a:t>USD’nin</a:t>
            </a:r>
            <a:r>
              <a:rPr lang="tr-TR" sz="3200" dirty="0">
                <a:solidFill>
                  <a:srgbClr val="FF5050"/>
                </a:solidFill>
                <a:latin typeface="+mn-lt"/>
              </a:rPr>
              <a:t> ve bazı ülkeler paraların yenilerinin basılarak eskilerin geçerliliklerini kaybetmeleri gibi.</a:t>
            </a:r>
            <a:br>
              <a:rPr lang="tr-TR" sz="3200" dirty="0">
                <a:solidFill>
                  <a:srgbClr val="FF5050"/>
                </a:solidFill>
                <a:latin typeface="+mn-lt"/>
              </a:rPr>
            </a:br>
            <a:r>
              <a:rPr lang="tr-TR" sz="3200" dirty="0">
                <a:solidFill>
                  <a:srgbClr val="00B050"/>
                </a:solidFill>
                <a:latin typeface="+mn-lt"/>
              </a:rPr>
              <a:t/>
            </a:r>
            <a:br>
              <a:rPr lang="tr-TR" sz="3200" dirty="0">
                <a:solidFill>
                  <a:srgbClr val="00B050"/>
                </a:solidFill>
                <a:latin typeface="+mn-lt"/>
              </a:rPr>
            </a:br>
            <a:r>
              <a:rPr lang="tr-TR" sz="3200" dirty="0">
                <a:solidFill>
                  <a:srgbClr val="00B050"/>
                </a:solidFill>
                <a:latin typeface="+mn-lt"/>
              </a:rPr>
              <a:t>5. Bazı otel işletmeleri dövizleri belli komisyon alarak bozarlar. Müşterinin bu komisyonu kabul etmesi gerekir.</a:t>
            </a:r>
            <a:br>
              <a:rPr lang="tr-TR" sz="3200" dirty="0">
                <a:solidFill>
                  <a:srgbClr val="00B050"/>
                </a:solidFill>
                <a:latin typeface="+mn-lt"/>
              </a:rPr>
            </a:br>
            <a:endParaRPr lang="tr-TR" sz="3200" dirty="0">
              <a:solidFill>
                <a:srgbClr val="002060"/>
              </a:solidFill>
              <a:latin typeface="+mn-lt"/>
            </a:endParaRPr>
          </a:p>
        </p:txBody>
      </p:sp>
    </p:spTree>
    <p:extLst>
      <p:ext uri="{BB962C8B-B14F-4D97-AF65-F5344CB8AC3E}">
        <p14:creationId xmlns:p14="http://schemas.microsoft.com/office/powerpoint/2010/main" val="3160683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a:extLst>
              <a:ext uri="{FF2B5EF4-FFF2-40B4-BE49-F238E27FC236}">
                <a16:creationId xmlns:a16="http://schemas.microsoft.com/office/drawing/2014/main" xmlns="" id="{7F09707B-466A-4608-B102-5E90CFE94BF5}"/>
              </a:ext>
            </a:extLst>
          </p:cNvPr>
          <p:cNvSpPr>
            <a:spLocks noGrp="1"/>
          </p:cNvSpPr>
          <p:nvPr>
            <p:ph type="title"/>
          </p:nvPr>
        </p:nvSpPr>
        <p:spPr>
          <a:xfrm>
            <a:off x="0" y="18255"/>
            <a:ext cx="12192000" cy="1537590"/>
          </a:xfrm>
        </p:spPr>
        <p:txBody>
          <a:bodyPr>
            <a:noAutofit/>
          </a:bodyPr>
          <a:lstStyle/>
          <a:p>
            <a:r>
              <a:rPr lang="tr-TR" sz="3600" dirty="0">
                <a:solidFill>
                  <a:srgbClr val="FF0000"/>
                </a:solidFill>
                <a:latin typeface="+mn-lt"/>
              </a:rPr>
              <a:t/>
            </a:r>
            <a:br>
              <a:rPr lang="tr-TR" sz="3600" dirty="0">
                <a:solidFill>
                  <a:srgbClr val="FF0000"/>
                </a:solidFill>
                <a:latin typeface="+mn-lt"/>
              </a:rPr>
            </a:br>
            <a:r>
              <a:rPr lang="tr-TR" sz="3600" dirty="0">
                <a:solidFill>
                  <a:srgbClr val="FF0000"/>
                </a:solidFill>
                <a:latin typeface="+mn-lt"/>
              </a:rPr>
              <a:t>6. Bozulan döviz karşılığında müşteriye döviz bordrosu düzenlenmeli ve imzalatılmalıdır. </a:t>
            </a:r>
          </a:p>
        </p:txBody>
      </p:sp>
      <p:pic>
        <p:nvPicPr>
          <p:cNvPr id="6" name="İçerik Yer Tutucusu 5">
            <a:extLst>
              <a:ext uri="{FF2B5EF4-FFF2-40B4-BE49-F238E27FC236}">
                <a16:creationId xmlns:a16="http://schemas.microsoft.com/office/drawing/2014/main" xmlns="" id="{2567E986-C87D-4AEF-AAE6-50F1B2E7F005}"/>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1711" t="9796" r="29652" b="24652"/>
          <a:stretch/>
        </p:blipFill>
        <p:spPr>
          <a:xfrm>
            <a:off x="2606722" y="1924335"/>
            <a:ext cx="6168787" cy="4763068"/>
          </a:xfrm>
        </p:spPr>
      </p:pic>
    </p:spTree>
    <p:extLst>
      <p:ext uri="{BB962C8B-B14F-4D97-AF65-F5344CB8AC3E}">
        <p14:creationId xmlns:p14="http://schemas.microsoft.com/office/powerpoint/2010/main" val="2685555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98BFB5B-94EE-4837-89C2-A0C0EEFF36E2}"/>
              </a:ext>
            </a:extLst>
          </p:cNvPr>
          <p:cNvSpPr>
            <a:spLocks noGrp="1"/>
          </p:cNvSpPr>
          <p:nvPr>
            <p:ph type="title"/>
          </p:nvPr>
        </p:nvSpPr>
        <p:spPr>
          <a:xfrm>
            <a:off x="0" y="0"/>
            <a:ext cx="10515600" cy="955343"/>
          </a:xfrm>
        </p:spPr>
        <p:txBody>
          <a:bodyPr>
            <a:normAutofit/>
          </a:bodyPr>
          <a:lstStyle/>
          <a:p>
            <a:r>
              <a:rPr lang="tr-TR" sz="4000" dirty="0">
                <a:solidFill>
                  <a:srgbClr val="FF0000"/>
                </a:solidFill>
                <a:latin typeface="Arial Black" panose="020B0A04020102020204" pitchFamily="34" charset="0"/>
              </a:rPr>
              <a:t>Çek Ödeme :</a:t>
            </a:r>
          </a:p>
        </p:txBody>
      </p:sp>
      <p:sp>
        <p:nvSpPr>
          <p:cNvPr id="3" name="İçerik Yer Tutucusu 2">
            <a:extLst>
              <a:ext uri="{FF2B5EF4-FFF2-40B4-BE49-F238E27FC236}">
                <a16:creationId xmlns:a16="http://schemas.microsoft.com/office/drawing/2014/main" xmlns="" id="{938D2BF4-6D62-4889-A5CD-B8BEB1DCD2C0}"/>
              </a:ext>
            </a:extLst>
          </p:cNvPr>
          <p:cNvSpPr>
            <a:spLocks noGrp="1"/>
          </p:cNvSpPr>
          <p:nvPr>
            <p:ph idx="1"/>
          </p:nvPr>
        </p:nvSpPr>
        <p:spPr>
          <a:xfrm>
            <a:off x="354842" y="1253331"/>
            <a:ext cx="11655188" cy="4765332"/>
          </a:xfrm>
        </p:spPr>
        <p:txBody>
          <a:bodyPr/>
          <a:lstStyle/>
          <a:p>
            <a:pPr marL="0" indent="0">
              <a:buNone/>
            </a:pPr>
            <a:r>
              <a:rPr lang="tr-TR" sz="3200" dirty="0">
                <a:solidFill>
                  <a:srgbClr val="FF0000"/>
                </a:solidFill>
              </a:rPr>
              <a:t>     Şahıs Çekleri :</a:t>
            </a:r>
          </a:p>
          <a:p>
            <a:endParaRPr lang="tr-TR" dirty="0"/>
          </a:p>
          <a:p>
            <a:pPr marL="0" indent="0">
              <a:buNone/>
            </a:pPr>
            <a:r>
              <a:rPr lang="tr-TR" dirty="0"/>
              <a:t>Bir firma veya şahsın yurtiçi ya da yurtdışındaki bir bankada bulunan hesabı üzerine düzenlediği çeklerdir. Söz konusu çekler herhangi bir şekilde muhatap banka tarafından garanti edilmediğinden ve hesabın bulunduğu bankadan provizyon (karşılık) alma olanağı bulunamadığında riski en yüksek çek türüdür. Şahıs çekleri bazı özel durumlar dışında bankalar tarafından tahsile alınamamakta, iştira edilmemektedir. İştira, yabancı bir banka veya çek kuruluşuna ait döviz üzerinden düzenlenmiş çeklerin ibrazı anında müşteriye nakden veya </a:t>
            </a:r>
            <a:r>
              <a:rPr lang="tr-TR" dirty="0" err="1"/>
              <a:t>hesaben</a:t>
            </a:r>
            <a:r>
              <a:rPr lang="tr-TR" dirty="0"/>
              <a:t> ödenmesine “çek iştirası” denir.</a:t>
            </a:r>
          </a:p>
        </p:txBody>
      </p:sp>
    </p:spTree>
    <p:extLst>
      <p:ext uri="{BB962C8B-B14F-4D97-AF65-F5344CB8AC3E}">
        <p14:creationId xmlns:p14="http://schemas.microsoft.com/office/powerpoint/2010/main" val="240611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xmlns="" id="{CB21F158-4412-4CBF-87C5-21C6E8D01461}"/>
              </a:ext>
            </a:extLst>
          </p:cNvPr>
          <p:cNvSpPr>
            <a:spLocks noGrp="1"/>
          </p:cNvSpPr>
          <p:nvPr>
            <p:ph type="title"/>
          </p:nvPr>
        </p:nvSpPr>
        <p:spPr>
          <a:xfrm>
            <a:off x="0" y="10283"/>
            <a:ext cx="12192000" cy="6847717"/>
          </a:xfrm>
        </p:spPr>
        <p:txBody>
          <a:bodyPr>
            <a:normAutofit/>
          </a:bodyPr>
          <a:lstStyle/>
          <a:p>
            <a:r>
              <a:rPr lang="tr-TR" sz="3200" dirty="0">
                <a:solidFill>
                  <a:srgbClr val="FF0000"/>
                </a:solidFill>
                <a:latin typeface="+mn-lt"/>
              </a:rPr>
              <a:t>        Şahsi çek kabul ederken bazı noktalara dikkat etmek gerekir:</a:t>
            </a:r>
            <a:br>
              <a:rPr lang="tr-TR" sz="3200" dirty="0">
                <a:solidFill>
                  <a:srgbClr val="FF0000"/>
                </a:solidFill>
                <a:latin typeface="+mn-lt"/>
              </a:rPr>
            </a:br>
            <a:r>
              <a:rPr lang="tr-TR" sz="3200" dirty="0">
                <a:solidFill>
                  <a:srgbClr val="FF0000"/>
                </a:solidFill>
                <a:latin typeface="+mn-lt"/>
              </a:rPr>
              <a:t/>
            </a:r>
            <a:br>
              <a:rPr lang="tr-TR" sz="3200" dirty="0">
                <a:solidFill>
                  <a:srgbClr val="FF0000"/>
                </a:solidFill>
                <a:latin typeface="+mn-lt"/>
              </a:rPr>
            </a:br>
            <a:r>
              <a:rPr lang="tr-TR" sz="2800" dirty="0">
                <a:solidFill>
                  <a:schemeClr val="accent1">
                    <a:lumMod val="75000"/>
                  </a:schemeClr>
                </a:solidFill>
                <a:latin typeface="+mn-lt"/>
              </a:rPr>
              <a:t>1. Tarih doğru olmalıdır. Eski bir tarihe ya da iki ay, üç hafta sonraya olmamalıdır.</a:t>
            </a:r>
            <a:br>
              <a:rPr lang="tr-TR" sz="2800" dirty="0">
                <a:solidFill>
                  <a:schemeClr val="accent1">
                    <a:lumMod val="75000"/>
                  </a:schemeClr>
                </a:solidFill>
                <a:latin typeface="+mn-lt"/>
              </a:rPr>
            </a:br>
            <a:r>
              <a:rPr lang="tr-TR" sz="2800" dirty="0">
                <a:solidFill>
                  <a:schemeClr val="accent1">
                    <a:lumMod val="75000"/>
                  </a:schemeClr>
                </a:solidFill>
                <a:latin typeface="+mn-lt"/>
              </a:rPr>
              <a:t/>
            </a:r>
            <a:br>
              <a:rPr lang="tr-TR" sz="2800" dirty="0">
                <a:solidFill>
                  <a:schemeClr val="accent1">
                    <a:lumMod val="75000"/>
                  </a:schemeClr>
                </a:solidFill>
                <a:latin typeface="+mn-lt"/>
              </a:rPr>
            </a:br>
            <a:r>
              <a:rPr lang="tr-TR" sz="2800" dirty="0">
                <a:solidFill>
                  <a:srgbClr val="00B050"/>
                </a:solidFill>
                <a:latin typeface="+mn-lt"/>
              </a:rPr>
              <a:t>2. Alıcı ile ilgili bilgiler doğru olmalıdır. Genelde ‘Hamiline’ tabiri kullanılır.</a:t>
            </a:r>
            <a:br>
              <a:rPr lang="tr-TR" sz="2800" dirty="0">
                <a:solidFill>
                  <a:srgbClr val="00B050"/>
                </a:solidFill>
                <a:latin typeface="+mn-lt"/>
              </a:rPr>
            </a:br>
            <a:r>
              <a:rPr lang="tr-TR" sz="2800" dirty="0">
                <a:solidFill>
                  <a:srgbClr val="00B050"/>
                </a:solidFill>
                <a:latin typeface="+mn-lt"/>
              </a:rPr>
              <a:t/>
            </a:r>
            <a:br>
              <a:rPr lang="tr-TR" sz="2800" dirty="0">
                <a:solidFill>
                  <a:srgbClr val="00B050"/>
                </a:solidFill>
                <a:latin typeface="+mn-lt"/>
              </a:rPr>
            </a:br>
            <a:r>
              <a:rPr lang="tr-TR" sz="2800" dirty="0">
                <a:solidFill>
                  <a:schemeClr val="accent2">
                    <a:lumMod val="50000"/>
                  </a:schemeClr>
                </a:solidFill>
                <a:latin typeface="+mn-lt"/>
              </a:rPr>
              <a:t>3. Çek üzerindeki yazı ve rakamla belirtilen miktarlar birbirinin aynısı olmalıdır.</a:t>
            </a:r>
            <a:br>
              <a:rPr lang="tr-TR" sz="2800" dirty="0">
                <a:solidFill>
                  <a:schemeClr val="accent2">
                    <a:lumMod val="50000"/>
                  </a:schemeClr>
                </a:solidFill>
                <a:latin typeface="+mn-lt"/>
              </a:rPr>
            </a:br>
            <a:r>
              <a:rPr lang="tr-TR" sz="2800" dirty="0">
                <a:latin typeface="+mn-lt"/>
              </a:rPr>
              <a:t/>
            </a:r>
            <a:br>
              <a:rPr lang="tr-TR" sz="2800" dirty="0">
                <a:latin typeface="+mn-lt"/>
              </a:rPr>
            </a:br>
            <a:r>
              <a:rPr lang="tr-TR" sz="2800" dirty="0">
                <a:solidFill>
                  <a:srgbClr val="0070C0"/>
                </a:solidFill>
                <a:latin typeface="+mn-lt"/>
              </a:rPr>
              <a:t>4. Çek, müşteri tarafından kasa memurunun gözü önünde imzalanmalıdır.</a:t>
            </a:r>
            <a:br>
              <a:rPr lang="tr-TR" sz="2800" dirty="0">
                <a:solidFill>
                  <a:srgbClr val="0070C0"/>
                </a:solidFill>
                <a:latin typeface="+mn-lt"/>
              </a:rPr>
            </a:br>
            <a:r>
              <a:rPr lang="tr-TR" sz="2800" dirty="0">
                <a:latin typeface="+mn-lt"/>
              </a:rPr>
              <a:t/>
            </a:r>
            <a:br>
              <a:rPr lang="tr-TR" sz="2800" dirty="0">
                <a:latin typeface="+mn-lt"/>
              </a:rPr>
            </a:br>
            <a:r>
              <a:rPr lang="tr-TR" sz="2800" dirty="0">
                <a:solidFill>
                  <a:schemeClr val="accent4">
                    <a:lumMod val="75000"/>
                  </a:schemeClr>
                </a:solidFill>
                <a:latin typeface="+mn-lt"/>
              </a:rPr>
              <a:t>5. Çekle ilgili ödeme garantisi bankadan sorularak alınmalıdır.</a:t>
            </a:r>
            <a:br>
              <a:rPr lang="tr-TR" sz="2800" dirty="0">
                <a:solidFill>
                  <a:schemeClr val="accent4">
                    <a:lumMod val="75000"/>
                  </a:schemeClr>
                </a:solidFill>
                <a:latin typeface="+mn-lt"/>
              </a:rPr>
            </a:br>
            <a:r>
              <a:rPr lang="tr-TR" sz="2800" dirty="0">
                <a:latin typeface="+mn-lt"/>
              </a:rPr>
              <a:t/>
            </a:r>
            <a:br>
              <a:rPr lang="tr-TR" sz="2800" dirty="0">
                <a:latin typeface="+mn-lt"/>
              </a:rPr>
            </a:br>
            <a:r>
              <a:rPr lang="tr-TR" sz="2800" dirty="0">
                <a:solidFill>
                  <a:srgbClr val="FF0066"/>
                </a:solidFill>
                <a:latin typeface="+mn-lt"/>
              </a:rPr>
              <a:t>6. Otel işletmesi çeki bozdurma masrafını çekin sahibinden talep edebilir. Bunun bilgisi müşteriye verilmelidir. Gerektiğinde çekin üzerine bu miktar hesaplanarak yazdırılabilir.</a:t>
            </a:r>
          </a:p>
        </p:txBody>
      </p:sp>
    </p:spTree>
    <p:extLst>
      <p:ext uri="{BB962C8B-B14F-4D97-AF65-F5344CB8AC3E}">
        <p14:creationId xmlns:p14="http://schemas.microsoft.com/office/powerpoint/2010/main" val="1977135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8">
            <a:extLst>
              <a:ext uri="{FF2B5EF4-FFF2-40B4-BE49-F238E27FC236}">
                <a16:creationId xmlns:a16="http://schemas.microsoft.com/office/drawing/2014/main" xmlns="" id="{0AFFE987-825C-46C5-B9A0-1EA13A29EEE6}"/>
              </a:ext>
            </a:extLst>
          </p:cNvPr>
          <p:cNvSpPr>
            <a:spLocks noGrp="1"/>
          </p:cNvSpPr>
          <p:nvPr>
            <p:ph type="title"/>
          </p:nvPr>
        </p:nvSpPr>
        <p:spPr>
          <a:xfrm>
            <a:off x="1610436" y="18256"/>
            <a:ext cx="9620534" cy="827906"/>
          </a:xfrm>
        </p:spPr>
        <p:txBody>
          <a:bodyPr>
            <a:normAutofit/>
          </a:bodyPr>
          <a:lstStyle/>
          <a:p>
            <a:r>
              <a:rPr lang="tr-TR" sz="3600" dirty="0">
                <a:solidFill>
                  <a:srgbClr val="FF0000"/>
                </a:solidFill>
                <a:latin typeface="Arial Black" panose="020B0A04020102020204" pitchFamily="34" charset="0"/>
              </a:rPr>
              <a:t>Şahıs Çekleri &amp; Çek Giriş Barosu </a:t>
            </a:r>
          </a:p>
        </p:txBody>
      </p:sp>
      <p:pic>
        <p:nvPicPr>
          <p:cNvPr id="13" name="İçerik Yer Tutucusu 12">
            <a:extLst>
              <a:ext uri="{FF2B5EF4-FFF2-40B4-BE49-F238E27FC236}">
                <a16:creationId xmlns:a16="http://schemas.microsoft.com/office/drawing/2014/main" xmlns="" id="{7809D07F-F6C9-43A3-B761-8C61E4458D09}"/>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24005" t="23863" r="27538" b="7743"/>
          <a:stretch/>
        </p:blipFill>
        <p:spPr>
          <a:xfrm rot="10800000">
            <a:off x="313895" y="1381834"/>
            <a:ext cx="5189615" cy="4544707"/>
          </a:xfrm>
        </p:spPr>
      </p:pic>
      <p:pic>
        <p:nvPicPr>
          <p:cNvPr id="15" name="İçerik Yer Tutucusu 14">
            <a:extLst>
              <a:ext uri="{FF2B5EF4-FFF2-40B4-BE49-F238E27FC236}">
                <a16:creationId xmlns:a16="http://schemas.microsoft.com/office/drawing/2014/main" xmlns="" id="{7A552150-CB8C-4BC5-A8A0-DFA95A74DE1F}"/>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34474" t="21252" r="23234" b="28117"/>
          <a:stretch/>
        </p:blipFill>
        <p:spPr>
          <a:xfrm>
            <a:off x="5959522" y="1538785"/>
            <a:ext cx="5918584" cy="4230806"/>
          </a:xfrm>
        </p:spPr>
      </p:pic>
    </p:spTree>
    <p:extLst>
      <p:ext uri="{BB962C8B-B14F-4D97-AF65-F5344CB8AC3E}">
        <p14:creationId xmlns:p14="http://schemas.microsoft.com/office/powerpoint/2010/main" val="360292265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8456</TotalTime>
  <Words>1048</Words>
  <Application>Microsoft Office PowerPoint</Application>
  <PresentationFormat>Özel</PresentationFormat>
  <Paragraphs>60</Paragraphs>
  <Slides>22</Slides>
  <Notes>0</Notes>
  <HiddenSlides>0</HiddenSlides>
  <MMClips>0</MMClips>
  <ScaleCrop>false</ScaleCrop>
  <HeadingPairs>
    <vt:vector size="4" baseType="variant">
      <vt:variant>
        <vt:lpstr>Tema</vt:lpstr>
      </vt:variant>
      <vt:variant>
        <vt:i4>1</vt:i4>
      </vt:variant>
      <vt:variant>
        <vt:lpstr>Slayt Başlıkları</vt:lpstr>
      </vt:variant>
      <vt:variant>
        <vt:i4>22</vt:i4>
      </vt:variant>
    </vt:vector>
  </HeadingPairs>
  <TitlesOfParts>
    <vt:vector size="23" baseType="lpstr">
      <vt:lpstr>Office Teması</vt:lpstr>
      <vt:lpstr>9.ÜNİTE</vt:lpstr>
      <vt:lpstr>Ödeme Araçları :</vt:lpstr>
      <vt:lpstr>DÖVİZLE ÖDEME :</vt:lpstr>
      <vt:lpstr>   Bu durumda dikkat edilecek bazı noktalar vardır. Şöyle ki;   1. İlgili dövizin uluslararası kullanılabilirliği var mıdır? Diğer bir ifadeyle convertible’midir? Örneğin Türk Lirası’nın Amerika’da ödeme aracı olarak kullanılamaması gibi.  2. Dövizin yerli para cinsinden değişim oranı (kur) nedir? 1 USD = 1.29 TL. gibi.   3. Döviz gerçek midir? Uluslar arası para kalpazanları bazı paraları rahatlıkla taklit edebilmektedir.   </vt:lpstr>
      <vt:lpstr>4. Bozulmak istenen döviz o an kullanımda olan bir para mıdır? Nasıl ki ülkemizde belli süre sonra bazı paraların yerine yenisi basılıp eskisinin geçerliliği kalmıyorsa bozulmak istenen döviz için de aynı durum var mıdır? Örneğin eski 100 USD’nin ve bazı ülkeler paraların yenilerinin basılarak eskilerin geçerliliklerini kaybetmeleri gibi.  5. Bazı otel işletmeleri dövizleri belli komisyon alarak bozarlar. Müşterinin bu komisyonu kabul etmesi gerekir. </vt:lpstr>
      <vt:lpstr> 6. Bozulan döviz karşılığında müşteriye döviz bordrosu düzenlenmeli ve imzalatılmalıdır. </vt:lpstr>
      <vt:lpstr>Çek Ödeme :</vt:lpstr>
      <vt:lpstr>        Şahsi çek kabul ederken bazı noktalara dikkat etmek gerekir:  1. Tarih doğru olmalıdır. Eski bir tarihe ya da iki ay, üç hafta sonraya olmamalıdır.  2. Alıcı ile ilgili bilgiler doğru olmalıdır. Genelde ‘Hamiline’ tabiri kullanılır.  3. Çek üzerindeki yazı ve rakamla belirtilen miktarlar birbirinin aynısı olmalıdır.  4. Çek, müşteri tarafından kasa memurunun gözü önünde imzalanmalıdır.  5. Çekle ilgili ödeme garantisi bankadan sorularak alınmalıdır.  6. Otel işletmesi çeki bozdurma masrafını çekin sahibinden talep edebilir. Bunun bilgisi müşteriye verilmelidir. Gerektiğinde çekin üzerine bu miktar hesaplanarak yazdırılabilir.</vt:lpstr>
      <vt:lpstr>Şahıs Çekleri &amp; Çek Giriş Barosu </vt:lpstr>
      <vt:lpstr>Dövizli Çekler :</vt:lpstr>
      <vt:lpstr>Seyahat Çekleri (Travellers Cheque):    İngilizce “Travellers” veya “Travellers Cheque”, Fransızca “Cheque de Voyage”, Almanca “Reisescheck” denilen seyahat çekleri işadamları ve turistlerin yanlarında para taşımalarındaki güçlük ve tehlikeyi önlemek amacıyla bazı itibarlı yabancı banka ve kuruluşlar tarafından muhtelif küpürlerde tedavüle çıkarılan çeklerdir. Türkiye’deki bankalar konvertibl (çevrilgen) paralar üzerinden düzenlenmiş seyahat çeklerini kabul etmektedirler.  Seyahat çekleri, bu çeki satın alırken üzerini imzalayan şahsın emrine tanzim edilmiş niteliktedir. Çeki başka bir şahıs kullanamaz. Ancak çek sahibi ikinci bir imza ile çeki ödeme yetkisi bulunan banka veya üçüncü bir şahsa ciro ederek karşılığını tahsil eder. Çeki satan Banka veya kuruluş kurallara uygun şekilde işlem yapılması durumunda çekin karşılığını ödemektedir.  Bazı banka ve kuruluşlar çift imzalı seyahat çeki de üretmektedirler. Bu durumda iki kişi aynı çeki kullanma olanağına sahip bulunmaktadır. Çekin ödenebilmesi için iki imza sahibinden bir tanesinin çeki imzalaması yeterlidir.</vt:lpstr>
      <vt:lpstr>    Seyahat çekleri, bunları ihraç eden banka ve kuruluşlara göre değişik tip, renk ve karakterdedir. Ancak genel olarak hepsinde bulunması gereken ortak özellikler aşağıda belirtilmiştir.  1. Yabancı dilde yazılmış seyahat çeki ibaresi.  2. Seri numarası.  3. Çeki çıkaran banka veya kuruluşun adı.  4. Tatbik imza (signature).  5. Karşıt imza (countersignature).  6. Ciro boşluğu.  7. Döviz cinsi ve miktarı.</vt:lpstr>
      <vt:lpstr>8. Faksimile imza (çeki çıkaran kuruluşun başkan veya genel müdürünün imzası).  9. Düzenlenme yeri ve tarihi.  10. Elektronik bant.  11. Çekin geçerli olduğu ülkeler (hiçbir kayıt yoksa her ülkede geçerlidir).</vt:lpstr>
      <vt:lpstr>Seyahat Çeki kabul ederken kasiyer bazı konulara dikkat etmelidir. Bunlar: </vt:lpstr>
      <vt:lpstr>6. Doğru komisyon alınıp alınmadığı kontrol edilmelidir.  7. Bozdurulan seyahat çeki için ‘Döviz Alım Belgesi’ düzenlenmelidir.  8. Müşterinin kimliği (pasaport vb gibi) adı-soyadı, adresi ülkesi gibi bilgiler kontrol edilmelidir.  9. Karşılığı olmayan çeklerin listede (stop list) kontrol edilmesi gerekir. İlgili kişinin adı- soyadı ve çek numarası bu listede varsa, seyahat çeki kabul edilemez.  10. Şüphelenilen konular ve diğer durumlar için ilgili bankalar veya şirketler aranmalıdır,  11. Çekin her ülkede geçerli olup olmadığı hakkında bir açıklama bulunabilir. Bu duruma dikkat edilmeli ve belirtilen ülkeler için geçerli olmayan çekler alınmamalıdır.   12. Travellers Cheque ibaresi bulunmalıdır.  13. Düzenleme yeri ve tarihi yazılmalıdır.</vt:lpstr>
      <vt:lpstr>Euro Cheque (EC) :</vt:lpstr>
      <vt:lpstr>“Euro” çekler bazı özellikleri ile “Travellers” çeklerden ayrılırlar. Bu özellikler: </vt:lpstr>
      <vt:lpstr>   EC’in, muhatap banka tarafından ödenmesi ve garanti limitinden yararlanabilmesi için çekin aşağıdaki şartların tamamına uygun şekilde düzenlenmesi gerekmektedir. </vt:lpstr>
      <vt:lpstr>Euro çeklerin kasada kabul edilmesinde dikkat edilmesi gereken noktalar şöyledir: </vt:lpstr>
      <vt:lpstr>7. EC kartının, üzerinde yazan geçerlilik süresi içinde çek ödenmek üzere ibraz edilmelidir.  8. EC kartı ile çek üzerindeki banka adı ve hesap numarası aynı olmalıdır.  9. Kart numarası çekin arkasındaki ilgili bölüme tam olarak yazılmalıdır.  10. Çek üzerine düzenlenme yeri ve tarihi mutlaka yazılacaktır. Düzenleme yeri Türkiye’de bir yer olmalıdır.  11. Çekin arkasına ödeme yapılanın kimlik numarası ve türü yazılmalıdır.  12. Aynı anda en fazla 3 adet çek ödenir.  13. Çek tutarı ülkeye göre belirlenmiş garanti limitini aşmamalıdır.  14. Çekin üzerindeki para cinsi alanı doldurulacaktır. Çek üzerinde tek bir para birimi yazılı olmalıdır</vt:lpstr>
      <vt:lpstr>Kredi Kartıyla Ödeme :</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Ön Büro İşlemleri</dc:title>
  <dc:creator>Ayşe Gül Şıvkın</dc:creator>
  <cp:lastModifiedBy>kumsaal</cp:lastModifiedBy>
  <cp:revision>149</cp:revision>
  <dcterms:created xsi:type="dcterms:W3CDTF">2019-10-22T15:58:53Z</dcterms:created>
  <dcterms:modified xsi:type="dcterms:W3CDTF">2019-11-20T19:57:10Z</dcterms:modified>
</cp:coreProperties>
</file>