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84" r:id="rId3"/>
    <p:sldId id="288" r:id="rId4"/>
    <p:sldId id="283" r:id="rId5"/>
    <p:sldId id="286" r:id="rId6"/>
    <p:sldId id="287" r:id="rId7"/>
    <p:sldId id="306" r:id="rId8"/>
    <p:sldId id="289" r:id="rId9"/>
    <p:sldId id="290" r:id="rId10"/>
    <p:sldId id="291" r:id="rId11"/>
    <p:sldId id="292" r:id="rId12"/>
    <p:sldId id="293" r:id="rId13"/>
    <p:sldId id="294" r:id="rId14"/>
    <p:sldId id="295" r:id="rId15"/>
    <p:sldId id="296" r:id="rId16"/>
    <p:sldId id="297" r:id="rId17"/>
    <p:sldId id="285" r:id="rId18"/>
    <p:sldId id="298" r:id="rId19"/>
    <p:sldId id="299" r:id="rId20"/>
    <p:sldId id="300" r:id="rId21"/>
    <p:sldId id="301" r:id="rId22"/>
    <p:sldId id="302" r:id="rId23"/>
    <p:sldId id="303" r:id="rId24"/>
    <p:sldId id="304" r:id="rId25"/>
    <p:sldId id="305"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52883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149230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187479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407108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856F6C-B337-4070-BBFC-E99E3118F081}" type="datetimeFigureOut">
              <a:rPr lang="tr-TR" smtClean="0"/>
              <a:t>22.08.2019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84646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6856F6C-B337-4070-BBFC-E99E3118F081}" type="datetimeFigureOut">
              <a:rPr lang="tr-TR" smtClean="0"/>
              <a:t>22.08.2019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236269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6856F6C-B337-4070-BBFC-E99E3118F081}" type="datetimeFigureOut">
              <a:rPr lang="tr-TR" smtClean="0"/>
              <a:t>22.08.2019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373018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6856F6C-B337-4070-BBFC-E99E3118F081}" type="datetimeFigureOut">
              <a:rPr lang="tr-TR" smtClean="0"/>
              <a:t>22.08.2019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269658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56F6C-B337-4070-BBFC-E99E3118F081}" type="datetimeFigureOut">
              <a:rPr lang="tr-TR" smtClean="0"/>
              <a:t>22.08.2019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289034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856F6C-B337-4070-BBFC-E99E3118F081}" type="datetimeFigureOut">
              <a:rPr lang="tr-TR" smtClean="0"/>
              <a:t>22.08.2019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303440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856F6C-B337-4070-BBFC-E99E3118F081}" type="datetimeFigureOut">
              <a:rPr lang="tr-TR" smtClean="0"/>
              <a:t>22.08.2019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8DC06-5B8B-4762-BE02-57AB8C822B1A}" type="slidenum">
              <a:rPr lang="tr-TR" smtClean="0"/>
              <a:t>‹#›</a:t>
            </a:fld>
            <a:endParaRPr lang="tr-TR"/>
          </a:p>
        </p:txBody>
      </p:sp>
    </p:spTree>
    <p:extLst>
      <p:ext uri="{BB962C8B-B14F-4D97-AF65-F5344CB8AC3E}">
        <p14:creationId xmlns:p14="http://schemas.microsoft.com/office/powerpoint/2010/main" val="240367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56F6C-B337-4070-BBFC-E99E3118F081}" type="datetimeFigureOut">
              <a:rPr lang="tr-TR" smtClean="0"/>
              <a:t>22.08.2019</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DC06-5B8B-4762-BE02-57AB8C822B1A}" type="slidenum">
              <a:rPr lang="tr-TR" smtClean="0"/>
              <a:t>‹#›</a:t>
            </a:fld>
            <a:endParaRPr lang="tr-TR"/>
          </a:p>
        </p:txBody>
      </p:sp>
    </p:spTree>
    <p:extLst>
      <p:ext uri="{BB962C8B-B14F-4D97-AF65-F5344CB8AC3E}">
        <p14:creationId xmlns:p14="http://schemas.microsoft.com/office/powerpoint/2010/main" val="3486616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normAutofit/>
          </a:bodyPr>
          <a:lstStyle/>
          <a:p>
            <a:pPr algn="ctr"/>
            <a:r>
              <a:rPr lang="tr-TR" sz="6000" dirty="0" smtClean="0">
                <a:latin typeface="+mn-lt"/>
              </a:rPr>
              <a:t>Temel Etek ( Düz Dar Etek)</a:t>
            </a:r>
            <a:endParaRPr lang="tr-TR" sz="6000" dirty="0">
              <a:latin typeface="+mn-lt"/>
            </a:endParaRPr>
          </a:p>
        </p:txBody>
      </p:sp>
      <p:sp>
        <p:nvSpPr>
          <p:cNvPr id="8" name="Metin Yer Tutucusu 7"/>
          <p:cNvSpPr>
            <a:spLocks noGrp="1"/>
          </p:cNvSpPr>
          <p:nvPr>
            <p:ph type="body" idx="1"/>
          </p:nvPr>
        </p:nvSpPr>
        <p:spPr>
          <a:xfrm>
            <a:off x="2218944" y="1681163"/>
            <a:ext cx="3778631" cy="823912"/>
          </a:xfrm>
        </p:spPr>
        <p:txBody>
          <a:bodyPr>
            <a:normAutofit/>
          </a:bodyPr>
          <a:lstStyle/>
          <a:p>
            <a:pPr algn="ctr"/>
            <a:r>
              <a:rPr lang="tr-TR" sz="3600" dirty="0" smtClean="0"/>
              <a:t>ÖN</a:t>
            </a:r>
            <a:endParaRPr lang="tr-TR" sz="3600" dirty="0"/>
          </a:p>
        </p:txBody>
      </p:sp>
      <p:pic>
        <p:nvPicPr>
          <p:cNvPr id="5" name="İçerik Yer Tutucusu 4"/>
          <p:cNvPicPr>
            <a:picLocks noGrp="1" noChangeAspect="1"/>
          </p:cNvPicPr>
          <p:nvPr>
            <p:ph sz="half" idx="2"/>
          </p:nvPr>
        </p:nvPicPr>
        <p:blipFill>
          <a:blip r:embed="rId2"/>
          <a:stretch>
            <a:fillRect/>
          </a:stretch>
        </p:blipFill>
        <p:spPr>
          <a:xfrm>
            <a:off x="3119351" y="2835096"/>
            <a:ext cx="2062249" cy="3657150"/>
          </a:xfrm>
          <a:prstGeom prst="rect">
            <a:avLst/>
          </a:prstGeom>
        </p:spPr>
      </p:pic>
      <p:sp>
        <p:nvSpPr>
          <p:cNvPr id="9" name="Metin Yer Tutucusu 8"/>
          <p:cNvSpPr>
            <a:spLocks noGrp="1"/>
          </p:cNvSpPr>
          <p:nvPr>
            <p:ph type="body" sz="quarter" idx="3"/>
          </p:nvPr>
        </p:nvSpPr>
        <p:spPr>
          <a:xfrm>
            <a:off x="6172200" y="1681163"/>
            <a:ext cx="4203192" cy="823912"/>
          </a:xfrm>
        </p:spPr>
        <p:txBody>
          <a:bodyPr>
            <a:normAutofit/>
          </a:bodyPr>
          <a:lstStyle/>
          <a:p>
            <a:pPr algn="ctr"/>
            <a:r>
              <a:rPr lang="tr-TR" sz="3600" dirty="0" smtClean="0"/>
              <a:t>ARKA</a:t>
            </a:r>
            <a:endParaRPr lang="tr-TR" sz="3600" dirty="0"/>
          </a:p>
        </p:txBody>
      </p:sp>
      <p:pic>
        <p:nvPicPr>
          <p:cNvPr id="6" name="İçerik Yer Tutucusu 5"/>
          <p:cNvPicPr>
            <a:picLocks noGrp="1" noChangeAspect="1"/>
          </p:cNvPicPr>
          <p:nvPr>
            <p:ph sz="quarter" idx="4"/>
          </p:nvPr>
        </p:nvPicPr>
        <p:blipFill>
          <a:blip r:embed="rId3"/>
          <a:stretch>
            <a:fillRect/>
          </a:stretch>
        </p:blipFill>
        <p:spPr>
          <a:xfrm>
            <a:off x="7303008" y="2844012"/>
            <a:ext cx="2023871" cy="3648234"/>
          </a:xfrm>
          <a:prstGeom prst="rect">
            <a:avLst/>
          </a:prstGeom>
        </p:spPr>
      </p:pic>
    </p:spTree>
    <p:extLst>
      <p:ext uri="{BB962C8B-B14F-4D97-AF65-F5344CB8AC3E}">
        <p14:creationId xmlns:p14="http://schemas.microsoft.com/office/powerpoint/2010/main" val="293542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b="1" dirty="0"/>
              <a:t>Kesimde Kullanılan </a:t>
            </a:r>
            <a:r>
              <a:rPr lang="tr-TR" b="1" dirty="0" smtClean="0"/>
              <a:t>Şablonlar</a:t>
            </a:r>
            <a:endParaRPr lang="tr-TR" b="1" dirty="0"/>
          </a:p>
        </p:txBody>
      </p:sp>
      <p:sp>
        <p:nvSpPr>
          <p:cNvPr id="3" name="İçerik Yer Tutucusu 2"/>
          <p:cNvSpPr>
            <a:spLocks noGrp="1"/>
          </p:cNvSpPr>
          <p:nvPr>
            <p:ph idx="1"/>
          </p:nvPr>
        </p:nvSpPr>
        <p:spPr/>
        <p:txBody>
          <a:bodyPr>
            <a:normAutofit/>
          </a:bodyPr>
          <a:lstStyle/>
          <a:p>
            <a:pPr marL="0" indent="0" algn="just">
              <a:buNone/>
            </a:pPr>
            <a:r>
              <a:rPr lang="tr-TR" dirty="0" smtClean="0"/>
              <a:t>        Kumaş</a:t>
            </a:r>
            <a:r>
              <a:rPr lang="tr-TR" dirty="0"/>
              <a:t>, astar ve tela kesimi için dikiş payları verilerek, ayrı ayrı hazırlanır. Toplu kesime pastal resmi hazırlamada ve kumaşın ekonomik bir şekilde kullanımına yardımcı olur. Dikkat edilmesi gereken noktalar:</a:t>
            </a:r>
          </a:p>
          <a:p>
            <a:pPr algn="just"/>
            <a:r>
              <a:rPr lang="tr-TR" dirty="0" smtClean="0"/>
              <a:t>Şablonlara </a:t>
            </a:r>
            <a:r>
              <a:rPr lang="tr-TR" dirty="0"/>
              <a:t>verilecek dikiş payları model özelliği ve kesilecek malzemeye (kumaş, tela, astar) uygun olmalıdır.</a:t>
            </a:r>
          </a:p>
          <a:p>
            <a:pPr algn="just"/>
            <a:r>
              <a:rPr lang="tr-TR" dirty="0" smtClean="0"/>
              <a:t>Yuvarlak </a:t>
            </a:r>
            <a:r>
              <a:rPr lang="tr-TR" dirty="0"/>
              <a:t>ve köşe kesim yerleri özenli olmalıdır.</a:t>
            </a:r>
          </a:p>
          <a:p>
            <a:pPr algn="just"/>
            <a:r>
              <a:rPr lang="tr-TR" dirty="0" smtClean="0"/>
              <a:t>Şablonlar </a:t>
            </a:r>
            <a:r>
              <a:rPr lang="tr-TR" dirty="0"/>
              <a:t>çok kez kullanılacaksa dayanıklı malzemelerden hazırlanmalıdır.</a:t>
            </a:r>
          </a:p>
          <a:p>
            <a:endParaRPr lang="tr-TR" dirty="0"/>
          </a:p>
        </p:txBody>
      </p:sp>
    </p:spTree>
    <p:extLst>
      <p:ext uri="{BB962C8B-B14F-4D97-AF65-F5344CB8AC3E}">
        <p14:creationId xmlns:p14="http://schemas.microsoft.com/office/powerpoint/2010/main" val="272057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 Ütülemede Kullanılan Şablonlar</a:t>
            </a:r>
          </a:p>
        </p:txBody>
      </p:sp>
      <p:sp>
        <p:nvSpPr>
          <p:cNvPr id="3" name="İçerik Yer Tutucusu 2"/>
          <p:cNvSpPr>
            <a:spLocks noGrp="1"/>
          </p:cNvSpPr>
          <p:nvPr>
            <p:ph idx="1"/>
          </p:nvPr>
        </p:nvSpPr>
        <p:spPr/>
        <p:txBody>
          <a:bodyPr/>
          <a:lstStyle/>
          <a:p>
            <a:pPr marL="0" indent="0" algn="just">
              <a:buNone/>
            </a:pPr>
            <a:r>
              <a:rPr lang="tr-TR" dirty="0" smtClean="0"/>
              <a:t>        Genellikle </a:t>
            </a:r>
            <a:r>
              <a:rPr lang="tr-TR" dirty="0"/>
              <a:t>küçük parçaların şekil ütülemesinde kullanılır. Bu şablonlar paysızdır. Şablon, parça üzerine dikiş paylarına dikkat edilerek yerleştirilir. Ütüleme işlemi payların şablon üzerine katlanması ile </a:t>
            </a:r>
            <a:r>
              <a:rPr lang="tr-TR" dirty="0" smtClean="0"/>
              <a:t>yapılır</a:t>
            </a:r>
            <a:r>
              <a:rPr lang="tr-TR" dirty="0"/>
              <a:t>. Kullanımında dikkat edilmesi gereken nokta </a:t>
            </a:r>
            <a:r>
              <a:rPr lang="tr-TR" dirty="0" smtClean="0"/>
              <a:t>şudur:</a:t>
            </a:r>
          </a:p>
          <a:p>
            <a:pPr marL="0" indent="0" algn="just">
              <a:buNone/>
            </a:pPr>
            <a:endParaRPr lang="tr-TR" dirty="0" smtClean="0"/>
          </a:p>
          <a:p>
            <a:pPr algn="just"/>
            <a:r>
              <a:rPr lang="tr-TR" dirty="0"/>
              <a:t>Şablon, dikiş paylarına dikkat edilerek yerleştirilip katlanması gereken paylar kaydırılmadan ütülenmelidir</a:t>
            </a:r>
          </a:p>
          <a:p>
            <a:endParaRPr lang="tr-TR" dirty="0"/>
          </a:p>
        </p:txBody>
      </p:sp>
    </p:spTree>
    <p:extLst>
      <p:ext uri="{BB962C8B-B14F-4D97-AF65-F5344CB8AC3E}">
        <p14:creationId xmlns:p14="http://schemas.microsoft.com/office/powerpoint/2010/main" val="93509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t>
            </a:r>
            <a:r>
              <a:rPr lang="tr-TR" dirty="0" smtClean="0"/>
              <a:t/>
            </a:r>
            <a:br>
              <a:rPr lang="tr-TR" dirty="0" smtClean="0"/>
            </a:br>
            <a:r>
              <a:rPr lang="tr-TR" sz="4900" b="1" dirty="0" smtClean="0"/>
              <a:t>İşaretlemede </a:t>
            </a:r>
            <a:r>
              <a:rPr lang="tr-TR" sz="4900" b="1" dirty="0"/>
              <a:t>Kullanılan Şablonlar</a:t>
            </a:r>
            <a:r>
              <a:rPr lang="tr-TR" dirty="0"/>
              <a:t/>
            </a:r>
            <a:br>
              <a:rPr lang="tr-TR" dirty="0"/>
            </a:br>
            <a:endParaRPr lang="tr-TR" dirty="0"/>
          </a:p>
        </p:txBody>
      </p:sp>
      <p:sp>
        <p:nvSpPr>
          <p:cNvPr id="3" name="İçerik Yer Tutucusu 2"/>
          <p:cNvSpPr>
            <a:spLocks noGrp="1"/>
          </p:cNvSpPr>
          <p:nvPr>
            <p:ph idx="1"/>
          </p:nvPr>
        </p:nvSpPr>
        <p:spPr/>
        <p:txBody>
          <a:bodyPr/>
          <a:lstStyle/>
          <a:p>
            <a:pPr marL="0" indent="0" algn="just">
              <a:buNone/>
            </a:pPr>
            <a:r>
              <a:rPr lang="tr-TR" dirty="0" smtClean="0"/>
              <a:t>       Bu </a:t>
            </a:r>
            <a:r>
              <a:rPr lang="tr-TR" dirty="0"/>
              <a:t>şablonlar, parça üzerine cep yeri, ilik yeri ve aksesuar dikim yerlerini işaretlemede kullanılır. Kalıpta cep ve ilik yerleri delinerek, kesilip çıkarılarak veya çizilerek işaretlenir. Dikkat edilmesi gereken </a:t>
            </a:r>
            <a:r>
              <a:rPr lang="tr-TR" dirty="0" smtClean="0"/>
              <a:t>noktalar:</a:t>
            </a:r>
          </a:p>
          <a:p>
            <a:pPr algn="just"/>
            <a:r>
              <a:rPr lang="tr-TR" dirty="0" smtClean="0"/>
              <a:t>Şablon</a:t>
            </a:r>
            <a:r>
              <a:rPr lang="tr-TR" dirty="0"/>
              <a:t>, işaretlenecek parça üzerine kaydırmadan düzgün bir şekilde </a:t>
            </a:r>
            <a:r>
              <a:rPr lang="tr-TR" dirty="0" smtClean="0"/>
              <a:t>yerleştirilmeli,</a:t>
            </a:r>
          </a:p>
          <a:p>
            <a:pPr algn="just"/>
            <a:r>
              <a:rPr lang="tr-TR" dirty="0" smtClean="0"/>
              <a:t> </a:t>
            </a:r>
            <a:r>
              <a:rPr lang="tr-TR" dirty="0"/>
              <a:t>İşaretlerin görünür renkte olmasına dikkat edilmeli</a:t>
            </a:r>
            <a:r>
              <a:rPr lang="tr-TR" dirty="0" smtClean="0"/>
              <a:t>,</a:t>
            </a:r>
          </a:p>
          <a:p>
            <a:pPr algn="just"/>
            <a:r>
              <a:rPr lang="tr-TR" dirty="0" smtClean="0"/>
              <a:t> </a:t>
            </a:r>
            <a:r>
              <a:rPr lang="tr-TR" dirty="0"/>
              <a:t>Yapılacak işlemden sonra işaretlerin leke bırakmamasına (ütüleme ile silinebilir olmasına) dikkat </a:t>
            </a:r>
            <a:r>
              <a:rPr lang="tr-TR" dirty="0" smtClean="0"/>
              <a:t>edilmelidir.</a:t>
            </a:r>
            <a:endParaRPr lang="tr-TR" dirty="0"/>
          </a:p>
          <a:p>
            <a:pPr marL="0" indent="0">
              <a:buNone/>
            </a:pPr>
            <a:endParaRPr lang="tr-TR" dirty="0"/>
          </a:p>
        </p:txBody>
      </p:sp>
    </p:spTree>
    <p:extLst>
      <p:ext uri="{BB962C8B-B14F-4D97-AF65-F5344CB8AC3E}">
        <p14:creationId xmlns:p14="http://schemas.microsoft.com/office/powerpoint/2010/main" val="6065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b="1" dirty="0"/>
              <a:t>Dikimde Kullanılan Şablonlar</a:t>
            </a:r>
          </a:p>
        </p:txBody>
      </p:sp>
      <p:sp>
        <p:nvSpPr>
          <p:cNvPr id="3" name="İçerik Yer Tutucusu 2"/>
          <p:cNvSpPr>
            <a:spLocks noGrp="1"/>
          </p:cNvSpPr>
          <p:nvPr>
            <p:ph idx="1"/>
          </p:nvPr>
        </p:nvSpPr>
        <p:spPr/>
        <p:txBody>
          <a:bodyPr/>
          <a:lstStyle/>
          <a:p>
            <a:pPr marL="0" indent="0" algn="just">
              <a:buNone/>
            </a:pPr>
            <a:r>
              <a:rPr lang="tr-TR" dirty="0" smtClean="0"/>
              <a:t>       Belirli </a:t>
            </a:r>
            <a:r>
              <a:rPr lang="tr-TR" dirty="0"/>
              <a:t>parçalar üzerine çizim şablonları yerleştirerek kenarlarından makine çekilir. Bu şablonlar paysız olarak hazırlanır. Dikimden sonra şeklin iyi ortaya çıkıp </a:t>
            </a:r>
            <a:r>
              <a:rPr lang="tr-TR" dirty="0" smtClean="0"/>
              <a:t>çıkmadığı şablonla </a:t>
            </a:r>
            <a:r>
              <a:rPr lang="tr-TR" dirty="0"/>
              <a:t>tekrar kontrol edilir</a:t>
            </a:r>
            <a:r>
              <a:rPr lang="tr-TR" dirty="0" smtClean="0"/>
              <a:t>. Dikkat </a:t>
            </a:r>
            <a:r>
              <a:rPr lang="tr-TR" dirty="0"/>
              <a:t>edilmesi gereken noktalar, </a:t>
            </a:r>
            <a:endParaRPr lang="tr-TR" dirty="0" smtClean="0"/>
          </a:p>
          <a:p>
            <a:pPr algn="just"/>
            <a:r>
              <a:rPr lang="tr-TR" dirty="0" smtClean="0"/>
              <a:t> </a:t>
            </a:r>
            <a:r>
              <a:rPr lang="tr-TR" dirty="0"/>
              <a:t>Dikime geçmeden önce şablonun kaymaması için tedbirler </a:t>
            </a:r>
            <a:r>
              <a:rPr lang="tr-TR" dirty="0" smtClean="0"/>
              <a:t>alınmalı,</a:t>
            </a:r>
          </a:p>
          <a:p>
            <a:pPr algn="just"/>
            <a:r>
              <a:rPr lang="tr-TR" dirty="0" smtClean="0"/>
              <a:t>Şablon </a:t>
            </a:r>
            <a:r>
              <a:rPr lang="tr-TR" dirty="0"/>
              <a:t>kenarlarından kumaşa çizilmesi halinde leke bırakmayacak bir gerecin kullanımına dikkat </a:t>
            </a:r>
            <a:r>
              <a:rPr lang="tr-TR" dirty="0" smtClean="0"/>
              <a:t>edilmelidir.</a:t>
            </a:r>
            <a:endParaRPr lang="tr-TR" dirty="0"/>
          </a:p>
        </p:txBody>
      </p:sp>
    </p:spTree>
    <p:extLst>
      <p:ext uri="{BB962C8B-B14F-4D97-AF65-F5344CB8AC3E}">
        <p14:creationId xmlns:p14="http://schemas.microsoft.com/office/powerpoint/2010/main" val="427649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719707"/>
          </a:xfrm>
        </p:spPr>
        <p:txBody>
          <a:bodyPr>
            <a:normAutofit fontScale="90000"/>
          </a:bodyPr>
          <a:lstStyle/>
          <a:p>
            <a:pPr algn="ctr"/>
            <a:r>
              <a:rPr lang="tr-TR" dirty="0" smtClean="0"/>
              <a:t/>
            </a:r>
            <a:br>
              <a:rPr lang="tr-TR" dirty="0" smtClean="0"/>
            </a:br>
            <a:r>
              <a:rPr lang="tr-TR" dirty="0" smtClean="0"/>
              <a:t> </a:t>
            </a:r>
            <a:r>
              <a:rPr lang="tr-TR" b="1" dirty="0"/>
              <a:t>Şablon Üzerinde Bulunması Gereken Yazı, İşaret ve Semboller</a:t>
            </a:r>
            <a:r>
              <a:rPr lang="tr-TR" dirty="0"/>
              <a:t/>
            </a:r>
            <a:br>
              <a:rPr lang="tr-TR" dirty="0"/>
            </a:br>
            <a:endParaRPr lang="tr-TR" dirty="0"/>
          </a:p>
        </p:txBody>
      </p:sp>
      <p:sp>
        <p:nvSpPr>
          <p:cNvPr id="3" name="İçerik Yer Tutucusu 2"/>
          <p:cNvSpPr>
            <a:spLocks noGrp="1"/>
          </p:cNvSpPr>
          <p:nvPr>
            <p:ph idx="1"/>
          </p:nvPr>
        </p:nvSpPr>
        <p:spPr>
          <a:xfrm>
            <a:off x="838200" y="2316481"/>
            <a:ext cx="10515600" cy="3860482"/>
          </a:xfrm>
        </p:spPr>
        <p:txBody>
          <a:bodyPr/>
          <a:lstStyle/>
          <a:p>
            <a:pPr marL="0" indent="0" algn="just">
              <a:buNone/>
            </a:pPr>
            <a:r>
              <a:rPr lang="tr-TR" dirty="0" smtClean="0"/>
              <a:t>       </a:t>
            </a:r>
          </a:p>
          <a:p>
            <a:pPr marL="0" indent="0" algn="just">
              <a:buNone/>
            </a:pPr>
            <a:r>
              <a:rPr lang="tr-TR" dirty="0"/>
              <a:t> </a:t>
            </a:r>
            <a:r>
              <a:rPr lang="tr-TR" dirty="0" smtClean="0"/>
              <a:t>     Bir kalıbı şablona </a:t>
            </a:r>
            <a:r>
              <a:rPr lang="tr-TR" dirty="0"/>
              <a:t>dönüştürebilmek için kalıp üzerine gereken bilgiler yazılarak işaretleri alınmalıdır. Aşağıda verilen bu bilgiler, işletmelerin kendine özgü oluşturabilecekleri kodlama sistemi ile tüm bilgileri içerecek şekilde farklı biçimlerde ifade edilebilir. Şablon üzerinde ;</a:t>
            </a:r>
          </a:p>
          <a:p>
            <a:pPr marL="0" indent="0">
              <a:buNone/>
            </a:pPr>
            <a:endParaRPr lang="tr-TR" dirty="0"/>
          </a:p>
        </p:txBody>
      </p:sp>
    </p:spTree>
    <p:extLst>
      <p:ext uri="{BB962C8B-B14F-4D97-AF65-F5344CB8AC3E}">
        <p14:creationId xmlns:p14="http://schemas.microsoft.com/office/powerpoint/2010/main" val="6323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8240" y="503581"/>
            <a:ext cx="9838944" cy="6124754"/>
          </a:xfrm>
          <a:prstGeom prst="rect">
            <a:avLst/>
          </a:prstGeom>
        </p:spPr>
        <p:txBody>
          <a:bodyPr wrap="square">
            <a:spAutoFit/>
          </a:bodyPr>
          <a:lstStyle/>
          <a:p>
            <a:pPr marL="285750" indent="-285750">
              <a:buFont typeface="Arial" panose="020B0604020202020204" pitchFamily="34" charset="0"/>
              <a:buChar char="•"/>
            </a:pPr>
            <a:r>
              <a:rPr lang="tr-TR" sz="2800" dirty="0" smtClean="0"/>
              <a:t>Hangi </a:t>
            </a:r>
            <a:r>
              <a:rPr lang="tr-TR" sz="2800" dirty="0"/>
              <a:t>giysi türü şablonu olduğu (etek, bluz, elbise) </a:t>
            </a:r>
            <a:r>
              <a:rPr lang="tr-TR" sz="2800" dirty="0" smtClean="0"/>
              <a:t>belirtilmeli,</a:t>
            </a:r>
          </a:p>
          <a:p>
            <a:endParaRPr lang="tr-TR" sz="2800" dirty="0" smtClean="0"/>
          </a:p>
          <a:p>
            <a:pPr marL="285750" indent="-285750">
              <a:buFont typeface="Arial" panose="020B0604020202020204" pitchFamily="34" charset="0"/>
              <a:buChar char="•"/>
            </a:pPr>
            <a:r>
              <a:rPr lang="tr-TR" sz="2800" dirty="0" smtClean="0"/>
              <a:t>Model </a:t>
            </a:r>
            <a:r>
              <a:rPr lang="tr-TR" sz="2800" dirty="0"/>
              <a:t>ismi ya da kod numarası </a:t>
            </a:r>
            <a:r>
              <a:rPr lang="tr-TR" sz="2800" dirty="0" smtClean="0"/>
              <a:t>olmalı,</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Parça </a:t>
            </a:r>
            <a:r>
              <a:rPr lang="tr-TR" sz="2800" dirty="0"/>
              <a:t>ismi (kemer, ön, arka, vb.) </a:t>
            </a:r>
            <a:r>
              <a:rPr lang="tr-TR" sz="2800" dirty="0" smtClean="0"/>
              <a:t>belirtilmeli,</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Kaç </a:t>
            </a:r>
            <a:r>
              <a:rPr lang="tr-TR" sz="2800" dirty="0"/>
              <a:t>adet kesileceği </a:t>
            </a:r>
            <a:r>
              <a:rPr lang="tr-TR" sz="2800" dirty="0" smtClean="0"/>
              <a:t>belirtilmeli,</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Beden </a:t>
            </a:r>
            <a:r>
              <a:rPr lang="tr-TR" sz="2800" dirty="0"/>
              <a:t>numarası (36-38-40 vb.) </a:t>
            </a:r>
            <a:r>
              <a:rPr lang="tr-TR" sz="2800" dirty="0" smtClean="0"/>
              <a:t>yazılmalı,</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Parça </a:t>
            </a:r>
            <a:r>
              <a:rPr lang="tr-TR" sz="2800" dirty="0"/>
              <a:t>numarası </a:t>
            </a:r>
            <a:r>
              <a:rPr lang="tr-TR" sz="2800" dirty="0" smtClean="0"/>
              <a:t>verilmeli,</a:t>
            </a:r>
          </a:p>
          <a:p>
            <a:endParaRPr lang="tr-TR" sz="2800" dirty="0" smtClean="0"/>
          </a:p>
          <a:p>
            <a:pPr marL="285750" indent="-285750">
              <a:buFont typeface="Arial" panose="020B0604020202020204" pitchFamily="34" charset="0"/>
              <a:buChar char="•"/>
            </a:pPr>
            <a:r>
              <a:rPr lang="tr-TR" sz="2800" dirty="0" smtClean="0"/>
              <a:t>Şablon </a:t>
            </a:r>
            <a:r>
              <a:rPr lang="tr-TR" sz="2800" dirty="0"/>
              <a:t>çeşidi (Kesim hariç, diğer şablonlara işaret, ütü </a:t>
            </a:r>
            <a:r>
              <a:rPr lang="tr-TR" sz="2800" dirty="0" smtClean="0"/>
              <a:t>vb. </a:t>
            </a:r>
            <a:r>
              <a:rPr lang="tr-TR" sz="2800" dirty="0"/>
              <a:t>yazılır.) belirtilmeli, </a:t>
            </a:r>
          </a:p>
        </p:txBody>
      </p:sp>
    </p:spTree>
    <p:extLst>
      <p:ext uri="{BB962C8B-B14F-4D97-AF65-F5344CB8AC3E}">
        <p14:creationId xmlns:p14="http://schemas.microsoft.com/office/powerpoint/2010/main" val="387158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2896" y="666464"/>
            <a:ext cx="10058400" cy="5262979"/>
          </a:xfrm>
          <a:prstGeom prst="rect">
            <a:avLst/>
          </a:prstGeom>
        </p:spPr>
        <p:txBody>
          <a:bodyPr wrap="square">
            <a:spAutoFit/>
          </a:bodyPr>
          <a:lstStyle/>
          <a:p>
            <a:pPr marL="285750" indent="-285750">
              <a:buFont typeface="Arial" panose="020B0604020202020204" pitchFamily="34" charset="0"/>
              <a:buChar char="•"/>
            </a:pPr>
            <a:r>
              <a:rPr lang="tr-TR" sz="2800" dirty="0" smtClean="0"/>
              <a:t>Ne </a:t>
            </a:r>
            <a:r>
              <a:rPr lang="tr-TR" sz="2800" dirty="0"/>
              <a:t>şablonu olduğu (tela, astar vb.) </a:t>
            </a:r>
            <a:r>
              <a:rPr lang="tr-TR" sz="2800" dirty="0" smtClean="0"/>
              <a:t>belirtilmeli,</a:t>
            </a:r>
          </a:p>
          <a:p>
            <a:endParaRPr lang="tr-TR" sz="2800" dirty="0" smtClean="0"/>
          </a:p>
          <a:p>
            <a:pPr marL="285750" indent="-285750">
              <a:buFont typeface="Arial" panose="020B0604020202020204" pitchFamily="34" charset="0"/>
              <a:buChar char="•"/>
            </a:pPr>
            <a:r>
              <a:rPr lang="tr-TR" sz="2800" dirty="0" smtClean="0"/>
              <a:t>En </a:t>
            </a:r>
            <a:r>
              <a:rPr lang="tr-TR" sz="2800" dirty="0"/>
              <a:t>büyük şablon üzerinde toplam parça sayısı, isimleri ve model çizimi </a:t>
            </a:r>
            <a:r>
              <a:rPr lang="tr-TR" sz="2800" dirty="0" smtClean="0"/>
              <a:t>bulunmalı,</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Şablon </a:t>
            </a:r>
            <a:r>
              <a:rPr lang="tr-TR" sz="2800" dirty="0"/>
              <a:t>payları verilmiş </a:t>
            </a:r>
            <a:r>
              <a:rPr lang="tr-TR" sz="2800" dirty="0" smtClean="0"/>
              <a:t>olmalı,</a:t>
            </a:r>
          </a:p>
          <a:p>
            <a:endParaRPr lang="tr-TR" sz="2800" dirty="0" smtClean="0"/>
          </a:p>
          <a:p>
            <a:pPr marL="285750" indent="-285750">
              <a:buFont typeface="Arial" panose="020B0604020202020204" pitchFamily="34" charset="0"/>
              <a:buChar char="•"/>
            </a:pPr>
            <a:r>
              <a:rPr lang="tr-TR" sz="2800" dirty="0" smtClean="0"/>
              <a:t>Düz </a:t>
            </a:r>
            <a:r>
              <a:rPr lang="tr-TR" sz="2800" dirty="0"/>
              <a:t>iplik işaretleri </a:t>
            </a:r>
            <a:r>
              <a:rPr lang="tr-TR" sz="2800" dirty="0" smtClean="0"/>
              <a:t>olmalı,</a:t>
            </a:r>
          </a:p>
          <a:p>
            <a:endParaRPr lang="tr-TR" sz="2800" dirty="0" smtClean="0"/>
          </a:p>
          <a:p>
            <a:pPr marL="285750" indent="-285750">
              <a:buFont typeface="Arial" panose="020B0604020202020204" pitchFamily="34" charset="0"/>
              <a:buChar char="•"/>
            </a:pPr>
            <a:r>
              <a:rPr lang="tr-TR" sz="2800" dirty="0" smtClean="0"/>
              <a:t>Çıt </a:t>
            </a:r>
            <a:r>
              <a:rPr lang="tr-TR" sz="2800" dirty="0"/>
              <a:t>işaretleri </a:t>
            </a:r>
            <a:r>
              <a:rPr lang="tr-TR" sz="2800" dirty="0" smtClean="0"/>
              <a:t>alınmalı,</a:t>
            </a:r>
          </a:p>
          <a:p>
            <a:endParaRPr lang="tr-TR" sz="2800" dirty="0" smtClean="0"/>
          </a:p>
          <a:p>
            <a:pPr marL="285750" indent="-285750">
              <a:buFont typeface="Arial" panose="020B0604020202020204" pitchFamily="34" charset="0"/>
              <a:buChar char="•"/>
            </a:pPr>
            <a:r>
              <a:rPr lang="tr-TR" sz="2800" dirty="0" smtClean="0"/>
              <a:t>Delgi </a:t>
            </a:r>
            <a:r>
              <a:rPr lang="tr-TR" sz="2800" dirty="0"/>
              <a:t>işaretleri (pens bitimi, cep yerleri vb.) olmalıdır.</a:t>
            </a:r>
          </a:p>
        </p:txBody>
      </p:sp>
    </p:spTree>
    <p:extLst>
      <p:ext uri="{BB962C8B-B14F-4D97-AF65-F5344CB8AC3E}">
        <p14:creationId xmlns:p14="http://schemas.microsoft.com/office/powerpoint/2010/main" val="1813922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6267"/>
          </a:xfrm>
        </p:spPr>
        <p:txBody>
          <a:bodyPr/>
          <a:lstStyle/>
          <a:p>
            <a:pPr algn="ctr"/>
            <a:r>
              <a:rPr lang="tr-TR" b="1" dirty="0" smtClean="0"/>
              <a:t>Temel Etek Şablon Çizimi</a:t>
            </a:r>
            <a:endParaRPr lang="tr-TR" b="1" dirty="0"/>
          </a:p>
        </p:txBody>
      </p:sp>
      <p:pic>
        <p:nvPicPr>
          <p:cNvPr id="4" name="İçerik Yer Tutucusu 3"/>
          <p:cNvPicPr>
            <a:picLocks noGrp="1" noChangeAspect="1"/>
          </p:cNvPicPr>
          <p:nvPr>
            <p:ph idx="1"/>
          </p:nvPr>
        </p:nvPicPr>
        <p:blipFill>
          <a:blip r:embed="rId2"/>
          <a:stretch>
            <a:fillRect/>
          </a:stretch>
        </p:blipFill>
        <p:spPr>
          <a:xfrm>
            <a:off x="3669793" y="1011936"/>
            <a:ext cx="5169408" cy="5266944"/>
          </a:xfrm>
          <a:prstGeom prst="rect">
            <a:avLst/>
          </a:prstGeom>
        </p:spPr>
      </p:pic>
    </p:spTree>
    <p:extLst>
      <p:ext uri="{BB962C8B-B14F-4D97-AF65-F5344CB8AC3E}">
        <p14:creationId xmlns:p14="http://schemas.microsoft.com/office/powerpoint/2010/main" val="1662435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01824" y="646176"/>
            <a:ext cx="7242048" cy="5583936"/>
          </a:xfrm>
          <a:prstGeom prst="rect">
            <a:avLst/>
          </a:prstGeom>
        </p:spPr>
      </p:pic>
    </p:spTree>
    <p:extLst>
      <p:ext uri="{BB962C8B-B14F-4D97-AF65-F5344CB8AC3E}">
        <p14:creationId xmlns:p14="http://schemas.microsoft.com/office/powerpoint/2010/main" val="271867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17499"/>
          </a:xfrm>
        </p:spPr>
        <p:txBody>
          <a:bodyPr/>
          <a:lstStyle/>
          <a:p>
            <a:pPr algn="ctr"/>
            <a:r>
              <a:rPr lang="tr-TR" b="1" dirty="0" smtClean="0"/>
              <a:t>Temel Etek Astar Şablon Çizimi</a:t>
            </a:r>
            <a:endParaRPr lang="tr-TR" b="1" dirty="0"/>
          </a:p>
        </p:txBody>
      </p:sp>
      <p:pic>
        <p:nvPicPr>
          <p:cNvPr id="4" name="İçerik Yer Tutucusu 3"/>
          <p:cNvPicPr>
            <a:picLocks noGrp="1" noChangeAspect="1"/>
          </p:cNvPicPr>
          <p:nvPr>
            <p:ph idx="1"/>
          </p:nvPr>
        </p:nvPicPr>
        <p:blipFill>
          <a:blip r:embed="rId2"/>
          <a:stretch>
            <a:fillRect/>
          </a:stretch>
        </p:blipFill>
        <p:spPr>
          <a:xfrm>
            <a:off x="3316224" y="1365504"/>
            <a:ext cx="5620512" cy="5340095"/>
          </a:xfrm>
          <a:prstGeom prst="rect">
            <a:avLst/>
          </a:prstGeom>
        </p:spPr>
      </p:pic>
    </p:spTree>
    <p:extLst>
      <p:ext uri="{BB962C8B-B14F-4D97-AF65-F5344CB8AC3E}">
        <p14:creationId xmlns:p14="http://schemas.microsoft.com/office/powerpoint/2010/main" val="40665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06752" y="1447723"/>
            <a:ext cx="4108704" cy="3539430"/>
          </a:xfrm>
          <a:prstGeom prst="rect">
            <a:avLst/>
          </a:prstGeom>
        </p:spPr>
        <p:txBody>
          <a:bodyPr wrap="square">
            <a:spAutoFit/>
          </a:bodyPr>
          <a:lstStyle/>
          <a:p>
            <a:pPr algn="ctr"/>
            <a:r>
              <a:rPr lang="tr-TR" sz="4800" b="1" u="sng" dirty="0" smtClean="0"/>
              <a:t>Ölçüler</a:t>
            </a:r>
          </a:p>
          <a:p>
            <a:pPr algn="ctr"/>
            <a:endParaRPr lang="tr-TR" sz="4800" b="1" u="sng" dirty="0" smtClean="0"/>
          </a:p>
          <a:p>
            <a:r>
              <a:rPr lang="tr-TR" sz="3200" b="1" dirty="0" smtClean="0"/>
              <a:t>Bel </a:t>
            </a:r>
            <a:r>
              <a:rPr lang="tr-TR" sz="3200" b="1" dirty="0"/>
              <a:t>:</a:t>
            </a:r>
            <a:r>
              <a:rPr lang="tr-TR" sz="3200" dirty="0"/>
              <a:t> 70cm </a:t>
            </a:r>
            <a:endParaRPr lang="tr-TR" sz="3200" dirty="0" smtClean="0"/>
          </a:p>
          <a:p>
            <a:r>
              <a:rPr lang="tr-TR" sz="3200" b="1" dirty="0" smtClean="0"/>
              <a:t>Kalça </a:t>
            </a:r>
            <a:r>
              <a:rPr lang="tr-TR" sz="3200" b="1" dirty="0"/>
              <a:t>:</a:t>
            </a:r>
            <a:r>
              <a:rPr lang="tr-TR" sz="3200" dirty="0"/>
              <a:t> 94cm </a:t>
            </a:r>
            <a:endParaRPr lang="tr-TR" sz="3200" dirty="0" smtClean="0"/>
          </a:p>
          <a:p>
            <a:r>
              <a:rPr lang="tr-TR" sz="3200" b="1" dirty="0" smtClean="0"/>
              <a:t>Kalça </a:t>
            </a:r>
            <a:r>
              <a:rPr lang="tr-TR" sz="3200" b="1" dirty="0"/>
              <a:t>düşüklüğü </a:t>
            </a:r>
            <a:r>
              <a:rPr lang="tr-TR" sz="3200" b="1" dirty="0" smtClean="0"/>
              <a:t>: </a:t>
            </a:r>
            <a:r>
              <a:rPr lang="tr-TR" sz="3200" dirty="0"/>
              <a:t>19cm </a:t>
            </a:r>
            <a:endParaRPr lang="tr-TR" sz="3200" dirty="0" smtClean="0"/>
          </a:p>
          <a:p>
            <a:r>
              <a:rPr lang="tr-TR" sz="3200" b="1" dirty="0" smtClean="0"/>
              <a:t>Etek </a:t>
            </a:r>
            <a:r>
              <a:rPr lang="tr-TR" sz="3200" b="1" dirty="0"/>
              <a:t>boyu : </a:t>
            </a:r>
            <a:r>
              <a:rPr lang="tr-TR" sz="3200" dirty="0"/>
              <a:t>60 cm</a:t>
            </a:r>
          </a:p>
        </p:txBody>
      </p:sp>
    </p:spTree>
    <p:extLst>
      <p:ext uri="{BB962C8B-B14F-4D97-AF65-F5344CB8AC3E}">
        <p14:creationId xmlns:p14="http://schemas.microsoft.com/office/powerpoint/2010/main" val="869648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21408" y="646176"/>
            <a:ext cx="7949184" cy="5522976"/>
          </a:xfrm>
          <a:prstGeom prst="rect">
            <a:avLst/>
          </a:prstGeom>
        </p:spPr>
      </p:pic>
    </p:spTree>
    <p:extLst>
      <p:ext uri="{BB962C8B-B14F-4D97-AF65-F5344CB8AC3E}">
        <p14:creationId xmlns:p14="http://schemas.microsoft.com/office/powerpoint/2010/main" val="39039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Pastalın Tanımı</a:t>
            </a:r>
          </a:p>
        </p:txBody>
      </p:sp>
      <p:sp>
        <p:nvSpPr>
          <p:cNvPr id="3" name="İçerik Yer Tutucusu 2"/>
          <p:cNvSpPr>
            <a:spLocks noGrp="1"/>
          </p:cNvSpPr>
          <p:nvPr>
            <p:ph idx="1"/>
          </p:nvPr>
        </p:nvSpPr>
        <p:spPr/>
        <p:txBody>
          <a:bodyPr/>
          <a:lstStyle/>
          <a:p>
            <a:pPr marL="0" indent="0" algn="just">
              <a:buNone/>
            </a:pPr>
            <a:r>
              <a:rPr lang="tr-TR" dirty="0" smtClean="0"/>
              <a:t>       Seri </a:t>
            </a:r>
            <a:r>
              <a:rPr lang="tr-TR" dirty="0"/>
              <a:t>üretim yapmak amacıyla üst üste serilmiş ve en az bir kenarı çakıştırılmış </a:t>
            </a:r>
            <a:r>
              <a:rPr lang="tr-TR" dirty="0" smtClean="0"/>
              <a:t>kumaş katları </a:t>
            </a:r>
            <a:r>
              <a:rPr lang="tr-TR" dirty="0"/>
              <a:t>bloğuna pastal denir.</a:t>
            </a:r>
          </a:p>
          <a:p>
            <a:pPr marL="0" indent="0" algn="just">
              <a:buNone/>
            </a:pPr>
            <a:r>
              <a:rPr lang="tr-TR" dirty="0" smtClean="0"/>
              <a:t>       Başka </a:t>
            </a:r>
            <a:r>
              <a:rPr lang="tr-TR" dirty="0"/>
              <a:t>bir deyişle kumaşların, kesim emrine uygun şekilde kesim masasına desen, </a:t>
            </a:r>
            <a:r>
              <a:rPr lang="tr-TR" dirty="0" smtClean="0"/>
              <a:t>tüy, hav </a:t>
            </a:r>
            <a:r>
              <a:rPr lang="tr-TR" dirty="0"/>
              <a:t>ve uygulanacak modelin özelliklerine göre çeşitli şekillerde kat kat serilmesine </a:t>
            </a:r>
            <a:r>
              <a:rPr lang="tr-TR" dirty="0" smtClean="0"/>
              <a:t>pastal denir</a:t>
            </a:r>
            <a:r>
              <a:rPr lang="tr-TR" dirty="0"/>
              <a:t>. </a:t>
            </a:r>
          </a:p>
        </p:txBody>
      </p:sp>
    </p:spTree>
    <p:extLst>
      <p:ext uri="{BB962C8B-B14F-4D97-AF65-F5344CB8AC3E}">
        <p14:creationId xmlns:p14="http://schemas.microsoft.com/office/powerpoint/2010/main" val="197190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Asorti Tanımı</a:t>
            </a:r>
          </a:p>
        </p:txBody>
      </p:sp>
      <p:sp>
        <p:nvSpPr>
          <p:cNvPr id="3" name="İçerik Yer Tutucusu 2"/>
          <p:cNvSpPr>
            <a:spLocks noGrp="1"/>
          </p:cNvSpPr>
          <p:nvPr>
            <p:ph idx="1"/>
          </p:nvPr>
        </p:nvSpPr>
        <p:spPr/>
        <p:txBody>
          <a:bodyPr/>
          <a:lstStyle/>
          <a:p>
            <a:pPr marL="0" indent="0" algn="just">
              <a:buNone/>
            </a:pPr>
            <a:r>
              <a:rPr lang="tr-TR" dirty="0" smtClean="0"/>
              <a:t>      Konfeksiyon </a:t>
            </a:r>
            <a:r>
              <a:rPr lang="tr-TR" dirty="0"/>
              <a:t>sanayinde genellikle bir giysi modelinden siparişe ve satış </a:t>
            </a:r>
            <a:r>
              <a:rPr lang="tr-TR" dirty="0" smtClean="0"/>
              <a:t>tahminlerine göre </a:t>
            </a:r>
            <a:r>
              <a:rPr lang="tr-TR" dirty="0"/>
              <a:t>değişik renklerde ve farklı beden dağılımında üretim yapılır.</a:t>
            </a:r>
          </a:p>
          <a:p>
            <a:pPr marL="0" indent="0" algn="just">
              <a:buNone/>
            </a:pPr>
            <a:r>
              <a:rPr lang="tr-TR" dirty="0" smtClean="0"/>
              <a:t>      Üretim </a:t>
            </a:r>
            <a:r>
              <a:rPr lang="tr-TR" dirty="0"/>
              <a:t>başlamadan önce belirlenen bu renk ve beden dağılımına o modelin asortisi </a:t>
            </a:r>
            <a:r>
              <a:rPr lang="tr-TR" dirty="0" smtClean="0"/>
              <a:t>adı verilir</a:t>
            </a:r>
            <a:r>
              <a:rPr lang="tr-TR" dirty="0"/>
              <a:t>. Bazen sadece renk asortisi (tek beden üretiminde) yada sadece beden asortisi (</a:t>
            </a:r>
            <a:r>
              <a:rPr lang="tr-TR" dirty="0" smtClean="0"/>
              <a:t>tek renk </a:t>
            </a:r>
            <a:r>
              <a:rPr lang="tr-TR" dirty="0"/>
              <a:t>üretiminde) olabilir. </a:t>
            </a:r>
          </a:p>
        </p:txBody>
      </p:sp>
    </p:spTree>
    <p:extLst>
      <p:ext uri="{BB962C8B-B14F-4D97-AF65-F5344CB8AC3E}">
        <p14:creationId xmlns:p14="http://schemas.microsoft.com/office/powerpoint/2010/main" val="3650097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Pastal Planı Tanımı</a:t>
            </a:r>
          </a:p>
        </p:txBody>
      </p:sp>
      <p:sp>
        <p:nvSpPr>
          <p:cNvPr id="3" name="İçerik Yer Tutucusu 2"/>
          <p:cNvSpPr>
            <a:spLocks noGrp="1"/>
          </p:cNvSpPr>
          <p:nvPr>
            <p:ph idx="1"/>
          </p:nvPr>
        </p:nvSpPr>
        <p:spPr/>
        <p:txBody>
          <a:bodyPr>
            <a:normAutofit/>
          </a:bodyPr>
          <a:lstStyle/>
          <a:p>
            <a:pPr marL="0" indent="0" algn="just">
              <a:buNone/>
            </a:pPr>
            <a:r>
              <a:rPr lang="tr-TR" dirty="0" smtClean="0"/>
              <a:t>       Konfeksiyonda </a:t>
            </a:r>
            <a:r>
              <a:rPr lang="tr-TR" dirty="0"/>
              <a:t>pastal planı (kesim yerleşim planı) serim katlarının en üstüne </a:t>
            </a:r>
            <a:r>
              <a:rPr lang="tr-TR" dirty="0" smtClean="0"/>
              <a:t>serilen ve </a:t>
            </a:r>
            <a:r>
              <a:rPr lang="tr-TR" dirty="0"/>
              <a:t>kumaşın en iyi tasarrufu sağlayacak şekilde nasıl kesilmesi gerektiğini gösteren plandır.</a:t>
            </a:r>
          </a:p>
          <a:p>
            <a:pPr marL="0" indent="0" algn="just">
              <a:buNone/>
            </a:pPr>
            <a:r>
              <a:rPr lang="tr-TR" dirty="0" smtClean="0"/>
              <a:t>      Başka </a:t>
            </a:r>
            <a:r>
              <a:rPr lang="tr-TR" dirty="0"/>
              <a:t>bir ifade ile pastal planı; üretilecek modele ait kalıpların, sipariş adetlerine </a:t>
            </a:r>
            <a:r>
              <a:rPr lang="tr-TR" dirty="0" smtClean="0"/>
              <a:t>göre düzenlenerek</a:t>
            </a:r>
            <a:r>
              <a:rPr lang="tr-TR" dirty="0"/>
              <a:t>, istenilen kumaş eni genişliğinde, belirtilen yerleştirme kurallarına uyularak </a:t>
            </a:r>
            <a:r>
              <a:rPr lang="tr-TR" dirty="0" smtClean="0"/>
              <a:t>en ekonomik </a:t>
            </a:r>
            <a:r>
              <a:rPr lang="tr-TR" dirty="0"/>
              <a:t>şekilde yerleştirilmesiyle elde edilen kesim grafiği olarak ta tanımlanabilir. </a:t>
            </a:r>
          </a:p>
        </p:txBody>
      </p:sp>
    </p:spTree>
    <p:extLst>
      <p:ext uri="{BB962C8B-B14F-4D97-AF65-F5344CB8AC3E}">
        <p14:creationId xmlns:p14="http://schemas.microsoft.com/office/powerpoint/2010/main" val="389853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207643"/>
          </a:xfrm>
        </p:spPr>
        <p:txBody>
          <a:bodyPr/>
          <a:lstStyle/>
          <a:p>
            <a:pPr algn="ctr"/>
            <a:r>
              <a:rPr lang="tr-TR" b="1" dirty="0" smtClean="0"/>
              <a:t>Temel Etek Kumaş Pastal Planı</a:t>
            </a:r>
            <a:endParaRPr lang="tr-TR" b="1" dirty="0"/>
          </a:p>
        </p:txBody>
      </p:sp>
      <p:pic>
        <p:nvPicPr>
          <p:cNvPr id="4" name="İçerik Yer Tutucusu 3"/>
          <p:cNvPicPr>
            <a:picLocks noGrp="1" noChangeAspect="1"/>
          </p:cNvPicPr>
          <p:nvPr>
            <p:ph idx="1"/>
          </p:nvPr>
        </p:nvPicPr>
        <p:blipFill>
          <a:blip r:embed="rId2"/>
          <a:stretch>
            <a:fillRect/>
          </a:stretch>
        </p:blipFill>
        <p:spPr>
          <a:xfrm>
            <a:off x="2084832" y="1572768"/>
            <a:ext cx="8278368" cy="4242816"/>
          </a:xfrm>
          <a:prstGeom prst="rect">
            <a:avLst/>
          </a:prstGeom>
        </p:spPr>
      </p:pic>
    </p:spTree>
    <p:extLst>
      <p:ext uri="{BB962C8B-B14F-4D97-AF65-F5344CB8AC3E}">
        <p14:creationId xmlns:p14="http://schemas.microsoft.com/office/powerpoint/2010/main" val="219694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nn-NO" b="1" dirty="0"/>
              <a:t>Temel Etek </a:t>
            </a:r>
            <a:r>
              <a:rPr lang="tr-TR" b="1" dirty="0" smtClean="0"/>
              <a:t>Astar</a:t>
            </a:r>
            <a:r>
              <a:rPr lang="nn-NO" b="1" dirty="0" smtClean="0"/>
              <a:t> </a:t>
            </a:r>
            <a:r>
              <a:rPr lang="nn-NO" b="1" dirty="0"/>
              <a:t>Pastal Planı</a:t>
            </a:r>
            <a:endParaRPr lang="tr-TR" b="1" dirty="0"/>
          </a:p>
        </p:txBody>
      </p:sp>
      <p:pic>
        <p:nvPicPr>
          <p:cNvPr id="4" name="İçerik Yer Tutucusu 3"/>
          <p:cNvPicPr>
            <a:picLocks noGrp="1" noChangeAspect="1"/>
          </p:cNvPicPr>
          <p:nvPr>
            <p:ph idx="1"/>
          </p:nvPr>
        </p:nvPicPr>
        <p:blipFill>
          <a:blip r:embed="rId2"/>
          <a:stretch>
            <a:fillRect/>
          </a:stretch>
        </p:blipFill>
        <p:spPr>
          <a:xfrm>
            <a:off x="1901952" y="1999488"/>
            <a:ext cx="8522207" cy="3681984"/>
          </a:xfrm>
          <a:prstGeom prst="rect">
            <a:avLst/>
          </a:prstGeom>
        </p:spPr>
      </p:pic>
    </p:spTree>
    <p:extLst>
      <p:ext uri="{BB962C8B-B14F-4D97-AF65-F5344CB8AC3E}">
        <p14:creationId xmlns:p14="http://schemas.microsoft.com/office/powerpoint/2010/main" val="1773365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160" y="2632837"/>
            <a:ext cx="10515600" cy="1325563"/>
          </a:xfrm>
        </p:spPr>
        <p:txBody>
          <a:bodyPr>
            <a:normAutofit/>
          </a:bodyPr>
          <a:lstStyle/>
          <a:p>
            <a:pPr algn="ctr"/>
            <a:r>
              <a:rPr lang="tr-TR" sz="6000" b="1" dirty="0" smtClean="0"/>
              <a:t>TEMEL ETEK SERİ ÇİZİMİ</a:t>
            </a:r>
            <a:endParaRPr lang="tr-TR" sz="6000" b="1" dirty="0"/>
          </a:p>
        </p:txBody>
      </p:sp>
    </p:spTree>
    <p:extLst>
      <p:ext uri="{BB962C8B-B14F-4D97-AF65-F5344CB8AC3E}">
        <p14:creationId xmlns:p14="http://schemas.microsoft.com/office/powerpoint/2010/main" val="120637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85723"/>
          </a:xfrm>
        </p:spPr>
        <p:txBody>
          <a:bodyPr/>
          <a:lstStyle/>
          <a:p>
            <a:r>
              <a:rPr lang="tr-TR" dirty="0"/>
              <a:t> </a:t>
            </a:r>
            <a:r>
              <a:rPr lang="tr-TR" sz="4800" b="1" dirty="0"/>
              <a:t>Serinin Tanımı </a:t>
            </a:r>
          </a:p>
        </p:txBody>
      </p:sp>
      <p:sp>
        <p:nvSpPr>
          <p:cNvPr id="3" name="İçerik Yer Tutucusu 2"/>
          <p:cNvSpPr>
            <a:spLocks noGrp="1"/>
          </p:cNvSpPr>
          <p:nvPr>
            <p:ph idx="1"/>
          </p:nvPr>
        </p:nvSpPr>
        <p:spPr>
          <a:xfrm>
            <a:off x="838200" y="1690688"/>
            <a:ext cx="10515600" cy="4351338"/>
          </a:xfrm>
        </p:spPr>
        <p:txBody>
          <a:bodyPr/>
          <a:lstStyle/>
          <a:p>
            <a:pPr marL="0" indent="0" algn="just">
              <a:buNone/>
            </a:pPr>
            <a:r>
              <a:rPr lang="tr-TR" dirty="0" smtClean="0"/>
              <a:t>          Seri</a:t>
            </a:r>
            <a:r>
              <a:rPr lang="tr-TR" dirty="0"/>
              <a:t>; herhangi bir bedende hazırlanmış kalıbın, basamaklı olarak, büyütüp küçültülmesidir. Gradasyon olarak da adlandırılır. Herhangi bir bedende kalıbı hazırlanan bir modelin, doğru ve sistemli bir şekilde diğer bedenlere de taşınması amacıyla yapılır. Kısaca serileştirme; konfeksiyonda bir giysi kalıbını baz alarak, ölçüye uygun </a:t>
            </a:r>
            <a:r>
              <a:rPr lang="tr-TR" dirty="0" smtClean="0"/>
              <a:t>olacak şekilde </a:t>
            </a:r>
            <a:r>
              <a:rPr lang="tr-TR" dirty="0"/>
              <a:t>küçük veya büyük bedenlerde kalıp elde etmektir.</a:t>
            </a:r>
          </a:p>
          <a:p>
            <a:pPr marL="0" indent="0" algn="just">
              <a:buNone/>
            </a:pPr>
            <a:r>
              <a:rPr lang="tr-TR" dirty="0" smtClean="0"/>
              <a:t>          Serileme </a:t>
            </a:r>
            <a:r>
              <a:rPr lang="tr-TR" dirty="0"/>
              <a:t>işlemi; serisi yapılan bedenlerde temel kalıp çizimi, model uygulama, kalıp açılımları ve şablon çizimi aşamalarının her beden için ayrı ayrı yapılması gereğini ortadan kaldırır. Bu nedenle zamandan tasarruf sağlar. </a:t>
            </a:r>
          </a:p>
        </p:txBody>
      </p:sp>
    </p:spTree>
    <p:extLst>
      <p:ext uri="{BB962C8B-B14F-4D97-AF65-F5344CB8AC3E}">
        <p14:creationId xmlns:p14="http://schemas.microsoft.com/office/powerpoint/2010/main" val="3397994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9872" y="1634020"/>
            <a:ext cx="10948416" cy="3970318"/>
          </a:xfrm>
          <a:prstGeom prst="rect">
            <a:avLst/>
          </a:prstGeom>
        </p:spPr>
        <p:txBody>
          <a:bodyPr wrap="square">
            <a:spAutoFit/>
          </a:bodyPr>
          <a:lstStyle/>
          <a:p>
            <a:pPr algn="just"/>
            <a:r>
              <a:rPr lang="tr-TR" sz="2800" b="1" dirty="0"/>
              <a:t>Sıçrama </a:t>
            </a:r>
            <a:r>
              <a:rPr lang="tr-TR" sz="2800" b="1" dirty="0" smtClean="0"/>
              <a:t>Noktası</a:t>
            </a:r>
            <a:r>
              <a:rPr lang="tr-TR" sz="2800" b="1" dirty="0"/>
              <a:t>: </a:t>
            </a:r>
            <a:r>
              <a:rPr lang="tr-TR" sz="2800" dirty="0"/>
              <a:t>Serileme işleminde, sıçrama oranlarının değerlendirildiği noktalardır. Örneğin bel seri farkının, ön ve arka etekte yan dikiş ve bel hattının kesiştiği noktada </a:t>
            </a:r>
            <a:r>
              <a:rPr lang="tr-TR" sz="2800" dirty="0" smtClean="0"/>
              <a:t>kullanılması </a:t>
            </a:r>
            <a:r>
              <a:rPr lang="tr-TR" sz="2800" dirty="0"/>
              <a:t>gibi</a:t>
            </a:r>
            <a:r>
              <a:rPr lang="tr-TR" sz="2800" dirty="0" smtClean="0"/>
              <a:t>.</a:t>
            </a:r>
          </a:p>
          <a:p>
            <a:pPr algn="just"/>
            <a:endParaRPr lang="tr-TR" sz="2800" dirty="0" smtClean="0"/>
          </a:p>
          <a:p>
            <a:pPr algn="just"/>
            <a:r>
              <a:rPr lang="tr-TR" sz="2800" b="1" dirty="0"/>
              <a:t>Sıçrama değerleri: </a:t>
            </a:r>
            <a:r>
              <a:rPr lang="tr-TR" sz="2800" dirty="0"/>
              <a:t>Serileme işleminde, sıçrama noktasında hangi ölçü değerinin kullanılacağı bilgisidir. Örneğin kalça seri farkının hem kalça hattında hem de etek ucunda kullanılması </a:t>
            </a:r>
            <a:r>
              <a:rPr lang="tr-TR" sz="2800" dirty="0" smtClean="0"/>
              <a:t>gibi.</a:t>
            </a:r>
            <a:endParaRPr lang="tr-TR" sz="2800" dirty="0"/>
          </a:p>
          <a:p>
            <a:pPr algn="just"/>
            <a:endParaRPr lang="tr-TR" sz="2800" dirty="0" smtClean="0"/>
          </a:p>
          <a:p>
            <a:pPr algn="just"/>
            <a:endParaRPr lang="tr-TR" sz="2800" dirty="0"/>
          </a:p>
        </p:txBody>
      </p:sp>
    </p:spTree>
    <p:extLst>
      <p:ext uri="{BB962C8B-B14F-4D97-AF65-F5344CB8AC3E}">
        <p14:creationId xmlns:p14="http://schemas.microsoft.com/office/powerpoint/2010/main" val="3741443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9328" y="1121956"/>
            <a:ext cx="10643616" cy="3970318"/>
          </a:xfrm>
          <a:prstGeom prst="rect">
            <a:avLst/>
          </a:prstGeom>
        </p:spPr>
        <p:txBody>
          <a:bodyPr wrap="square">
            <a:spAutoFit/>
          </a:bodyPr>
          <a:lstStyle/>
          <a:p>
            <a:pPr algn="just"/>
            <a:r>
              <a:rPr lang="tr-TR" sz="2800" b="1" dirty="0"/>
              <a:t>Sıçrama </a:t>
            </a:r>
            <a:r>
              <a:rPr lang="tr-TR" sz="2800" b="1" dirty="0" smtClean="0"/>
              <a:t>Yönü</a:t>
            </a:r>
            <a:r>
              <a:rPr lang="tr-TR" sz="2800" b="1" dirty="0"/>
              <a:t>: </a:t>
            </a:r>
            <a:r>
              <a:rPr lang="tr-TR" sz="2800" dirty="0"/>
              <a:t>Baz kalıba göre küçültme ya da büyütme yönünü ifade eder. Ön ve arka ortasında serileme yapılmıyorsa küçültme yönü baz kalıba göre yan dikişlerde içeriye doğru, büyütme yönü ise dışarıya doğrudur</a:t>
            </a:r>
            <a:r>
              <a:rPr lang="tr-TR" sz="2800" dirty="0" smtClean="0"/>
              <a:t>.</a:t>
            </a:r>
          </a:p>
          <a:p>
            <a:pPr algn="just"/>
            <a:endParaRPr lang="tr-TR" sz="2800" dirty="0" smtClean="0"/>
          </a:p>
          <a:p>
            <a:pPr algn="just"/>
            <a:r>
              <a:rPr lang="tr-TR" sz="2800" b="1" dirty="0"/>
              <a:t>Sıçrama </a:t>
            </a:r>
            <a:r>
              <a:rPr lang="tr-TR" sz="2800" b="1" dirty="0" smtClean="0"/>
              <a:t>Oranları</a:t>
            </a:r>
            <a:r>
              <a:rPr lang="tr-TR" sz="2800" b="1" dirty="0"/>
              <a:t>: </a:t>
            </a:r>
            <a:r>
              <a:rPr lang="tr-TR" sz="2800" dirty="0" smtClean="0"/>
              <a:t>Baz </a:t>
            </a:r>
            <a:r>
              <a:rPr lang="tr-TR" sz="2800" dirty="0"/>
              <a:t>kalıbın ölçüleri ile serisi yapılacak bedenlere ait </a:t>
            </a:r>
            <a:r>
              <a:rPr lang="tr-TR" sz="2800" dirty="0" smtClean="0"/>
              <a:t>ölçüler </a:t>
            </a:r>
            <a:r>
              <a:rPr lang="tr-TR" sz="2800" dirty="0"/>
              <a:t>arasındaki ölçü farklarıdır. Ölçü farklarının serisi yapılacak hatlara bölünmesi ile elde edilir. “mm” ile ifade edilir. Baz kalıba göre büyütme ya da küçültme yönünde kullanılır. </a:t>
            </a:r>
          </a:p>
        </p:txBody>
      </p:sp>
    </p:spTree>
    <p:extLst>
      <p:ext uri="{BB962C8B-B14F-4D97-AF65-F5344CB8AC3E}">
        <p14:creationId xmlns:p14="http://schemas.microsoft.com/office/powerpoint/2010/main" val="161411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68096" y="1597444"/>
            <a:ext cx="10972800" cy="2923877"/>
          </a:xfrm>
          <a:prstGeom prst="rect">
            <a:avLst/>
          </a:prstGeom>
        </p:spPr>
        <p:txBody>
          <a:bodyPr wrap="square">
            <a:spAutoFit/>
          </a:bodyPr>
          <a:lstStyle/>
          <a:p>
            <a:r>
              <a:rPr lang="tr-TR" sz="4000" u="sng" dirty="0" smtClean="0"/>
              <a:t>Pens Hesaplaması</a:t>
            </a:r>
          </a:p>
          <a:p>
            <a:endParaRPr lang="tr-TR" sz="3200" dirty="0" smtClean="0"/>
          </a:p>
          <a:p>
            <a:r>
              <a:rPr lang="tr-TR" sz="2800" b="1" dirty="0" smtClean="0"/>
              <a:t>Pens </a:t>
            </a:r>
            <a:r>
              <a:rPr lang="tr-TR" sz="2800" b="1" dirty="0"/>
              <a:t>payı </a:t>
            </a:r>
            <a:r>
              <a:rPr lang="tr-TR" sz="2800" b="1" dirty="0" smtClean="0"/>
              <a:t>: </a:t>
            </a:r>
            <a:r>
              <a:rPr lang="tr-TR" sz="2800" dirty="0"/>
              <a:t>1/2 Kalça+0-1 </a:t>
            </a:r>
            <a:r>
              <a:rPr lang="ar-AE" sz="2800" dirty="0"/>
              <a:t>٪ 1/2 </a:t>
            </a:r>
            <a:r>
              <a:rPr lang="tr-TR" sz="2800" dirty="0"/>
              <a:t>Bel = 47-48 </a:t>
            </a:r>
            <a:r>
              <a:rPr lang="ar-AE" sz="2800" dirty="0"/>
              <a:t>٪ 35= 12-13 </a:t>
            </a:r>
            <a:r>
              <a:rPr lang="tr-TR" sz="2800" dirty="0"/>
              <a:t>cm pens </a:t>
            </a:r>
            <a:r>
              <a:rPr lang="tr-TR" sz="2800" dirty="0" smtClean="0"/>
              <a:t>payı</a:t>
            </a:r>
          </a:p>
          <a:p>
            <a:r>
              <a:rPr lang="tr-TR" sz="2800" b="1" dirty="0" smtClean="0"/>
              <a:t>Ön pens: </a:t>
            </a:r>
            <a:r>
              <a:rPr lang="tr-TR" sz="2800" dirty="0" smtClean="0"/>
              <a:t>Pens </a:t>
            </a:r>
            <a:r>
              <a:rPr lang="tr-TR" sz="2800" dirty="0"/>
              <a:t>payı1/5 = 2,4 cm≡ 2,5 cm </a:t>
            </a:r>
            <a:endParaRPr lang="tr-TR" sz="2800" dirty="0" smtClean="0"/>
          </a:p>
          <a:p>
            <a:r>
              <a:rPr lang="tr-TR" sz="2800" b="1" dirty="0" smtClean="0"/>
              <a:t>Arka </a:t>
            </a:r>
            <a:r>
              <a:rPr lang="tr-TR" sz="2800" b="1" dirty="0"/>
              <a:t>pens </a:t>
            </a:r>
            <a:r>
              <a:rPr lang="tr-TR" sz="2800" b="1" dirty="0" smtClean="0"/>
              <a:t>: </a:t>
            </a:r>
            <a:r>
              <a:rPr lang="tr-TR" sz="2800" dirty="0" smtClean="0"/>
              <a:t>Kalan </a:t>
            </a:r>
            <a:r>
              <a:rPr lang="tr-TR" sz="2800" dirty="0"/>
              <a:t>pens payı 1/3 = 3,2 cm≡ 3,5 cm </a:t>
            </a:r>
            <a:endParaRPr lang="tr-TR" sz="2800" dirty="0" smtClean="0"/>
          </a:p>
          <a:p>
            <a:r>
              <a:rPr lang="tr-TR" sz="2800" b="1" dirty="0" smtClean="0"/>
              <a:t>Yan pensler: </a:t>
            </a:r>
            <a:r>
              <a:rPr lang="tr-TR" sz="2800" dirty="0" smtClean="0"/>
              <a:t>Kalan </a:t>
            </a:r>
            <a:r>
              <a:rPr lang="tr-TR" sz="2800" dirty="0"/>
              <a:t>pens payı = 6 cm</a:t>
            </a:r>
          </a:p>
        </p:txBody>
      </p:sp>
    </p:spTree>
    <p:extLst>
      <p:ext uri="{BB962C8B-B14F-4D97-AF65-F5344CB8AC3E}">
        <p14:creationId xmlns:p14="http://schemas.microsoft.com/office/powerpoint/2010/main" val="192125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 </a:t>
            </a:r>
            <a:r>
              <a:rPr lang="tr-TR" b="1" dirty="0"/>
              <a:t>Seri Çiziminde Dikkat Edilecek </a:t>
            </a:r>
            <a:r>
              <a:rPr lang="tr-TR" b="1" dirty="0" smtClean="0"/>
              <a:t>Noktalar</a:t>
            </a:r>
            <a:endParaRPr lang="tr-TR" b="1" dirty="0"/>
          </a:p>
        </p:txBody>
      </p:sp>
      <p:sp>
        <p:nvSpPr>
          <p:cNvPr id="3" name="İçerik Yer Tutucusu 2"/>
          <p:cNvSpPr>
            <a:spLocks noGrp="1"/>
          </p:cNvSpPr>
          <p:nvPr>
            <p:ph idx="1"/>
          </p:nvPr>
        </p:nvSpPr>
        <p:spPr/>
        <p:txBody>
          <a:bodyPr/>
          <a:lstStyle/>
          <a:p>
            <a:r>
              <a:rPr lang="tr-TR" dirty="0" smtClean="0"/>
              <a:t>Serisi </a:t>
            </a:r>
            <a:r>
              <a:rPr lang="tr-TR" dirty="0"/>
              <a:t>yapılacak modelin temel kalıbı, doğru ve düzgün çalışılmış </a:t>
            </a:r>
            <a:r>
              <a:rPr lang="tr-TR" dirty="0" smtClean="0"/>
              <a:t>olmalıdır.</a:t>
            </a:r>
          </a:p>
          <a:p>
            <a:r>
              <a:rPr lang="tr-TR" dirty="0" smtClean="0"/>
              <a:t>Serisi </a:t>
            </a:r>
            <a:r>
              <a:rPr lang="tr-TR" dirty="0"/>
              <a:t>yapılacak kalıbın model uygulama ve şablon çizim işlemleri tamamlanmış </a:t>
            </a:r>
            <a:r>
              <a:rPr lang="tr-TR" dirty="0" smtClean="0"/>
              <a:t>olmalıdır.</a:t>
            </a:r>
          </a:p>
          <a:p>
            <a:r>
              <a:rPr lang="tr-TR" dirty="0" smtClean="0"/>
              <a:t>Serisi </a:t>
            </a:r>
            <a:r>
              <a:rPr lang="tr-TR" dirty="0"/>
              <a:t>yapılacak kalıbın, kalıp kontrolü sonrasında gereken düzeltmeleri yapılmış </a:t>
            </a:r>
            <a:r>
              <a:rPr lang="tr-TR" dirty="0" smtClean="0"/>
              <a:t>olmalıdır.</a:t>
            </a:r>
          </a:p>
          <a:p>
            <a:r>
              <a:rPr lang="tr-TR" dirty="0" smtClean="0"/>
              <a:t>Kullanılacak </a:t>
            </a:r>
            <a:r>
              <a:rPr lang="tr-TR" dirty="0"/>
              <a:t>baz kalıpta, tüm yazı ve işaretler tamamlanmış olmalı, kullanımı kolaylaştıracak bir malzemeden kesilerek hazırlanmalıdır (mukavva, karton vb.). </a:t>
            </a:r>
          </a:p>
        </p:txBody>
      </p:sp>
    </p:spTree>
    <p:extLst>
      <p:ext uri="{BB962C8B-B14F-4D97-AF65-F5344CB8AC3E}">
        <p14:creationId xmlns:p14="http://schemas.microsoft.com/office/powerpoint/2010/main" val="72391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7136" y="196840"/>
            <a:ext cx="10899648" cy="6124754"/>
          </a:xfrm>
          <a:prstGeom prst="rect">
            <a:avLst/>
          </a:prstGeom>
        </p:spPr>
        <p:txBody>
          <a:bodyPr wrap="square">
            <a:spAutoFit/>
          </a:bodyPr>
          <a:lstStyle/>
          <a:p>
            <a:pPr marL="285750" indent="-285750" algn="just">
              <a:buFont typeface="Arial" panose="020B0604020202020204" pitchFamily="34" charset="0"/>
              <a:buChar char="•"/>
            </a:pPr>
            <a:r>
              <a:rPr lang="tr-TR" sz="2800" dirty="0"/>
              <a:t>S</a:t>
            </a:r>
            <a:r>
              <a:rPr lang="tr-TR" sz="2800" dirty="0" smtClean="0"/>
              <a:t>eri </a:t>
            </a:r>
            <a:r>
              <a:rPr lang="tr-TR" sz="2800" dirty="0"/>
              <a:t>çizimi yaparken kesilerek hazırlanmış olan baz kalıp kenarlarından yararlanılmalı, cetvel riga vb. mümkün olduğunca az </a:t>
            </a:r>
            <a:r>
              <a:rPr lang="tr-TR" sz="2800" dirty="0" smtClean="0"/>
              <a:t>kullanılmalıdır.</a:t>
            </a:r>
          </a:p>
          <a:p>
            <a:pPr algn="just"/>
            <a:endParaRPr lang="tr-TR" sz="2800" dirty="0" smtClean="0"/>
          </a:p>
          <a:p>
            <a:pPr marL="285750" indent="-285750" algn="just">
              <a:buFont typeface="Arial" panose="020B0604020202020204" pitchFamily="34" charset="0"/>
              <a:buChar char="•"/>
            </a:pPr>
            <a:r>
              <a:rPr lang="tr-TR" sz="2800" dirty="0" smtClean="0"/>
              <a:t>Elde </a:t>
            </a:r>
            <a:r>
              <a:rPr lang="tr-TR" sz="2800" dirty="0"/>
              <a:t>edilecek kalıpların düzgün olması için baz/temel kalıba yakın 2 ya da 3 bedende serileme yapılmalıdır. Daha büyük ya da küçük bedenler için serisi yapılacak bedenlere yakın yeni bir baz kalıp </a:t>
            </a:r>
            <a:r>
              <a:rPr lang="tr-TR" sz="2800" dirty="0" smtClean="0"/>
              <a:t>hazırlanmalıdır.</a:t>
            </a:r>
          </a:p>
          <a:p>
            <a:pPr algn="just"/>
            <a:endParaRPr lang="tr-TR" sz="2800" dirty="0" smtClean="0"/>
          </a:p>
          <a:p>
            <a:pPr marL="285750" indent="-285750" algn="just">
              <a:buFont typeface="Arial" panose="020B0604020202020204" pitchFamily="34" charset="0"/>
              <a:buChar char="•"/>
            </a:pPr>
            <a:r>
              <a:rPr lang="tr-TR" sz="2800" dirty="0" smtClean="0"/>
              <a:t>Seri </a:t>
            </a:r>
            <a:r>
              <a:rPr lang="tr-TR" sz="2800" dirty="0"/>
              <a:t>çiziminde model özelliğinin ve oranlarının değişmemesine dikkat </a:t>
            </a:r>
            <a:r>
              <a:rPr lang="tr-TR" sz="2800" dirty="0" smtClean="0"/>
              <a:t>edilmelidir.</a:t>
            </a:r>
          </a:p>
          <a:p>
            <a:pPr algn="just"/>
            <a:endParaRPr lang="tr-TR" sz="2800" dirty="0" smtClean="0"/>
          </a:p>
          <a:p>
            <a:pPr marL="285750" indent="-285750" algn="just">
              <a:buFont typeface="Arial" panose="020B0604020202020204" pitchFamily="34" charset="0"/>
              <a:buChar char="•"/>
            </a:pPr>
            <a:r>
              <a:rPr lang="tr-TR" sz="2800" dirty="0" smtClean="0"/>
              <a:t>Seri </a:t>
            </a:r>
            <a:r>
              <a:rPr lang="tr-TR" sz="2800" dirty="0"/>
              <a:t>çizimi yaparken bedenlere ait ölçüler, önceden hazırlanan sıçrama oranları tablosundan </a:t>
            </a:r>
            <a:r>
              <a:rPr lang="tr-TR" sz="2800" dirty="0" smtClean="0"/>
              <a:t>alınmalıdır.</a:t>
            </a:r>
          </a:p>
          <a:p>
            <a:pPr algn="just"/>
            <a:endParaRPr lang="tr-TR" sz="2800" dirty="0" smtClean="0"/>
          </a:p>
          <a:p>
            <a:pPr marL="285750" indent="-285750" algn="just">
              <a:buFont typeface="Arial" panose="020B0604020202020204" pitchFamily="34" charset="0"/>
              <a:buChar char="•"/>
            </a:pPr>
            <a:r>
              <a:rPr lang="tr-TR" sz="2800" dirty="0" smtClean="0"/>
              <a:t>Seri </a:t>
            </a:r>
            <a:r>
              <a:rPr lang="tr-TR" sz="2800" dirty="0"/>
              <a:t>farkları hesaplamalarına ve seri yönlerine dikkat </a:t>
            </a:r>
            <a:r>
              <a:rPr lang="tr-TR" sz="2800" dirty="0" smtClean="0"/>
              <a:t>edilmelidir.</a:t>
            </a:r>
          </a:p>
        </p:txBody>
      </p:sp>
    </p:spTree>
    <p:extLst>
      <p:ext uri="{BB962C8B-B14F-4D97-AF65-F5344CB8AC3E}">
        <p14:creationId xmlns:p14="http://schemas.microsoft.com/office/powerpoint/2010/main" val="199863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6176" y="500164"/>
            <a:ext cx="10875264" cy="5693866"/>
          </a:xfrm>
          <a:prstGeom prst="rect">
            <a:avLst/>
          </a:prstGeom>
        </p:spPr>
        <p:txBody>
          <a:bodyPr wrap="square">
            <a:spAutoFit/>
          </a:bodyPr>
          <a:lstStyle/>
          <a:p>
            <a:pPr marL="285750" indent="-285750">
              <a:buFont typeface="Arial" panose="020B0604020202020204" pitchFamily="34" charset="0"/>
              <a:buChar char="•"/>
            </a:pPr>
            <a:r>
              <a:rPr lang="tr-TR" sz="2800" dirty="0" smtClean="0"/>
              <a:t>Seri </a:t>
            </a:r>
            <a:r>
              <a:rPr lang="tr-TR" sz="2800" dirty="0"/>
              <a:t>yapılırken parçaların düz boy iplik işaretlerine dikkat </a:t>
            </a:r>
            <a:r>
              <a:rPr lang="tr-TR" sz="2800" dirty="0" smtClean="0"/>
              <a:t>edilmelidir.</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Büyük </a:t>
            </a:r>
            <a:r>
              <a:rPr lang="tr-TR" sz="2800" dirty="0"/>
              <a:t>beden seri çiziminde eksik kalan çizgiler forma uygun olarak </a:t>
            </a:r>
            <a:r>
              <a:rPr lang="tr-TR" sz="2800" dirty="0" smtClean="0"/>
              <a:t>tamamlanmalıdır.</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Serilemede </a:t>
            </a:r>
            <a:r>
              <a:rPr lang="tr-TR" sz="2800" dirty="0"/>
              <a:t>ölçü birimi olarak mm’nin kullanıldığı </a:t>
            </a:r>
            <a:r>
              <a:rPr lang="tr-TR" sz="2800" dirty="0" smtClean="0"/>
              <a:t>unutulmamalıdır.</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Serisi </a:t>
            </a:r>
            <a:r>
              <a:rPr lang="tr-TR" sz="2800" dirty="0"/>
              <a:t>yapılan şablonlar üzerine baz kalıbın tüm yazı ve işaretleri aynen geçirilirken sadece beden numarası </a:t>
            </a:r>
            <a:r>
              <a:rPr lang="tr-TR" sz="2800" dirty="0" smtClean="0"/>
              <a:t>değişir.</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Serisi </a:t>
            </a:r>
            <a:r>
              <a:rPr lang="tr-TR" sz="2800" dirty="0"/>
              <a:t>yapılan kalıpların da kontrolü </a:t>
            </a:r>
            <a:r>
              <a:rPr lang="tr-TR" sz="2800" dirty="0" smtClean="0"/>
              <a:t>yapılmalıdır.</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r>
              <a:rPr lang="tr-TR" sz="2800" dirty="0" smtClean="0"/>
              <a:t>Araç </a:t>
            </a:r>
            <a:r>
              <a:rPr lang="tr-TR" sz="2800" dirty="0"/>
              <a:t>gereçlerin yerinde ve düzgün kullanılmasına özen gösterilmelidir. </a:t>
            </a:r>
          </a:p>
        </p:txBody>
      </p:sp>
    </p:spTree>
    <p:extLst>
      <p:ext uri="{BB962C8B-B14F-4D97-AF65-F5344CB8AC3E}">
        <p14:creationId xmlns:p14="http://schemas.microsoft.com/office/powerpoint/2010/main" val="656379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Etek Seri Farkları Tablosu</a:t>
            </a:r>
          </a:p>
        </p:txBody>
      </p:sp>
      <p:sp>
        <p:nvSpPr>
          <p:cNvPr id="3" name="İçerik Yer Tutucusu 2"/>
          <p:cNvSpPr>
            <a:spLocks noGrp="1"/>
          </p:cNvSpPr>
          <p:nvPr>
            <p:ph idx="1"/>
          </p:nvPr>
        </p:nvSpPr>
        <p:spPr/>
        <p:txBody>
          <a:bodyPr/>
          <a:lstStyle/>
          <a:p>
            <a:pPr marL="0" indent="0" algn="just">
              <a:buNone/>
            </a:pPr>
            <a:r>
              <a:rPr lang="tr-TR" dirty="0" smtClean="0"/>
              <a:t>           </a:t>
            </a:r>
          </a:p>
          <a:p>
            <a:pPr marL="0" indent="0" algn="just">
              <a:buNone/>
            </a:pPr>
            <a:r>
              <a:rPr lang="tr-TR" dirty="0"/>
              <a:t> </a:t>
            </a:r>
            <a:r>
              <a:rPr lang="tr-TR" dirty="0" smtClean="0"/>
              <a:t>        Sistemli </a:t>
            </a:r>
            <a:r>
              <a:rPr lang="tr-TR" dirty="0"/>
              <a:t>bir serileme yapabilmek için beden ölçülerinin bilinmesi gerekir. Tüm bedenlere ait bu ölçüler büyütüp küçültme için gereken sayısal değerleri gösterir. Her kalıp sisteminin ve her işletmenin kendine özgü bir ölçü tablosu vardır. Temel seri farkları tabloları bir defaya mahsus olmak üzere hazırlanır. Sonraki çalışmalarda bu seri farkları tabloları modele özgü oran hesaplamaları yapılarak kullanılır.</a:t>
            </a:r>
          </a:p>
        </p:txBody>
      </p:sp>
    </p:spTree>
    <p:extLst>
      <p:ext uri="{BB962C8B-B14F-4D97-AF65-F5344CB8AC3E}">
        <p14:creationId xmlns:p14="http://schemas.microsoft.com/office/powerpoint/2010/main" val="249273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19072" y="975360"/>
            <a:ext cx="8705087" cy="4498848"/>
          </a:xfrm>
          <a:prstGeom prst="rect">
            <a:avLst/>
          </a:prstGeom>
        </p:spPr>
      </p:pic>
    </p:spTree>
    <p:extLst>
      <p:ext uri="{BB962C8B-B14F-4D97-AF65-F5344CB8AC3E}">
        <p14:creationId xmlns:p14="http://schemas.microsoft.com/office/powerpoint/2010/main" val="2797305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49147"/>
          </a:xfrm>
        </p:spPr>
        <p:txBody>
          <a:bodyPr/>
          <a:lstStyle/>
          <a:p>
            <a:pPr algn="ctr"/>
            <a:r>
              <a:rPr lang="tr-TR" b="1" dirty="0" smtClean="0"/>
              <a:t>Temel Etek Sıçrama Noktaları ve Yönleri</a:t>
            </a:r>
            <a:endParaRPr lang="tr-TR" b="1" dirty="0"/>
          </a:p>
        </p:txBody>
      </p:sp>
      <p:pic>
        <p:nvPicPr>
          <p:cNvPr id="4" name="İçerik Yer Tutucusu 3"/>
          <p:cNvPicPr>
            <a:picLocks noGrp="1" noChangeAspect="1"/>
          </p:cNvPicPr>
          <p:nvPr>
            <p:ph idx="1"/>
          </p:nvPr>
        </p:nvPicPr>
        <p:blipFill>
          <a:blip r:embed="rId2"/>
          <a:stretch>
            <a:fillRect/>
          </a:stretch>
        </p:blipFill>
        <p:spPr>
          <a:xfrm>
            <a:off x="2621280" y="1511808"/>
            <a:ext cx="7144511" cy="5035296"/>
          </a:xfrm>
          <a:prstGeom prst="rect">
            <a:avLst/>
          </a:prstGeom>
        </p:spPr>
      </p:pic>
    </p:spTree>
    <p:extLst>
      <p:ext uri="{BB962C8B-B14F-4D97-AF65-F5344CB8AC3E}">
        <p14:creationId xmlns:p14="http://schemas.microsoft.com/office/powerpoint/2010/main" val="3381810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Temel Etek Sıçrama Oranları ( 34 - 40 – 52 )</a:t>
            </a:r>
            <a:endParaRPr lang="tr-TR" b="1" dirty="0"/>
          </a:p>
        </p:txBody>
      </p:sp>
      <p:pic>
        <p:nvPicPr>
          <p:cNvPr id="4" name="İçerik Yer Tutucusu 3"/>
          <p:cNvPicPr>
            <a:picLocks noGrp="1" noChangeAspect="1"/>
          </p:cNvPicPr>
          <p:nvPr>
            <p:ph idx="1"/>
          </p:nvPr>
        </p:nvPicPr>
        <p:blipFill>
          <a:blip r:embed="rId2"/>
          <a:stretch>
            <a:fillRect/>
          </a:stretch>
        </p:blipFill>
        <p:spPr>
          <a:xfrm>
            <a:off x="2743200" y="1690687"/>
            <a:ext cx="6496442" cy="4905185"/>
          </a:xfrm>
          <a:prstGeom prst="rect">
            <a:avLst/>
          </a:prstGeom>
        </p:spPr>
      </p:pic>
    </p:spTree>
    <p:extLst>
      <p:ext uri="{BB962C8B-B14F-4D97-AF65-F5344CB8AC3E}">
        <p14:creationId xmlns:p14="http://schemas.microsoft.com/office/powerpoint/2010/main" val="966252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27227"/>
          </a:xfrm>
        </p:spPr>
        <p:txBody>
          <a:bodyPr/>
          <a:lstStyle/>
          <a:p>
            <a:pPr algn="ctr"/>
            <a:r>
              <a:rPr lang="tr-TR" b="1" dirty="0" smtClean="0"/>
              <a:t>Temel Etek Seri Çizimi (Ön)</a:t>
            </a:r>
            <a:endParaRPr lang="tr-TR" b="1" dirty="0"/>
          </a:p>
        </p:txBody>
      </p:sp>
      <p:pic>
        <p:nvPicPr>
          <p:cNvPr id="4" name="İçerik Yer Tutucusu 3"/>
          <p:cNvPicPr>
            <a:picLocks noGrp="1" noChangeAspect="1"/>
          </p:cNvPicPr>
          <p:nvPr>
            <p:ph idx="1"/>
          </p:nvPr>
        </p:nvPicPr>
        <p:blipFill>
          <a:blip r:embed="rId2"/>
          <a:stretch>
            <a:fillRect/>
          </a:stretch>
        </p:blipFill>
        <p:spPr>
          <a:xfrm>
            <a:off x="4181856" y="1487424"/>
            <a:ext cx="3340608" cy="5167311"/>
          </a:xfrm>
          <a:prstGeom prst="rect">
            <a:avLst/>
          </a:prstGeom>
        </p:spPr>
      </p:pic>
    </p:spTree>
    <p:extLst>
      <p:ext uri="{BB962C8B-B14F-4D97-AF65-F5344CB8AC3E}">
        <p14:creationId xmlns:p14="http://schemas.microsoft.com/office/powerpoint/2010/main" val="1171943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61339"/>
          </a:xfrm>
        </p:spPr>
        <p:txBody>
          <a:bodyPr/>
          <a:lstStyle/>
          <a:p>
            <a:pPr algn="ctr"/>
            <a:r>
              <a:rPr lang="tr-TR" b="1" dirty="0" smtClean="0"/>
              <a:t>Temel Etek Seri Çizimi ( Arka )</a:t>
            </a:r>
            <a:endParaRPr lang="tr-TR" b="1" dirty="0"/>
          </a:p>
        </p:txBody>
      </p:sp>
      <p:pic>
        <p:nvPicPr>
          <p:cNvPr id="4" name="İçerik Yer Tutucusu 3"/>
          <p:cNvPicPr>
            <a:picLocks noGrp="1" noChangeAspect="1"/>
          </p:cNvPicPr>
          <p:nvPr>
            <p:ph idx="1"/>
          </p:nvPr>
        </p:nvPicPr>
        <p:blipFill>
          <a:blip r:embed="rId2"/>
          <a:stretch>
            <a:fillRect/>
          </a:stretch>
        </p:blipFill>
        <p:spPr>
          <a:xfrm>
            <a:off x="4509517" y="1511808"/>
            <a:ext cx="3671315" cy="5047487"/>
          </a:xfrm>
          <a:prstGeom prst="rect">
            <a:avLst/>
          </a:prstGeom>
        </p:spPr>
      </p:pic>
    </p:spTree>
    <p:extLst>
      <p:ext uri="{BB962C8B-B14F-4D97-AF65-F5344CB8AC3E}">
        <p14:creationId xmlns:p14="http://schemas.microsoft.com/office/powerpoint/2010/main" val="727695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67712" y="353568"/>
            <a:ext cx="7303008" cy="6193536"/>
          </a:xfrm>
          <a:prstGeom prst="rect">
            <a:avLst/>
          </a:prstGeom>
        </p:spPr>
      </p:pic>
    </p:spTree>
    <p:extLst>
      <p:ext uri="{BB962C8B-B14F-4D97-AF65-F5344CB8AC3E}">
        <p14:creationId xmlns:p14="http://schemas.microsoft.com/office/powerpoint/2010/main" val="222239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6048" y="365125"/>
            <a:ext cx="8973312" cy="756539"/>
          </a:xfrm>
        </p:spPr>
        <p:txBody>
          <a:bodyPr/>
          <a:lstStyle/>
          <a:p>
            <a:pPr algn="ctr"/>
            <a:r>
              <a:rPr lang="tr-TR" b="1" dirty="0" smtClean="0"/>
              <a:t>Temel Etek Çizimi</a:t>
            </a:r>
            <a:endParaRPr lang="tr-TR" b="1" dirty="0"/>
          </a:p>
        </p:txBody>
      </p:sp>
      <p:pic>
        <p:nvPicPr>
          <p:cNvPr id="5" name="İçerik Yer Tutucusu 4"/>
          <p:cNvPicPr>
            <a:picLocks noGrp="1" noChangeAspect="1"/>
          </p:cNvPicPr>
          <p:nvPr>
            <p:ph sz="half" idx="1"/>
          </p:nvPr>
        </p:nvPicPr>
        <p:blipFill>
          <a:blip r:embed="rId2"/>
          <a:stretch>
            <a:fillRect/>
          </a:stretch>
        </p:blipFill>
        <p:spPr>
          <a:xfrm>
            <a:off x="3337559" y="1280160"/>
            <a:ext cx="4486656" cy="4761866"/>
          </a:xfrm>
          <a:prstGeom prst="rect">
            <a:avLst/>
          </a:prstGeom>
        </p:spPr>
      </p:pic>
      <p:pic>
        <p:nvPicPr>
          <p:cNvPr id="6" name="İçerik Yer Tutucusu 5"/>
          <p:cNvPicPr>
            <a:picLocks noGrp="1" noChangeAspect="1"/>
          </p:cNvPicPr>
          <p:nvPr>
            <p:ph sz="half" idx="2"/>
          </p:nvPr>
        </p:nvPicPr>
        <p:blipFill>
          <a:blip r:embed="rId3"/>
          <a:stretch>
            <a:fillRect/>
          </a:stretch>
        </p:blipFill>
        <p:spPr>
          <a:xfrm>
            <a:off x="8375905" y="1121664"/>
            <a:ext cx="1036320" cy="4993406"/>
          </a:xfrm>
          <a:prstGeom prst="rect">
            <a:avLst/>
          </a:prstGeom>
        </p:spPr>
      </p:pic>
    </p:spTree>
    <p:extLst>
      <p:ext uri="{BB962C8B-B14F-4D97-AF65-F5344CB8AC3E}">
        <p14:creationId xmlns:p14="http://schemas.microsoft.com/office/powerpoint/2010/main" val="1689374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Kaynaklar </a:t>
            </a:r>
            <a:endParaRPr lang="tr-TR" b="1" dirty="0"/>
          </a:p>
        </p:txBody>
      </p:sp>
      <p:sp>
        <p:nvSpPr>
          <p:cNvPr id="3" name="İçerik Yer Tutucusu 2"/>
          <p:cNvSpPr>
            <a:spLocks noGrp="1"/>
          </p:cNvSpPr>
          <p:nvPr>
            <p:ph idx="1"/>
          </p:nvPr>
        </p:nvSpPr>
        <p:spPr/>
        <p:txBody>
          <a:bodyPr/>
          <a:lstStyle/>
          <a:p>
            <a:pPr marL="0" indent="0">
              <a:buNone/>
            </a:pPr>
            <a:r>
              <a:rPr lang="tr-TR" b="1" dirty="0"/>
              <a:t>1.</a:t>
            </a:r>
            <a:r>
              <a:rPr lang="tr-TR" dirty="0"/>
              <a:t>  </a:t>
            </a:r>
            <a:r>
              <a:rPr lang="tr-TR" dirty="0" err="1"/>
              <a:t>Fischer</a:t>
            </a:r>
            <a:r>
              <a:rPr lang="tr-TR" dirty="0"/>
              <a:t>, </a:t>
            </a:r>
            <a:r>
              <a:rPr lang="tr-TR" dirty="0" err="1"/>
              <a:t>Anette</a:t>
            </a:r>
            <a:r>
              <a:rPr lang="tr-TR" dirty="0"/>
              <a:t> (2018), Moda Tasarımında Giysi Teknikleri. İstanbul: Oksijen Basım ve Matbaacılık San. Ve Tic. Ltd. Şti.</a:t>
            </a:r>
          </a:p>
          <a:p>
            <a:pPr marL="0" indent="0">
              <a:buNone/>
            </a:pPr>
            <a:r>
              <a:rPr lang="tr-TR" b="1" dirty="0"/>
              <a:t>2.</a:t>
            </a:r>
            <a:r>
              <a:rPr lang="tr-TR" dirty="0"/>
              <a:t>  MEGEP, Modülleri (2011), Giyim Üretim Teknolojisi, Ankara</a:t>
            </a:r>
          </a:p>
          <a:p>
            <a:pPr marL="0" indent="0">
              <a:buNone/>
            </a:pPr>
            <a:r>
              <a:rPr lang="tr-TR" b="1" dirty="0"/>
              <a:t>3.</a:t>
            </a:r>
            <a:r>
              <a:rPr lang="tr-TR" dirty="0"/>
              <a:t>  </a:t>
            </a:r>
            <a:r>
              <a:rPr lang="tr-TR" dirty="0" err="1"/>
              <a:t>Aldrich</a:t>
            </a:r>
            <a:r>
              <a:rPr lang="tr-TR" dirty="0"/>
              <a:t>, </a:t>
            </a:r>
            <a:r>
              <a:rPr lang="tr-TR" dirty="0" err="1"/>
              <a:t>Winifred</a:t>
            </a:r>
            <a:r>
              <a:rPr lang="tr-TR" dirty="0"/>
              <a:t> (2000), Metrik Sistemle Kalıp Hazırlama Kadın Giyimi. İstanbul: Milli Eğitim Basımevi</a:t>
            </a:r>
          </a:p>
          <a:p>
            <a:pPr marL="0" indent="0">
              <a:buNone/>
            </a:pPr>
            <a:r>
              <a:rPr lang="tr-TR" b="1" dirty="0"/>
              <a:t>4.</a:t>
            </a:r>
            <a:r>
              <a:rPr lang="tr-TR" dirty="0"/>
              <a:t>  MEB, Kız Teknik Öğretim Genel Müdürlüğü, Temel Kalıp Bilgisi, İstanbul 1994.</a:t>
            </a:r>
          </a:p>
          <a:p>
            <a:pPr marL="0" indent="0">
              <a:buNone/>
            </a:pPr>
            <a:endParaRPr lang="tr-TR" dirty="0"/>
          </a:p>
        </p:txBody>
      </p:sp>
    </p:spTree>
    <p:extLst>
      <p:ext uri="{BB962C8B-B14F-4D97-AF65-F5344CB8AC3E}">
        <p14:creationId xmlns:p14="http://schemas.microsoft.com/office/powerpoint/2010/main" val="132009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57984" y="316992"/>
            <a:ext cx="7997952" cy="6303264"/>
          </a:xfrm>
          <a:prstGeom prst="rect">
            <a:avLst/>
          </a:prstGeom>
        </p:spPr>
      </p:pic>
    </p:spTree>
    <p:extLst>
      <p:ext uri="{BB962C8B-B14F-4D97-AF65-F5344CB8AC3E}">
        <p14:creationId xmlns:p14="http://schemas.microsoft.com/office/powerpoint/2010/main" val="3546230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33600" y="536448"/>
            <a:ext cx="8046719" cy="5681472"/>
          </a:xfrm>
          <a:prstGeom prst="rect">
            <a:avLst/>
          </a:prstGeom>
        </p:spPr>
      </p:pic>
    </p:spTree>
    <p:extLst>
      <p:ext uri="{BB962C8B-B14F-4D97-AF65-F5344CB8AC3E}">
        <p14:creationId xmlns:p14="http://schemas.microsoft.com/office/powerpoint/2010/main" val="812617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9432" y="2206117"/>
            <a:ext cx="10515600" cy="1325563"/>
          </a:xfrm>
        </p:spPr>
        <p:txBody>
          <a:bodyPr>
            <a:normAutofit/>
          </a:bodyPr>
          <a:lstStyle/>
          <a:p>
            <a:pPr algn="ctr"/>
            <a:r>
              <a:rPr lang="tr-TR" sz="6000" b="1" dirty="0" smtClean="0"/>
              <a:t>ŞABLON KALIBI HAZIRLAMA</a:t>
            </a:r>
            <a:endParaRPr lang="tr-TR" sz="6000" b="1" dirty="0"/>
          </a:p>
        </p:txBody>
      </p:sp>
    </p:spTree>
    <p:extLst>
      <p:ext uri="{BB962C8B-B14F-4D97-AF65-F5344CB8AC3E}">
        <p14:creationId xmlns:p14="http://schemas.microsoft.com/office/powerpoint/2010/main" val="187243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292987"/>
          </a:xfrm>
        </p:spPr>
        <p:txBody>
          <a:bodyPr>
            <a:normAutofit fontScale="90000"/>
          </a:bodyPr>
          <a:lstStyle/>
          <a:p>
            <a:r>
              <a:rPr lang="tr-TR" dirty="0"/>
              <a:t> </a:t>
            </a:r>
            <a:r>
              <a:rPr lang="tr-TR" dirty="0" smtClean="0"/>
              <a:t/>
            </a:r>
            <a:br>
              <a:rPr lang="tr-TR" dirty="0" smtClean="0"/>
            </a:br>
            <a:r>
              <a:rPr lang="tr-TR" sz="5300" b="1" dirty="0" smtClean="0"/>
              <a:t>Şablonun </a:t>
            </a:r>
            <a:r>
              <a:rPr lang="tr-TR" sz="5300" b="1" dirty="0"/>
              <a:t>Tanımı, Çeşitleri</a:t>
            </a:r>
            <a:r>
              <a:rPr lang="tr-TR" dirty="0"/>
              <a:t/>
            </a:r>
            <a:br>
              <a:rPr lang="tr-TR" dirty="0"/>
            </a:br>
            <a:endParaRPr lang="tr-TR" dirty="0"/>
          </a:p>
        </p:txBody>
      </p:sp>
      <p:sp>
        <p:nvSpPr>
          <p:cNvPr id="3" name="İçerik Yer Tutucusu 2"/>
          <p:cNvSpPr>
            <a:spLocks noGrp="1"/>
          </p:cNvSpPr>
          <p:nvPr>
            <p:ph idx="1"/>
          </p:nvPr>
        </p:nvSpPr>
        <p:spPr>
          <a:xfrm>
            <a:off x="838200" y="2194559"/>
            <a:ext cx="10515600" cy="1743457"/>
          </a:xfrm>
        </p:spPr>
        <p:txBody>
          <a:bodyPr/>
          <a:lstStyle/>
          <a:p>
            <a:pPr marL="0" indent="0" algn="just">
              <a:buNone/>
            </a:pPr>
            <a:r>
              <a:rPr lang="tr-TR" dirty="0" smtClean="0"/>
              <a:t>      Dikimi </a:t>
            </a:r>
            <a:r>
              <a:rPr lang="tr-TR" dirty="0"/>
              <a:t>yapılacak giysi için hazırlanan kalıpların kumaşa yerleştirilmek üzere dikiş payları verilmiş, gerekli işaretleri tamamlanarak kesime hazır hale </a:t>
            </a:r>
            <a:r>
              <a:rPr lang="tr-TR" dirty="0" smtClean="0"/>
              <a:t>getirilmiş şekline </a:t>
            </a:r>
            <a:r>
              <a:rPr lang="tr-TR" dirty="0"/>
              <a:t>şablon denir. Şablonlar kullanım amacına göre çeşitli şekillerde hazırlanır.</a:t>
            </a:r>
          </a:p>
        </p:txBody>
      </p:sp>
    </p:spTree>
    <p:extLst>
      <p:ext uri="{BB962C8B-B14F-4D97-AF65-F5344CB8AC3E}">
        <p14:creationId xmlns:p14="http://schemas.microsoft.com/office/powerpoint/2010/main" val="263781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t>
            </a:r>
            <a:r>
              <a:rPr lang="tr-TR" dirty="0" smtClean="0"/>
              <a:t/>
            </a:r>
            <a:br>
              <a:rPr lang="tr-TR" dirty="0" smtClean="0"/>
            </a:br>
            <a:r>
              <a:rPr lang="tr-TR" b="1" dirty="0" smtClean="0"/>
              <a:t>Bunlar</a:t>
            </a:r>
            <a:r>
              <a:rPr lang="tr-TR" b="1" dirty="0"/>
              <a:t>;</a:t>
            </a:r>
            <a:br>
              <a:rPr lang="tr-TR" b="1" dirty="0"/>
            </a:br>
            <a:endParaRPr lang="tr-TR" b="1" dirty="0"/>
          </a:p>
        </p:txBody>
      </p:sp>
      <p:sp>
        <p:nvSpPr>
          <p:cNvPr id="3" name="İçerik Yer Tutucusu 2"/>
          <p:cNvSpPr>
            <a:spLocks noGrp="1"/>
          </p:cNvSpPr>
          <p:nvPr>
            <p:ph idx="1"/>
          </p:nvPr>
        </p:nvSpPr>
        <p:spPr/>
        <p:txBody>
          <a:bodyPr/>
          <a:lstStyle/>
          <a:p>
            <a:r>
              <a:rPr lang="tr-TR" dirty="0"/>
              <a:t> Kesimde kullanılan </a:t>
            </a:r>
            <a:endParaRPr lang="tr-TR" dirty="0" smtClean="0"/>
          </a:p>
          <a:p>
            <a:r>
              <a:rPr lang="tr-TR" dirty="0"/>
              <a:t>Ütülemede kullanılan </a:t>
            </a:r>
            <a:endParaRPr lang="tr-TR" dirty="0" smtClean="0"/>
          </a:p>
          <a:p>
            <a:r>
              <a:rPr lang="tr-TR" dirty="0"/>
              <a:t> İşaretlemede kullanılan </a:t>
            </a:r>
            <a:endParaRPr lang="tr-TR" dirty="0" smtClean="0"/>
          </a:p>
          <a:p>
            <a:r>
              <a:rPr lang="tr-TR" dirty="0"/>
              <a:t>Dikimde kullanılan </a:t>
            </a:r>
            <a:r>
              <a:rPr lang="tr-TR" dirty="0" smtClean="0"/>
              <a:t>şablonlardır</a:t>
            </a:r>
            <a:endParaRPr lang="tr-TR" dirty="0"/>
          </a:p>
          <a:p>
            <a:endParaRPr lang="tr-TR" dirty="0"/>
          </a:p>
        </p:txBody>
      </p:sp>
    </p:spTree>
    <p:extLst>
      <p:ext uri="{BB962C8B-B14F-4D97-AF65-F5344CB8AC3E}">
        <p14:creationId xmlns:p14="http://schemas.microsoft.com/office/powerpoint/2010/main" val="935061227"/>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1000</TotalTime>
  <Words>1381</Words>
  <Application>Microsoft Office PowerPoint</Application>
  <PresentationFormat>Geniş ekran</PresentationFormat>
  <Paragraphs>129</Paragraphs>
  <Slides>40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Calibri</vt:lpstr>
      <vt:lpstr>Calibri Light</vt:lpstr>
      <vt:lpstr>Office Theme</vt:lpstr>
      <vt:lpstr>Temel Etek ( Düz Dar Etek)</vt:lpstr>
      <vt:lpstr>PowerPoint Sunusu</vt:lpstr>
      <vt:lpstr>PowerPoint Sunusu</vt:lpstr>
      <vt:lpstr>Temel Etek Çizimi</vt:lpstr>
      <vt:lpstr>PowerPoint Sunusu</vt:lpstr>
      <vt:lpstr>PowerPoint Sunusu</vt:lpstr>
      <vt:lpstr>ŞABLON KALIBI HAZIRLAMA</vt:lpstr>
      <vt:lpstr>  Şablonun Tanımı, Çeşitleri </vt:lpstr>
      <vt:lpstr>  Bunlar; </vt:lpstr>
      <vt:lpstr> Kesimde Kullanılan Şablonlar</vt:lpstr>
      <vt:lpstr> Ütülemede Kullanılan Şablonlar</vt:lpstr>
      <vt:lpstr>  İşaretlemede Kullanılan Şablonlar </vt:lpstr>
      <vt:lpstr> Dikimde Kullanılan Şablonlar</vt:lpstr>
      <vt:lpstr>  Şablon Üzerinde Bulunması Gereken Yazı, İşaret ve Semboller </vt:lpstr>
      <vt:lpstr>PowerPoint Sunusu</vt:lpstr>
      <vt:lpstr>PowerPoint Sunusu</vt:lpstr>
      <vt:lpstr>Temel Etek Şablon Çizimi</vt:lpstr>
      <vt:lpstr>PowerPoint Sunusu</vt:lpstr>
      <vt:lpstr>Temel Etek Astar Şablon Çizimi</vt:lpstr>
      <vt:lpstr>PowerPoint Sunusu</vt:lpstr>
      <vt:lpstr>Pastalın Tanımı</vt:lpstr>
      <vt:lpstr>Asorti Tanımı</vt:lpstr>
      <vt:lpstr>Pastal Planı Tanımı</vt:lpstr>
      <vt:lpstr>Temel Etek Kumaş Pastal Planı</vt:lpstr>
      <vt:lpstr>Temel Etek Astar Pastal Planı</vt:lpstr>
      <vt:lpstr>TEMEL ETEK SERİ ÇİZİMİ</vt:lpstr>
      <vt:lpstr> Serinin Tanımı </vt:lpstr>
      <vt:lpstr>PowerPoint Sunusu</vt:lpstr>
      <vt:lpstr>PowerPoint Sunusu</vt:lpstr>
      <vt:lpstr> Seri Çiziminde Dikkat Edilecek Noktalar</vt:lpstr>
      <vt:lpstr>PowerPoint Sunusu</vt:lpstr>
      <vt:lpstr>PowerPoint Sunusu</vt:lpstr>
      <vt:lpstr>Etek Seri Farkları Tablosu</vt:lpstr>
      <vt:lpstr>PowerPoint Sunusu</vt:lpstr>
      <vt:lpstr>Temel Etek Sıçrama Noktaları ve Yönleri</vt:lpstr>
      <vt:lpstr>Temel Etek Sıçrama Oranları ( 34 - 40 – 52 )</vt:lpstr>
      <vt:lpstr>Temel Etek Seri Çizimi (Ön)</vt:lpstr>
      <vt:lpstr>Temel Etek Seri Çizimi ( Arka )</vt:lpstr>
      <vt:lpstr>PowerPoint Sunusu</vt:lpstr>
      <vt:lpstr>Kaynaklar </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KALIP HAZIRLAMA</dc:title>
  <dc:creator>Sony</dc:creator>
  <cp:lastModifiedBy>mehtap uğur</cp:lastModifiedBy>
  <cp:revision>58</cp:revision>
  <dcterms:created xsi:type="dcterms:W3CDTF">2019-08-10T13:41:00Z</dcterms:created>
  <dcterms:modified xsi:type="dcterms:W3CDTF">2019-08-22T18:13:38Z</dcterms:modified>
</cp:coreProperties>
</file>