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6"/>
  </p:notesMasterIdLst>
  <p:sldIdLst>
    <p:sldId id="271" r:id="rId2"/>
    <p:sldId id="291" r:id="rId3"/>
    <p:sldId id="294" r:id="rId4"/>
    <p:sldId id="296" r:id="rId5"/>
    <p:sldId id="297" r:id="rId6"/>
    <p:sldId id="300" r:id="rId7"/>
    <p:sldId id="301" r:id="rId8"/>
    <p:sldId id="302" r:id="rId9"/>
    <p:sldId id="303" r:id="rId10"/>
    <p:sldId id="304" r:id="rId11"/>
    <p:sldId id="305" r:id="rId12"/>
    <p:sldId id="306" r:id="rId13"/>
    <p:sldId id="307" r:id="rId14"/>
    <p:sldId id="290"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7" d="100"/>
          <a:sy n="77" d="100"/>
        </p:scale>
        <p:origin x="13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B8D2D-ABD7-4A2E-A48A-48EE9336303D}" type="datetimeFigureOut">
              <a:rPr lang="tr-TR" smtClean="0"/>
              <a:pPr/>
              <a:t>6.02.2018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87939-7771-4AEF-A0CD-691D93DB7732}" type="slidenum">
              <a:rPr lang="tr-TR" smtClean="0"/>
              <a:pPr/>
              <a:t>‹#›</a:t>
            </a:fld>
            <a:endParaRPr lang="tr-TR"/>
          </a:p>
        </p:txBody>
      </p:sp>
    </p:spTree>
    <p:extLst>
      <p:ext uri="{BB962C8B-B14F-4D97-AF65-F5344CB8AC3E}">
        <p14:creationId xmlns:p14="http://schemas.microsoft.com/office/powerpoint/2010/main" val="226926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EBD185E0-26BA-421C-BCD2-099FB826AD83}" type="datetimeFigureOut">
              <a:rPr lang="tr-TR" smtClean="0"/>
              <a:pPr/>
              <a:t>6.02.2018</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C33E3F58-764C-45D7-9AD8-96E3E66A23B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BD185E0-26BA-421C-BCD2-099FB826AD83}" type="datetimeFigureOut">
              <a:rPr lang="tr-TR" smtClean="0"/>
              <a:pPr/>
              <a:t>6.02.2018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33E3F58-764C-45D7-9AD8-96E3E66A23B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BD185E0-26BA-421C-BCD2-099FB826AD83}" type="datetimeFigureOut">
              <a:rPr lang="tr-TR" smtClean="0"/>
              <a:pPr/>
              <a:t>6.02.2018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33E3F58-764C-45D7-9AD8-96E3E66A23B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BD185E0-26BA-421C-BCD2-099FB826AD83}" type="datetimeFigureOut">
              <a:rPr lang="tr-TR" smtClean="0"/>
              <a:pPr/>
              <a:t>6.02.2018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33E3F58-764C-45D7-9AD8-96E3E66A23B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EBD185E0-26BA-421C-BCD2-099FB826AD83}" type="datetimeFigureOut">
              <a:rPr lang="tr-TR" smtClean="0"/>
              <a:pPr/>
              <a:t>6.02.2018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33E3F58-764C-45D7-9AD8-96E3E66A23B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BD185E0-26BA-421C-BCD2-099FB826AD83}" type="datetimeFigureOut">
              <a:rPr lang="tr-TR" smtClean="0"/>
              <a:pPr/>
              <a:t>6.02.2018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33E3F58-764C-45D7-9AD8-96E3E66A23B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EBD185E0-26BA-421C-BCD2-099FB826AD83}" type="datetimeFigureOut">
              <a:rPr lang="tr-TR" smtClean="0"/>
              <a:pPr/>
              <a:t>6.02.2018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33E3F58-764C-45D7-9AD8-96E3E66A23B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EBD185E0-26BA-421C-BCD2-099FB826AD83}" type="datetimeFigureOut">
              <a:rPr lang="tr-TR" smtClean="0"/>
              <a:pPr/>
              <a:t>6.02.2018</a:t>
            </a:fld>
            <a:endParaRPr lang="tr-TR"/>
          </a:p>
        </p:txBody>
      </p:sp>
      <p:sp>
        <p:nvSpPr>
          <p:cNvPr id="8" name="7 Slayt Numarası Yer Tutucusu"/>
          <p:cNvSpPr>
            <a:spLocks noGrp="1"/>
          </p:cNvSpPr>
          <p:nvPr>
            <p:ph type="sldNum" sz="quarter" idx="11"/>
          </p:nvPr>
        </p:nvSpPr>
        <p:spPr/>
        <p:txBody>
          <a:bodyPr/>
          <a:lstStyle/>
          <a:p>
            <a:fld id="{C33E3F58-764C-45D7-9AD8-96E3E66A23B6}" type="slidenum">
              <a:rPr lang="tr-TR" smtClean="0"/>
              <a:pPr/>
              <a:t>‹#›</a:t>
            </a:fld>
            <a:endParaRPr lang="tr-TR"/>
          </a:p>
        </p:txBody>
      </p:sp>
      <p:sp>
        <p:nvSpPr>
          <p:cNvPr id="9" name="8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BD185E0-26BA-421C-BCD2-099FB826AD83}" type="datetimeFigureOut">
              <a:rPr lang="tr-TR" smtClean="0"/>
              <a:pPr/>
              <a:t>6.02.2018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33E3F58-764C-45D7-9AD8-96E3E66A23B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BD185E0-26BA-421C-BCD2-099FB826AD83}" type="datetimeFigureOut">
              <a:rPr lang="tr-TR" smtClean="0"/>
              <a:pPr/>
              <a:t>6.02.2018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C33E3F58-764C-45D7-9AD8-96E3E66A23B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EBD185E0-26BA-421C-BCD2-099FB826AD83}" type="datetimeFigureOut">
              <a:rPr lang="tr-TR" smtClean="0"/>
              <a:pPr/>
              <a:t>6.02.2018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33E3F58-764C-45D7-9AD8-96E3E66A23B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BD185E0-26BA-421C-BCD2-099FB826AD83}" type="datetimeFigureOut">
              <a:rPr lang="tr-TR" smtClean="0"/>
              <a:pPr/>
              <a:t>6.02.2018</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33E3F58-764C-45D7-9AD8-96E3E66A23B6}"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59832" y="2996952"/>
            <a:ext cx="5091336" cy="706090"/>
          </a:xfrm>
        </p:spPr>
        <p:txBody>
          <a:bodyPr>
            <a:normAutofit fontScale="90000"/>
          </a:bodyPr>
          <a:lstStyle/>
          <a:p>
            <a:pPr algn="ctr"/>
            <a:r>
              <a:rPr lang="tr-TR" sz="3200" b="1" dirty="0"/>
              <a:t>9</a:t>
            </a:r>
            <a:r>
              <a:rPr lang="tr-TR" sz="3200" b="1" dirty="0" smtClean="0"/>
              <a:t>. </a:t>
            </a:r>
            <a:r>
              <a:rPr lang="tr-TR" sz="3200" b="1" dirty="0" smtClean="0"/>
              <a:t>Bölüm:</a:t>
            </a:r>
            <a:br>
              <a:rPr lang="tr-TR" sz="3200" b="1" dirty="0" smtClean="0"/>
            </a:br>
            <a:r>
              <a:rPr lang="tr-TR" sz="3200" b="1" dirty="0" smtClean="0"/>
              <a:t>Yönetim - 2</a:t>
            </a:r>
            <a:r>
              <a:rPr lang="tr-TR" sz="3200" b="1" dirty="0" smtClean="0"/>
              <a:t/>
            </a:r>
            <a:br>
              <a:rPr lang="tr-TR" sz="3200" b="1" dirty="0" smtClean="0"/>
            </a:br>
            <a:endParaRPr lang="tr-TR" sz="3200" b="1" dirty="0"/>
          </a:p>
        </p:txBody>
      </p:sp>
    </p:spTree>
    <p:extLst>
      <p:ext uri="{BB962C8B-B14F-4D97-AF65-F5344CB8AC3E}">
        <p14:creationId xmlns:p14="http://schemas.microsoft.com/office/powerpoint/2010/main" val="3235951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Yöneltme</a:t>
            </a:r>
            <a:endParaRPr lang="en-US" dirty="0"/>
          </a:p>
        </p:txBody>
      </p:sp>
      <p:sp>
        <p:nvSpPr>
          <p:cNvPr id="3" name="Content Placeholder 2"/>
          <p:cNvSpPr>
            <a:spLocks noGrp="1"/>
          </p:cNvSpPr>
          <p:nvPr>
            <p:ph idx="1"/>
          </p:nvPr>
        </p:nvSpPr>
        <p:spPr/>
        <p:txBody>
          <a:bodyPr>
            <a:normAutofit/>
          </a:bodyPr>
          <a:lstStyle/>
          <a:p>
            <a:r>
              <a:rPr lang="tr-TR" dirty="0" smtClean="0"/>
              <a:t>İyi bir talimat….</a:t>
            </a:r>
          </a:p>
          <a:p>
            <a:pPr lvl="1"/>
            <a:r>
              <a:rPr lang="tr-TR" dirty="0" smtClean="0"/>
              <a:t>Açık seçik olmalı</a:t>
            </a:r>
          </a:p>
          <a:p>
            <a:pPr lvl="1"/>
            <a:r>
              <a:rPr lang="tr-TR" dirty="0" smtClean="0"/>
              <a:t>Gerçekliğe dayanmalı</a:t>
            </a:r>
          </a:p>
          <a:p>
            <a:pPr lvl="1"/>
            <a:r>
              <a:rPr lang="tr-TR" dirty="0" smtClean="0"/>
              <a:t>Tereddüde yer vermemeli</a:t>
            </a:r>
          </a:p>
          <a:p>
            <a:pPr lvl="1"/>
            <a:r>
              <a:rPr lang="tr-TR" dirty="0" smtClean="0"/>
              <a:t>Kesinlik taşımalıdır. </a:t>
            </a:r>
          </a:p>
          <a:p>
            <a:endParaRPr lang="tr-TR" dirty="0" smtClean="0"/>
          </a:p>
          <a:p>
            <a:pPr marL="36576" indent="0">
              <a:buNone/>
            </a:pPr>
            <a:endParaRPr lang="tr-TR" dirty="0" smtClean="0"/>
          </a:p>
        </p:txBody>
      </p:sp>
    </p:spTree>
    <p:extLst>
      <p:ext uri="{BB962C8B-B14F-4D97-AF65-F5344CB8AC3E}">
        <p14:creationId xmlns:p14="http://schemas.microsoft.com/office/powerpoint/2010/main" val="1198033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Koordinasyon</a:t>
            </a:r>
            <a:endParaRPr lang="en-US" dirty="0"/>
          </a:p>
        </p:txBody>
      </p:sp>
      <p:sp>
        <p:nvSpPr>
          <p:cNvPr id="3" name="Content Placeholder 2"/>
          <p:cNvSpPr>
            <a:spLocks noGrp="1"/>
          </p:cNvSpPr>
          <p:nvPr>
            <p:ph idx="1"/>
          </p:nvPr>
        </p:nvSpPr>
        <p:spPr/>
        <p:txBody>
          <a:bodyPr>
            <a:normAutofit/>
          </a:bodyPr>
          <a:lstStyle/>
          <a:p>
            <a:r>
              <a:rPr lang="tr-TR" dirty="0" smtClean="0"/>
              <a:t>Organizasyonun tüm faaliyetlerini bir arada düşünmek ve ahenkli hale getirmektir.</a:t>
            </a:r>
          </a:p>
          <a:p>
            <a:r>
              <a:rPr lang="tr-TR" dirty="0" smtClean="0"/>
              <a:t>Bu fonksiyonda yönetici, bir orkestranın şefi gibi her bir enstrümanı duyar, öne çıkması gereken grubu bulur, geride kalacak kısımları geriye çeker. Sonuçta ortaya iyi müzik çıkmalıdır. </a:t>
            </a:r>
          </a:p>
          <a:p>
            <a:pPr marL="36576" indent="0">
              <a:buNone/>
            </a:pPr>
            <a:endParaRPr lang="tr-TR" dirty="0" smtClean="0"/>
          </a:p>
        </p:txBody>
      </p:sp>
    </p:spTree>
    <p:extLst>
      <p:ext uri="{BB962C8B-B14F-4D97-AF65-F5344CB8AC3E}">
        <p14:creationId xmlns:p14="http://schemas.microsoft.com/office/powerpoint/2010/main" val="1459897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Denetim</a:t>
            </a:r>
            <a:endParaRPr lang="en-US" dirty="0"/>
          </a:p>
        </p:txBody>
      </p:sp>
      <p:sp>
        <p:nvSpPr>
          <p:cNvPr id="3" name="Content Placeholder 2"/>
          <p:cNvSpPr>
            <a:spLocks noGrp="1"/>
          </p:cNvSpPr>
          <p:nvPr>
            <p:ph idx="1"/>
          </p:nvPr>
        </p:nvSpPr>
        <p:spPr/>
        <p:txBody>
          <a:bodyPr>
            <a:normAutofit/>
          </a:bodyPr>
          <a:lstStyle/>
          <a:p>
            <a:pPr marL="36576" indent="0">
              <a:buNone/>
            </a:pPr>
            <a:r>
              <a:rPr lang="tr-TR" dirty="0" smtClean="0"/>
              <a:t>Denetim, arzulanan amaçlara ulaşılıp ulaşılmadığını anlamanın ve ne ölçüde başarı yakalandığının anlaşıldığı aşamadır. </a:t>
            </a:r>
          </a:p>
          <a:p>
            <a:pPr marL="36576" indent="0">
              <a:buNone/>
            </a:pPr>
            <a:r>
              <a:rPr lang="tr-TR" dirty="0" smtClean="0"/>
              <a:t>Bir çeşit geriye doğru bilgi akışıdır.</a:t>
            </a:r>
          </a:p>
          <a:p>
            <a:pPr marL="36576" indent="0">
              <a:buNone/>
            </a:pPr>
            <a:endParaRPr lang="tr-TR" dirty="0" smtClean="0"/>
          </a:p>
        </p:txBody>
      </p:sp>
    </p:spTree>
    <p:extLst>
      <p:ext uri="{BB962C8B-B14F-4D97-AF65-F5344CB8AC3E}">
        <p14:creationId xmlns:p14="http://schemas.microsoft.com/office/powerpoint/2010/main" val="3969086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Denetim</a:t>
            </a:r>
            <a:endParaRPr lang="en-US" dirty="0"/>
          </a:p>
        </p:txBody>
      </p:sp>
      <p:sp>
        <p:nvSpPr>
          <p:cNvPr id="4" name="Dikdörtgen 3"/>
          <p:cNvSpPr/>
          <p:nvPr/>
        </p:nvSpPr>
        <p:spPr>
          <a:xfrm>
            <a:off x="971600" y="2132856"/>
            <a:ext cx="201622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bg1"/>
                </a:solidFill>
              </a:rPr>
              <a:t>plan</a:t>
            </a:r>
            <a:endParaRPr lang="tr-TR" sz="2400" b="1" dirty="0">
              <a:solidFill>
                <a:schemeClr val="bg1"/>
              </a:solidFill>
            </a:endParaRPr>
          </a:p>
        </p:txBody>
      </p:sp>
      <p:sp>
        <p:nvSpPr>
          <p:cNvPr id="5" name="Dikdörtgen 4"/>
          <p:cNvSpPr/>
          <p:nvPr/>
        </p:nvSpPr>
        <p:spPr>
          <a:xfrm>
            <a:off x="3779912" y="2133006"/>
            <a:ext cx="201622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bg1"/>
                </a:solidFill>
              </a:rPr>
              <a:t>uygulama</a:t>
            </a:r>
            <a:endParaRPr lang="tr-TR" sz="2400" b="1" dirty="0">
              <a:solidFill>
                <a:schemeClr val="bg1"/>
              </a:solidFill>
            </a:endParaRPr>
          </a:p>
        </p:txBody>
      </p:sp>
      <p:sp>
        <p:nvSpPr>
          <p:cNvPr id="6" name="Dikdörtgen 5"/>
          <p:cNvSpPr/>
          <p:nvPr/>
        </p:nvSpPr>
        <p:spPr>
          <a:xfrm>
            <a:off x="6444208" y="2132856"/>
            <a:ext cx="201622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bg1"/>
                </a:solidFill>
              </a:rPr>
              <a:t>denetim</a:t>
            </a:r>
            <a:endParaRPr lang="tr-TR" sz="2400" b="1" dirty="0">
              <a:solidFill>
                <a:schemeClr val="bg1"/>
              </a:solidFill>
            </a:endParaRPr>
          </a:p>
        </p:txBody>
      </p:sp>
      <p:cxnSp>
        <p:nvCxnSpPr>
          <p:cNvPr id="8" name="Düz Ok Bağlayıcısı 7"/>
          <p:cNvCxnSpPr>
            <a:stCxn id="4" idx="3"/>
            <a:endCxn id="5" idx="1"/>
          </p:cNvCxnSpPr>
          <p:nvPr/>
        </p:nvCxnSpPr>
        <p:spPr>
          <a:xfrm>
            <a:off x="2987824" y="2816932"/>
            <a:ext cx="792088" cy="150"/>
          </a:xfrm>
          <a:prstGeom prst="straightConnector1">
            <a:avLst/>
          </a:prstGeom>
          <a:ln>
            <a:solidFill>
              <a:schemeClr val="tx1">
                <a:lumMod val="95000"/>
              </a:schemeClr>
            </a:solidFill>
            <a:tailEnd type="triangle"/>
          </a:ln>
        </p:spPr>
        <p:style>
          <a:lnRef idx="3">
            <a:schemeClr val="dk1"/>
          </a:lnRef>
          <a:fillRef idx="0">
            <a:schemeClr val="dk1"/>
          </a:fillRef>
          <a:effectRef idx="2">
            <a:schemeClr val="dk1"/>
          </a:effectRef>
          <a:fontRef idx="minor">
            <a:schemeClr val="tx1"/>
          </a:fontRef>
        </p:style>
      </p:cxnSp>
      <p:cxnSp>
        <p:nvCxnSpPr>
          <p:cNvPr id="9" name="Düz Ok Bağlayıcısı 8"/>
          <p:cNvCxnSpPr>
            <a:endCxn id="6" idx="1"/>
          </p:cNvCxnSpPr>
          <p:nvPr/>
        </p:nvCxnSpPr>
        <p:spPr>
          <a:xfrm>
            <a:off x="5796136" y="2816932"/>
            <a:ext cx="648072" cy="0"/>
          </a:xfrm>
          <a:prstGeom prst="straightConnector1">
            <a:avLst/>
          </a:prstGeom>
          <a:ln>
            <a:solidFill>
              <a:schemeClr val="tx1">
                <a:lumMod val="95000"/>
              </a:schemeClr>
            </a:solidFill>
            <a:tailEnd type="triangle"/>
          </a:ln>
        </p:spPr>
        <p:style>
          <a:lnRef idx="3">
            <a:schemeClr val="dk1"/>
          </a:lnRef>
          <a:fillRef idx="0">
            <a:schemeClr val="dk1"/>
          </a:fillRef>
          <a:effectRef idx="2">
            <a:schemeClr val="dk1"/>
          </a:effectRef>
          <a:fontRef idx="minor">
            <a:schemeClr val="tx1"/>
          </a:fontRef>
        </p:style>
      </p:cxnSp>
      <p:cxnSp>
        <p:nvCxnSpPr>
          <p:cNvPr id="10" name="Düz Ok Bağlayıcısı 9"/>
          <p:cNvCxnSpPr>
            <a:endCxn id="4" idx="2"/>
          </p:cNvCxnSpPr>
          <p:nvPr/>
        </p:nvCxnSpPr>
        <p:spPr>
          <a:xfrm flipV="1">
            <a:off x="1979712" y="3501008"/>
            <a:ext cx="0" cy="1656184"/>
          </a:xfrm>
          <a:prstGeom prst="straightConnector1">
            <a:avLst/>
          </a:prstGeom>
          <a:ln>
            <a:solidFill>
              <a:schemeClr val="tx1">
                <a:lumMod val="95000"/>
              </a:schemeClr>
            </a:solidFill>
            <a:tailEnd type="triangle"/>
          </a:ln>
        </p:spPr>
        <p:style>
          <a:lnRef idx="3">
            <a:schemeClr val="dk1"/>
          </a:lnRef>
          <a:fillRef idx="0">
            <a:schemeClr val="dk1"/>
          </a:fillRef>
          <a:effectRef idx="2">
            <a:schemeClr val="dk1"/>
          </a:effectRef>
          <a:fontRef idx="minor">
            <a:schemeClr val="tx1"/>
          </a:fontRef>
        </p:style>
      </p:cxnSp>
      <p:cxnSp>
        <p:nvCxnSpPr>
          <p:cNvPr id="12" name="Düz Bağlayıcı 11"/>
          <p:cNvCxnSpPr/>
          <p:nvPr/>
        </p:nvCxnSpPr>
        <p:spPr>
          <a:xfrm>
            <a:off x="1979712" y="5157192"/>
            <a:ext cx="5544616" cy="0"/>
          </a:xfrm>
          <a:prstGeom prst="line">
            <a:avLst/>
          </a:prstGeom>
          <a:ln>
            <a:solidFill>
              <a:schemeClr val="tx1">
                <a:lumMod val="95000"/>
              </a:schemeClr>
            </a:solidFill>
          </a:ln>
        </p:spPr>
        <p:style>
          <a:lnRef idx="2">
            <a:schemeClr val="dk1"/>
          </a:lnRef>
          <a:fillRef idx="0">
            <a:schemeClr val="dk1"/>
          </a:fillRef>
          <a:effectRef idx="1">
            <a:schemeClr val="dk1"/>
          </a:effectRef>
          <a:fontRef idx="minor">
            <a:schemeClr val="tx1"/>
          </a:fontRef>
        </p:style>
      </p:cxnSp>
      <p:cxnSp>
        <p:nvCxnSpPr>
          <p:cNvPr id="16" name="Düz Bağlayıcı 15"/>
          <p:cNvCxnSpPr/>
          <p:nvPr/>
        </p:nvCxnSpPr>
        <p:spPr>
          <a:xfrm>
            <a:off x="7524328" y="3501008"/>
            <a:ext cx="0" cy="1656184"/>
          </a:xfrm>
          <a:prstGeom prst="line">
            <a:avLst/>
          </a:prstGeom>
          <a:ln>
            <a:solidFill>
              <a:schemeClr val="tx1">
                <a:lumMod val="9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0907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smileyFace">
            <a:avLst/>
          </a:prstGeom>
        </p:spPr>
        <p:txBody>
          <a:bodyPr>
            <a:noAutofit/>
          </a:bodyPr>
          <a:lstStyle/>
          <a:p>
            <a:r>
              <a:rPr lang="en-US" sz="2800" dirty="0" err="1" smtClean="0"/>
              <a:t>Teşekkürler</a:t>
            </a:r>
            <a:r>
              <a:rPr lang="en-US" sz="2800" dirty="0" smtClean="0"/>
              <a:t> </a:t>
            </a:r>
            <a:r>
              <a:rPr lang="en-US" sz="2800" dirty="0" smtClean="0">
                <a:sym typeface="Wingdings"/>
              </a:rPr>
              <a:t></a:t>
            </a:r>
            <a:endParaRPr lang="en-US" sz="2800" dirty="0"/>
          </a:p>
        </p:txBody>
      </p:sp>
      <p:sp>
        <p:nvSpPr>
          <p:cNvPr id="3" name="Content Placeholder 2"/>
          <p:cNvSpPr>
            <a:spLocks noGrp="1"/>
          </p:cNvSpPr>
          <p:nvPr>
            <p:ph idx="1"/>
          </p:nvPr>
        </p:nvSpPr>
        <p:spPr/>
        <p:txBody>
          <a:bodyPr>
            <a:normAutofit/>
          </a:bodyPr>
          <a:lstStyle/>
          <a:p>
            <a:pPr marL="493776" lvl="1" indent="-457200">
              <a:buSzPct val="80000"/>
            </a:pPr>
            <a:endParaRPr lang="en-US" sz="2300" dirty="0" smtClean="0"/>
          </a:p>
          <a:p>
            <a:pPr marL="322326" lvl="1" indent="-285750">
              <a:buSzPct val="80000"/>
            </a:pPr>
            <a:endParaRPr lang="en-US" sz="1700" dirty="0"/>
          </a:p>
          <a:p>
            <a:pPr marL="322326" lvl="1" indent="-285750">
              <a:buSzPct val="80000"/>
            </a:pPr>
            <a:endParaRPr lang="en-US" sz="1700" dirty="0" smtClean="0"/>
          </a:p>
          <a:p>
            <a:pPr marL="420624" lvl="1" indent="-384048">
              <a:buSzPct val="80000"/>
              <a:buFont typeface="Wingdings 2"/>
              <a:buChar char=""/>
            </a:pPr>
            <a:endParaRPr lang="en-US" sz="1700" dirty="0" smtClean="0"/>
          </a:p>
          <a:p>
            <a:pPr marL="36576" lvl="1" indent="0">
              <a:buSzPct val="80000"/>
              <a:buNone/>
            </a:pPr>
            <a:r>
              <a:rPr lang="en-US" sz="1700" dirty="0"/>
              <a:t>	</a:t>
            </a:r>
            <a:r>
              <a:rPr lang="en-US" sz="1500" dirty="0"/>
              <a:t>	</a:t>
            </a:r>
          </a:p>
          <a:p>
            <a:pPr marL="320040" lvl="2" indent="0">
              <a:buSzPct val="80000"/>
              <a:buNone/>
            </a:pPr>
            <a:endParaRPr lang="en-US" sz="1500" dirty="0"/>
          </a:p>
          <a:p>
            <a:pPr marL="420624" lvl="1" indent="-384048">
              <a:buSzPct val="80000"/>
              <a:buFont typeface="Wingdings 2"/>
              <a:buChar char=""/>
            </a:pPr>
            <a:endParaRPr lang="en-US" sz="1700" dirty="0" smtClean="0"/>
          </a:p>
        </p:txBody>
      </p:sp>
      <p:sp>
        <p:nvSpPr>
          <p:cNvPr id="4" name="TextBox 3"/>
          <p:cNvSpPr txBox="1"/>
          <p:nvPr/>
        </p:nvSpPr>
        <p:spPr>
          <a:xfrm>
            <a:off x="3343581" y="982195"/>
            <a:ext cx="184666" cy="369332"/>
          </a:xfrm>
          <a:prstGeom prst="rect">
            <a:avLst/>
          </a:prstGeom>
          <a:noFill/>
        </p:spPr>
        <p:txBody>
          <a:bodyPr wrap="none" rtlCol="0">
            <a:spAutoFit/>
          </a:bodyPr>
          <a:lstStyle/>
          <a:p>
            <a:endParaRPr lang="en-US" dirty="0"/>
          </a:p>
        </p:txBody>
      </p:sp>
      <p:pic>
        <p:nvPicPr>
          <p:cNvPr id="5" name="Picture 4" descr="BU00537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4024" y="1484783"/>
            <a:ext cx="4014200" cy="4852095"/>
          </a:xfrm>
          <a:prstGeom prst="rect">
            <a:avLst/>
          </a:prstGeom>
        </p:spPr>
      </p:pic>
    </p:spTree>
    <p:extLst>
      <p:ext uri="{BB962C8B-B14F-4D97-AF65-F5344CB8AC3E}">
        <p14:creationId xmlns:p14="http://schemas.microsoft.com/office/powerpoint/2010/main" val="1995977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 </a:t>
            </a:r>
            <a:r>
              <a:rPr lang="en-US" dirty="0" err="1" smtClean="0"/>
              <a:t>hafta</a:t>
            </a:r>
            <a:r>
              <a:rPr lang="en-US" dirty="0" smtClean="0"/>
              <a:t> </a:t>
            </a:r>
            <a:r>
              <a:rPr lang="en-US" dirty="0" err="1" smtClean="0"/>
              <a:t>neler</a:t>
            </a:r>
            <a:r>
              <a:rPr lang="en-US" dirty="0" smtClean="0"/>
              <a:t> </a:t>
            </a:r>
            <a:r>
              <a:rPr lang="en-US" dirty="0" err="1" smtClean="0"/>
              <a:t>öğreneceğiz</a:t>
            </a:r>
            <a:r>
              <a:rPr lang="en-US" dirty="0" smtClean="0"/>
              <a:t>?</a:t>
            </a:r>
            <a:endParaRPr lang="en-US" dirty="0"/>
          </a:p>
        </p:txBody>
      </p:sp>
      <p:sp>
        <p:nvSpPr>
          <p:cNvPr id="3" name="Content Placeholder 2"/>
          <p:cNvSpPr>
            <a:spLocks noGrp="1"/>
          </p:cNvSpPr>
          <p:nvPr>
            <p:ph idx="1"/>
          </p:nvPr>
        </p:nvSpPr>
        <p:spPr/>
        <p:txBody>
          <a:bodyPr/>
          <a:lstStyle/>
          <a:p>
            <a:r>
              <a:rPr lang="tr-TR" dirty="0" smtClean="0"/>
              <a:t>Örgütleme</a:t>
            </a:r>
          </a:p>
          <a:p>
            <a:r>
              <a:rPr lang="tr-TR" dirty="0" smtClean="0"/>
              <a:t>Yöneltme</a:t>
            </a:r>
          </a:p>
          <a:p>
            <a:r>
              <a:rPr lang="tr-TR" dirty="0" smtClean="0"/>
              <a:t>Denetim</a:t>
            </a:r>
          </a:p>
          <a:p>
            <a:r>
              <a:rPr lang="tr-TR" dirty="0" smtClean="0"/>
              <a:t>Koordinasyon</a:t>
            </a:r>
            <a:endParaRPr lang="tr-TR" dirty="0" smtClean="0"/>
          </a:p>
          <a:p>
            <a:pPr marL="36576" indent="0">
              <a:buNone/>
            </a:pPr>
            <a:endParaRPr lang="en-US" dirty="0" smtClean="0"/>
          </a:p>
        </p:txBody>
      </p:sp>
    </p:spTree>
    <p:extLst>
      <p:ext uri="{BB962C8B-B14F-4D97-AF65-F5344CB8AC3E}">
        <p14:creationId xmlns:p14="http://schemas.microsoft.com/office/powerpoint/2010/main" val="211110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59632" y="332656"/>
            <a:ext cx="6552728" cy="64087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İşletmenin Çevresi</a:t>
            </a:r>
          </a:p>
          <a:p>
            <a:pPr algn="ctr"/>
            <a:endParaRPr lang="tr-TR" dirty="0">
              <a:solidFill>
                <a:schemeClr val="bg1"/>
              </a:solidFill>
            </a:endParaRPr>
          </a:p>
          <a:p>
            <a:pPr algn="ctr"/>
            <a:endParaRPr lang="tr-TR" dirty="0" smtClean="0">
              <a:solidFill>
                <a:schemeClr val="bg1"/>
              </a:solidFill>
            </a:endParaRPr>
          </a:p>
          <a:p>
            <a:pPr algn="ctr"/>
            <a:endParaRPr lang="tr-TR" dirty="0">
              <a:solidFill>
                <a:schemeClr val="bg1"/>
              </a:solidFill>
            </a:endParaRPr>
          </a:p>
          <a:p>
            <a:pPr algn="ctr"/>
            <a:endParaRPr lang="tr-TR" dirty="0" smtClean="0">
              <a:solidFill>
                <a:schemeClr val="bg1"/>
              </a:solidFill>
            </a:endParaRPr>
          </a:p>
          <a:p>
            <a:pPr algn="ctr"/>
            <a:endParaRPr lang="tr-TR" dirty="0">
              <a:solidFill>
                <a:schemeClr val="bg1"/>
              </a:solidFill>
            </a:endParaRPr>
          </a:p>
          <a:p>
            <a:pPr algn="ctr"/>
            <a:endParaRPr lang="tr-TR" dirty="0" smtClean="0">
              <a:solidFill>
                <a:schemeClr val="bg1"/>
              </a:solidFill>
            </a:endParaRPr>
          </a:p>
          <a:p>
            <a:pPr algn="ctr"/>
            <a:endParaRPr lang="tr-TR" dirty="0">
              <a:solidFill>
                <a:schemeClr val="bg1"/>
              </a:solidFill>
            </a:endParaRPr>
          </a:p>
          <a:p>
            <a:pPr algn="ctr"/>
            <a:endParaRPr lang="tr-TR" dirty="0" smtClean="0">
              <a:solidFill>
                <a:schemeClr val="bg1"/>
              </a:solidFill>
            </a:endParaRPr>
          </a:p>
          <a:p>
            <a:pPr algn="ctr"/>
            <a:endParaRPr lang="tr-TR" dirty="0">
              <a:solidFill>
                <a:schemeClr val="bg1"/>
              </a:solidFill>
            </a:endParaRPr>
          </a:p>
          <a:p>
            <a:pPr algn="ctr"/>
            <a:endParaRPr lang="tr-TR" dirty="0" smtClean="0">
              <a:solidFill>
                <a:schemeClr val="bg1"/>
              </a:solidFill>
            </a:endParaRPr>
          </a:p>
          <a:p>
            <a:pPr algn="ctr"/>
            <a:endParaRPr lang="tr-TR" dirty="0">
              <a:solidFill>
                <a:schemeClr val="bg1"/>
              </a:solidFill>
            </a:endParaRPr>
          </a:p>
          <a:p>
            <a:pPr algn="ctr"/>
            <a:endParaRPr lang="tr-TR" dirty="0" smtClean="0">
              <a:solidFill>
                <a:schemeClr val="bg1"/>
              </a:solidFill>
            </a:endParaRPr>
          </a:p>
          <a:p>
            <a:pPr algn="ctr"/>
            <a:endParaRPr lang="tr-TR" dirty="0">
              <a:solidFill>
                <a:schemeClr val="bg1"/>
              </a:solidFill>
            </a:endParaRPr>
          </a:p>
          <a:p>
            <a:pPr algn="ctr"/>
            <a:endParaRPr lang="tr-TR" dirty="0" smtClean="0">
              <a:solidFill>
                <a:schemeClr val="bg1"/>
              </a:solidFill>
            </a:endParaRPr>
          </a:p>
          <a:p>
            <a:pPr algn="ctr"/>
            <a:endParaRPr lang="tr-TR" dirty="0">
              <a:solidFill>
                <a:schemeClr val="bg1"/>
              </a:solidFill>
            </a:endParaRPr>
          </a:p>
          <a:p>
            <a:pPr algn="ctr"/>
            <a:endParaRPr lang="tr-TR" dirty="0" smtClean="0">
              <a:solidFill>
                <a:schemeClr val="bg1"/>
              </a:solidFill>
            </a:endParaRPr>
          </a:p>
          <a:p>
            <a:pPr algn="ctr"/>
            <a:endParaRPr lang="tr-TR" dirty="0">
              <a:solidFill>
                <a:schemeClr val="bg1"/>
              </a:solidFill>
            </a:endParaRPr>
          </a:p>
          <a:p>
            <a:pPr algn="ctr"/>
            <a:endParaRPr lang="tr-TR" dirty="0" smtClean="0">
              <a:solidFill>
                <a:schemeClr val="bg1"/>
              </a:solidFill>
            </a:endParaRPr>
          </a:p>
          <a:p>
            <a:pPr algn="ctr"/>
            <a:endParaRPr lang="tr-TR" dirty="0">
              <a:solidFill>
                <a:schemeClr val="bg1"/>
              </a:solidFill>
            </a:endParaRPr>
          </a:p>
        </p:txBody>
      </p:sp>
      <p:sp>
        <p:nvSpPr>
          <p:cNvPr id="6" name="Oval 5"/>
          <p:cNvSpPr/>
          <p:nvPr/>
        </p:nvSpPr>
        <p:spPr>
          <a:xfrm>
            <a:off x="1880701" y="1149428"/>
            <a:ext cx="5310590" cy="4775167"/>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Planlama	Örgütleme</a:t>
            </a:r>
          </a:p>
          <a:p>
            <a:pPr algn="ctr"/>
            <a:endParaRPr lang="tr-TR" dirty="0">
              <a:solidFill>
                <a:schemeClr val="bg1"/>
              </a:solidFill>
            </a:endParaRPr>
          </a:p>
          <a:p>
            <a:pPr algn="ctr"/>
            <a:endParaRPr lang="tr-TR" dirty="0" smtClean="0">
              <a:solidFill>
                <a:schemeClr val="bg1"/>
              </a:solidFill>
            </a:endParaRPr>
          </a:p>
          <a:p>
            <a:pPr algn="ctr"/>
            <a:endParaRPr lang="tr-TR" dirty="0">
              <a:solidFill>
                <a:schemeClr val="bg1"/>
              </a:solidFill>
            </a:endParaRPr>
          </a:p>
          <a:p>
            <a:pPr algn="ctr"/>
            <a:endParaRPr lang="tr-TR" dirty="0" smtClean="0">
              <a:solidFill>
                <a:schemeClr val="bg1"/>
              </a:solidFill>
            </a:endParaRPr>
          </a:p>
          <a:p>
            <a:pPr algn="ctr"/>
            <a:endParaRPr lang="tr-TR" dirty="0">
              <a:solidFill>
                <a:schemeClr val="bg1"/>
              </a:solidFill>
            </a:endParaRPr>
          </a:p>
          <a:p>
            <a:pPr algn="ctr"/>
            <a:endParaRPr lang="tr-TR" dirty="0" smtClean="0">
              <a:solidFill>
                <a:schemeClr val="bg1"/>
              </a:solidFill>
            </a:endParaRPr>
          </a:p>
          <a:p>
            <a:pPr algn="ctr"/>
            <a:endParaRPr lang="tr-TR" dirty="0">
              <a:solidFill>
                <a:schemeClr val="bg1"/>
              </a:solidFill>
            </a:endParaRPr>
          </a:p>
          <a:p>
            <a:pPr algn="ctr"/>
            <a:endParaRPr lang="tr-TR" dirty="0" smtClean="0">
              <a:solidFill>
                <a:schemeClr val="bg1"/>
              </a:solidFill>
            </a:endParaRPr>
          </a:p>
          <a:p>
            <a:pPr algn="ctr"/>
            <a:endParaRPr lang="tr-TR" dirty="0">
              <a:solidFill>
                <a:schemeClr val="bg1"/>
              </a:solidFill>
            </a:endParaRPr>
          </a:p>
          <a:p>
            <a:pPr algn="ctr"/>
            <a:r>
              <a:rPr lang="tr-TR" dirty="0" smtClean="0">
                <a:solidFill>
                  <a:schemeClr val="bg1"/>
                </a:solidFill>
              </a:rPr>
              <a:t>Yöneltme	Denetim</a:t>
            </a:r>
            <a:endParaRPr lang="tr-TR" dirty="0">
              <a:solidFill>
                <a:schemeClr val="bg1"/>
              </a:solidFill>
            </a:endParaRPr>
          </a:p>
        </p:txBody>
      </p:sp>
      <p:sp>
        <p:nvSpPr>
          <p:cNvPr id="7" name="Oval 6"/>
          <p:cNvSpPr/>
          <p:nvPr/>
        </p:nvSpPr>
        <p:spPr>
          <a:xfrm>
            <a:off x="3707904" y="2564904"/>
            <a:ext cx="1728192" cy="1944216"/>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schemeClr val="bg1"/>
                </a:solidFill>
              </a:rPr>
              <a:t>Koordinasyon</a:t>
            </a:r>
            <a:endParaRPr lang="tr-TR" sz="1200" dirty="0">
              <a:solidFill>
                <a:schemeClr val="bg1"/>
              </a:solidFill>
            </a:endParaRPr>
          </a:p>
        </p:txBody>
      </p:sp>
      <p:sp>
        <p:nvSpPr>
          <p:cNvPr id="8" name="Oval 7"/>
          <p:cNvSpPr/>
          <p:nvPr/>
        </p:nvSpPr>
        <p:spPr>
          <a:xfrm>
            <a:off x="4180148" y="3725416"/>
            <a:ext cx="783704" cy="783704"/>
          </a:xfrm>
          <a:prstGeom prst="ellips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smtClean="0">
                <a:solidFill>
                  <a:schemeClr val="bg1"/>
                </a:solidFill>
              </a:rPr>
              <a:t>İşletme Amaçları</a:t>
            </a:r>
            <a:endParaRPr lang="tr-TR" sz="900" dirty="0">
              <a:solidFill>
                <a:schemeClr val="bg1"/>
              </a:solidFill>
            </a:endParaRPr>
          </a:p>
        </p:txBody>
      </p:sp>
      <p:cxnSp>
        <p:nvCxnSpPr>
          <p:cNvPr id="10" name="Düz Bağlayıcı 9"/>
          <p:cNvCxnSpPr>
            <a:stCxn id="6" idx="0"/>
          </p:cNvCxnSpPr>
          <p:nvPr/>
        </p:nvCxnSpPr>
        <p:spPr>
          <a:xfrm>
            <a:off x="4535996" y="1149428"/>
            <a:ext cx="0" cy="141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a:off x="4575662" y="4509119"/>
            <a:ext cx="0" cy="141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H="1">
            <a:off x="5436096" y="3537011"/>
            <a:ext cx="17551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Düz Bağlayıcı 13"/>
          <p:cNvCxnSpPr>
            <a:endCxn id="6" idx="2"/>
          </p:cNvCxnSpPr>
          <p:nvPr/>
        </p:nvCxnSpPr>
        <p:spPr>
          <a:xfrm flipH="1">
            <a:off x="1880701" y="3537011"/>
            <a:ext cx="1827204"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26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kizkenar Üçgen 1"/>
          <p:cNvSpPr/>
          <p:nvPr/>
        </p:nvSpPr>
        <p:spPr>
          <a:xfrm>
            <a:off x="2411760" y="908720"/>
            <a:ext cx="4320480" cy="45365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ÜST KADEME</a:t>
            </a:r>
          </a:p>
          <a:p>
            <a:pPr algn="ctr"/>
            <a:endParaRPr lang="tr-TR" dirty="0"/>
          </a:p>
          <a:p>
            <a:pPr algn="ctr"/>
            <a:endParaRPr lang="tr-TR" dirty="0" smtClean="0"/>
          </a:p>
          <a:p>
            <a:pPr algn="ctr"/>
            <a:endParaRPr lang="tr-TR" dirty="0"/>
          </a:p>
          <a:p>
            <a:pPr algn="ctr"/>
            <a:r>
              <a:rPr lang="tr-TR" dirty="0" smtClean="0"/>
              <a:t>ORTA KADEME</a:t>
            </a:r>
          </a:p>
          <a:p>
            <a:pPr algn="ctr"/>
            <a:endParaRPr lang="tr-TR" dirty="0" smtClean="0"/>
          </a:p>
          <a:p>
            <a:pPr algn="ctr"/>
            <a:endParaRPr lang="tr-TR" dirty="0"/>
          </a:p>
          <a:p>
            <a:pPr algn="ctr"/>
            <a:r>
              <a:rPr lang="tr-TR" dirty="0" smtClean="0"/>
              <a:t>ALT KADEME</a:t>
            </a:r>
            <a:endParaRPr lang="tr-TR" dirty="0"/>
          </a:p>
        </p:txBody>
      </p:sp>
      <p:cxnSp>
        <p:nvCxnSpPr>
          <p:cNvPr id="5" name="Düz Bağlayıcı 4"/>
          <p:cNvCxnSpPr/>
          <p:nvPr/>
        </p:nvCxnSpPr>
        <p:spPr>
          <a:xfrm>
            <a:off x="3275856" y="3645024"/>
            <a:ext cx="25922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2627784" y="4869160"/>
            <a:ext cx="388843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953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Örgütleme</a:t>
            </a:r>
            <a:endParaRPr lang="en-US" dirty="0"/>
          </a:p>
        </p:txBody>
      </p:sp>
      <p:sp>
        <p:nvSpPr>
          <p:cNvPr id="3" name="Content Placeholder 2"/>
          <p:cNvSpPr>
            <a:spLocks noGrp="1"/>
          </p:cNvSpPr>
          <p:nvPr>
            <p:ph idx="1"/>
          </p:nvPr>
        </p:nvSpPr>
        <p:spPr/>
        <p:txBody>
          <a:bodyPr>
            <a:normAutofit lnSpcReduction="10000"/>
          </a:bodyPr>
          <a:lstStyle/>
          <a:p>
            <a:r>
              <a:rPr lang="tr-TR" dirty="0" smtClean="0"/>
              <a:t>İşletme büyüdükçe yapılması gereken faaliyetler de bu faaliyetleri yapacak insan sayısı da artar. Yönetim kademeleri ve işbölümü fazlalaşır. İşletme amaçlarını ve ana politikalarını kararlaştırır. </a:t>
            </a:r>
          </a:p>
          <a:p>
            <a:r>
              <a:rPr lang="tr-TR" dirty="0" smtClean="0"/>
              <a:t>Genel bir ifade ile örgütleme (organize etme) beşeri ve maddi faktörlerin işletme amaçlarını etkin ve verimli biçimde gerçekleştirmek üzere düzenlenmesidir. </a:t>
            </a:r>
            <a:endParaRPr lang="tr-TR" dirty="0" smtClean="0"/>
          </a:p>
        </p:txBody>
      </p:sp>
    </p:spTree>
    <p:extLst>
      <p:ext uri="{BB962C8B-B14F-4D97-AF65-F5344CB8AC3E}">
        <p14:creationId xmlns:p14="http://schemas.microsoft.com/office/powerpoint/2010/main" val="17028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Örgütleme</a:t>
            </a:r>
            <a:endParaRPr lang="en-US" dirty="0"/>
          </a:p>
        </p:txBody>
      </p:sp>
      <p:sp>
        <p:nvSpPr>
          <p:cNvPr id="3" name="Content Placeholder 2"/>
          <p:cNvSpPr>
            <a:spLocks noGrp="1"/>
          </p:cNvSpPr>
          <p:nvPr>
            <p:ph idx="1"/>
          </p:nvPr>
        </p:nvSpPr>
        <p:spPr/>
        <p:txBody>
          <a:bodyPr>
            <a:normAutofit/>
          </a:bodyPr>
          <a:lstStyle/>
          <a:p>
            <a:r>
              <a:rPr lang="tr-TR" dirty="0" smtClean="0"/>
              <a:t>Yapıyı kurmaktır. </a:t>
            </a:r>
          </a:p>
          <a:p>
            <a:r>
              <a:rPr lang="tr-TR" dirty="0" smtClean="0"/>
              <a:t>İşletme açısından ulaşılması istenen amaçlar ve gerekli faaliyetlerin neler olduğunu belirleyip bunları kişilere görev olarak verebilecek gruplar halinde düzenlemenin yanı sıra kişilerin yetenek ve becerilerini de göz önünde tutarak işleri organize etmek gerekir. </a:t>
            </a:r>
          </a:p>
          <a:p>
            <a:pPr marL="36576" indent="0">
              <a:buNone/>
            </a:pPr>
            <a:endParaRPr lang="tr-TR" dirty="0" smtClean="0"/>
          </a:p>
        </p:txBody>
      </p:sp>
    </p:spTree>
    <p:extLst>
      <p:ext uri="{BB962C8B-B14F-4D97-AF65-F5344CB8AC3E}">
        <p14:creationId xmlns:p14="http://schemas.microsoft.com/office/powerpoint/2010/main" val="3235345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Örgütleme</a:t>
            </a:r>
            <a:endParaRPr lang="en-US" dirty="0"/>
          </a:p>
        </p:txBody>
      </p:sp>
      <p:sp>
        <p:nvSpPr>
          <p:cNvPr id="3" name="Content Placeholder 2"/>
          <p:cNvSpPr>
            <a:spLocks noGrp="1"/>
          </p:cNvSpPr>
          <p:nvPr>
            <p:ph idx="1"/>
          </p:nvPr>
        </p:nvSpPr>
        <p:spPr/>
        <p:txBody>
          <a:bodyPr>
            <a:normAutofit/>
          </a:bodyPr>
          <a:lstStyle/>
          <a:p>
            <a:r>
              <a:rPr lang="tr-TR" dirty="0" smtClean="0"/>
              <a:t>Yapılacak işler…</a:t>
            </a:r>
          </a:p>
          <a:p>
            <a:r>
              <a:rPr lang="tr-TR" dirty="0" smtClean="0"/>
              <a:t>İşleri yapacak insanlar…</a:t>
            </a:r>
          </a:p>
          <a:p>
            <a:r>
              <a:rPr lang="tr-TR" dirty="0" smtClean="0"/>
              <a:t>Bu insanlar arasındaki yetki ve sorumluluklar…</a:t>
            </a:r>
          </a:p>
          <a:p>
            <a:r>
              <a:rPr lang="tr-TR" dirty="0" smtClean="0"/>
              <a:t>İşlerin yapılacağı yer, kullanılacak araçlar, yöntemler….</a:t>
            </a:r>
          </a:p>
          <a:p>
            <a:endParaRPr lang="tr-TR" dirty="0" smtClean="0"/>
          </a:p>
          <a:p>
            <a:pPr marL="36576" indent="0">
              <a:buNone/>
            </a:pPr>
            <a:endParaRPr lang="tr-TR" dirty="0" smtClean="0"/>
          </a:p>
        </p:txBody>
      </p:sp>
    </p:spTree>
    <p:extLst>
      <p:ext uri="{BB962C8B-B14F-4D97-AF65-F5344CB8AC3E}">
        <p14:creationId xmlns:p14="http://schemas.microsoft.com/office/powerpoint/2010/main" val="152767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Örgütleme</a:t>
            </a:r>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340768"/>
            <a:ext cx="7051387" cy="4991431"/>
          </a:xfrm>
          <a:prstGeom prst="rect">
            <a:avLst/>
          </a:prstGeom>
        </p:spPr>
      </p:pic>
    </p:spTree>
    <p:extLst>
      <p:ext uri="{BB962C8B-B14F-4D97-AF65-F5344CB8AC3E}">
        <p14:creationId xmlns:p14="http://schemas.microsoft.com/office/powerpoint/2010/main" val="300239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Yöneltme</a:t>
            </a:r>
            <a:endParaRPr lang="en-US" dirty="0"/>
          </a:p>
        </p:txBody>
      </p:sp>
      <p:sp>
        <p:nvSpPr>
          <p:cNvPr id="3" name="Content Placeholder 2"/>
          <p:cNvSpPr>
            <a:spLocks noGrp="1"/>
          </p:cNvSpPr>
          <p:nvPr>
            <p:ph idx="1"/>
          </p:nvPr>
        </p:nvSpPr>
        <p:spPr/>
        <p:txBody>
          <a:bodyPr>
            <a:normAutofit/>
          </a:bodyPr>
          <a:lstStyle/>
          <a:p>
            <a:r>
              <a:rPr lang="tr-TR" dirty="0" smtClean="0"/>
              <a:t>Yöneltme yöneticinin astlarının faaliyetlerini etkilemesi ve onlara ne yapmaları gerektiğini bildirmesiyle ilgili yönetsel faaliyettir. Yöneticinin genel tutumuyla ilgili olup tüm hazırlıkları tamamladıktan sonra personeli çalışmaya </a:t>
            </a:r>
            <a:r>
              <a:rPr lang="tr-TR" dirty="0" err="1" smtClean="0"/>
              <a:t>sevketme</a:t>
            </a:r>
            <a:r>
              <a:rPr lang="tr-TR" dirty="0" smtClean="0"/>
              <a:t> süreci olarak kabul edilebilir. </a:t>
            </a:r>
            <a:endParaRPr lang="tr-TR" dirty="0" smtClean="0"/>
          </a:p>
          <a:p>
            <a:endParaRPr lang="tr-TR" dirty="0" smtClean="0"/>
          </a:p>
          <a:p>
            <a:pPr marL="36576" indent="0">
              <a:buNone/>
            </a:pPr>
            <a:endParaRPr lang="tr-TR" dirty="0" smtClean="0"/>
          </a:p>
        </p:txBody>
      </p:sp>
    </p:spTree>
    <p:extLst>
      <p:ext uri="{BB962C8B-B14F-4D97-AF65-F5344CB8AC3E}">
        <p14:creationId xmlns:p14="http://schemas.microsoft.com/office/powerpoint/2010/main" val="3071398974"/>
      </p:ext>
    </p:extLst>
  </p:cSld>
  <p:clrMapOvr>
    <a:masterClrMapping/>
  </p:clrMapOvr>
</p:sld>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1427</TotalTime>
  <Words>260</Words>
  <Application>Microsoft Office PowerPoint</Application>
  <PresentationFormat>Ekran Gösterisi (4:3)</PresentationFormat>
  <Paragraphs>81</Paragraphs>
  <Slides>14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Calibri</vt:lpstr>
      <vt:lpstr>Franklin Gothic Book</vt:lpstr>
      <vt:lpstr>Wingdings</vt:lpstr>
      <vt:lpstr>Wingdings 2</vt:lpstr>
      <vt:lpstr>Teknik</vt:lpstr>
      <vt:lpstr>9. Bölüm: Yönetim - 2 </vt:lpstr>
      <vt:lpstr>Bu hafta neler öğreneceğiz?</vt:lpstr>
      <vt:lpstr>PowerPoint Sunusu</vt:lpstr>
      <vt:lpstr>PowerPoint Sunusu</vt:lpstr>
      <vt:lpstr>Örgütleme</vt:lpstr>
      <vt:lpstr>Örgütleme</vt:lpstr>
      <vt:lpstr>Örgütleme</vt:lpstr>
      <vt:lpstr>Örgütleme</vt:lpstr>
      <vt:lpstr>Yöneltme</vt:lpstr>
      <vt:lpstr>Yöneltme</vt:lpstr>
      <vt:lpstr>Koordinasyon</vt:lpstr>
      <vt:lpstr>Denetim</vt:lpstr>
      <vt:lpstr>Denetim</vt:lpstr>
      <vt:lpstr>Teşekkürler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asuspc</dc:creator>
  <cp:lastModifiedBy>evin miser</cp:lastModifiedBy>
  <cp:revision>124</cp:revision>
  <dcterms:created xsi:type="dcterms:W3CDTF">2014-03-10T07:58:34Z</dcterms:created>
  <dcterms:modified xsi:type="dcterms:W3CDTF">2018-02-06T11:58:07Z</dcterms:modified>
</cp:coreProperties>
</file>