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905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82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30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49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452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72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63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701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160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32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68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9B28F-7C3C-4C70-A4F6-06ED8C9205C5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89A71-FEE1-4488-8410-7E84A367F7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261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06399" y="3103418"/>
            <a:ext cx="11499273" cy="2013527"/>
          </a:xfrm>
        </p:spPr>
        <p:txBody>
          <a:bodyPr>
            <a:normAutofit fontScale="90000"/>
          </a:bodyPr>
          <a:lstStyle/>
          <a:p>
            <a:r>
              <a:rPr lang="tr-TR" sz="4000" b="1" dirty="0"/>
              <a:t>RADYOTERAPİ PLANLAMAMA VE </a:t>
            </a:r>
            <a:r>
              <a:rPr lang="tr-TR" sz="4000" b="1" dirty="0" smtClean="0"/>
              <a:t>TEDAVİ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 AŞAMASINDA  RADYOTERAPİ</a:t>
            </a:r>
            <a:br>
              <a:rPr lang="tr-TR" sz="4000" b="1" dirty="0" smtClean="0"/>
            </a:br>
            <a:r>
              <a:rPr lang="tr-TR" sz="4000" b="1" dirty="0"/>
              <a:t/>
            </a:r>
            <a:br>
              <a:rPr lang="tr-TR" sz="4000" b="1" dirty="0"/>
            </a:br>
            <a:r>
              <a:rPr lang="tr-TR" sz="4000" b="1" dirty="0" smtClean="0"/>
              <a:t> </a:t>
            </a:r>
            <a:r>
              <a:rPr lang="tr-TR" sz="4000" b="1" dirty="0"/>
              <a:t>TEKNİKERLERİNİN SORUMLULUKLARI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612170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Günümüzde kanser tedavisi </a:t>
            </a:r>
            <a:r>
              <a:rPr lang="tr-TR" dirty="0" err="1"/>
              <a:t>multidisipliner</a:t>
            </a:r>
            <a:r>
              <a:rPr lang="tr-TR" dirty="0"/>
              <a:t> bir yaklaşım gerektirir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 </a:t>
            </a:r>
          </a:p>
          <a:p>
            <a:pPr algn="just"/>
            <a:r>
              <a:rPr lang="tr-TR" dirty="0" smtClean="0"/>
              <a:t>Radyoterapi </a:t>
            </a:r>
            <a:r>
              <a:rPr lang="tr-TR" dirty="0"/>
              <a:t>(RT)  kanser hastalarının tedavisinde en önemli yöntemlerden biri olup yaklaşık %60 hastada, hastalığın bir döneminde RT gereksinimi olmaktadır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Radyoterapi planlama ve tedavisi bir ekip işi olup, radyasyon onkolojisi uzmanı, tıbbi fizik mühendisi ve radyoterapi teknikerleri beraber çalışmaktadır.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1384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RT teknikerinin sorumluluklarını 4 aşamada inceleyebiliriz</a:t>
            </a:r>
          </a:p>
          <a:p>
            <a:endParaRPr lang="tr-TR" sz="3200" dirty="0"/>
          </a:p>
          <a:p>
            <a:pPr lvl="1"/>
            <a:r>
              <a:rPr lang="tr-TR" sz="3200" dirty="0" smtClean="0"/>
              <a:t>Hastanın RT için hazırlanma aşaması</a:t>
            </a:r>
          </a:p>
          <a:p>
            <a:pPr lvl="1"/>
            <a:endParaRPr lang="tr-TR" sz="3200" dirty="0"/>
          </a:p>
          <a:p>
            <a:pPr lvl="1"/>
            <a:r>
              <a:rPr lang="tr-TR" sz="3200" dirty="0" smtClean="0"/>
              <a:t>Hastaya RT tedavi aşaması</a:t>
            </a:r>
          </a:p>
          <a:p>
            <a:pPr lvl="1"/>
            <a:endParaRPr lang="tr-TR" sz="3200" dirty="0"/>
          </a:p>
          <a:p>
            <a:pPr lvl="1"/>
            <a:r>
              <a:rPr lang="tr-TR" sz="3200" dirty="0" smtClean="0"/>
              <a:t>RT alan hastanın fraksiyonlar arası takip aşaması</a:t>
            </a:r>
          </a:p>
          <a:p>
            <a:pPr lvl="1"/>
            <a:endParaRPr lang="tr-TR" sz="3200" dirty="0"/>
          </a:p>
          <a:p>
            <a:pPr lvl="1"/>
            <a:r>
              <a:rPr lang="tr-TR" sz="3200" dirty="0" smtClean="0"/>
              <a:t>Yapılan işlemlerin kayıt aşaması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66038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0563" y="1825625"/>
            <a:ext cx="10725727" cy="4796848"/>
          </a:xfrm>
        </p:spPr>
        <p:txBody>
          <a:bodyPr>
            <a:noAutofit/>
          </a:bodyPr>
          <a:lstStyle/>
          <a:p>
            <a:r>
              <a:rPr lang="tr-TR" sz="3200" dirty="0" smtClean="0"/>
              <a:t>Hastanın RT için hazırlık aşaması:</a:t>
            </a:r>
          </a:p>
          <a:p>
            <a:endParaRPr lang="tr-TR" sz="3200" dirty="0" smtClean="0"/>
          </a:p>
          <a:p>
            <a:pPr lvl="1"/>
            <a:r>
              <a:rPr lang="tr-TR" sz="3200" dirty="0" smtClean="0"/>
              <a:t>Kalıp odasında  maske, </a:t>
            </a:r>
            <a:r>
              <a:rPr lang="tr-TR" sz="3200" dirty="0" err="1" smtClean="0"/>
              <a:t>mould</a:t>
            </a:r>
            <a:r>
              <a:rPr lang="tr-TR" sz="3200" dirty="0" smtClean="0"/>
              <a:t>, kalıp hazırlanması, </a:t>
            </a:r>
          </a:p>
          <a:p>
            <a:pPr lvl="1"/>
            <a:endParaRPr lang="tr-TR" sz="3200" dirty="0" smtClean="0"/>
          </a:p>
          <a:p>
            <a:pPr lvl="1"/>
            <a:r>
              <a:rPr lang="tr-TR" sz="3200" dirty="0" smtClean="0"/>
              <a:t>RT alacak bölgenin özelliğine göre uygun </a:t>
            </a:r>
            <a:r>
              <a:rPr lang="tr-TR" sz="3200" dirty="0" err="1" smtClean="0"/>
              <a:t>immobilizasyon</a:t>
            </a:r>
            <a:r>
              <a:rPr lang="tr-TR" sz="3200" dirty="0" smtClean="0"/>
              <a:t> gerecinin hazırlanması Bilgisayarlı tomografi ile simülasyon görüntülerinin alınması, </a:t>
            </a:r>
          </a:p>
          <a:p>
            <a:pPr marL="457200" lvl="1" indent="0">
              <a:buNone/>
            </a:pPr>
            <a:endParaRPr lang="tr-TR" sz="3200" dirty="0" smtClean="0"/>
          </a:p>
          <a:p>
            <a:pPr lvl="1"/>
            <a:r>
              <a:rPr lang="tr-TR" sz="3200" dirty="0"/>
              <a:t>G</a:t>
            </a:r>
            <a:r>
              <a:rPr lang="tr-TR" sz="3200" dirty="0" smtClean="0"/>
              <a:t>örüntülerin uygun şekilde planlama ünitesine aktarılması,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52961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RT tedavi aşamasında </a:t>
            </a:r>
          </a:p>
          <a:p>
            <a:endParaRPr lang="tr-TR" sz="3200" dirty="0" smtClean="0"/>
          </a:p>
          <a:p>
            <a:pPr lvl="1"/>
            <a:r>
              <a:rPr lang="tr-TR" sz="3200" dirty="0" smtClean="0"/>
              <a:t>Planlanan tedavinin uygun şekilde verilmesi,</a:t>
            </a:r>
          </a:p>
          <a:p>
            <a:pPr lvl="1"/>
            <a:endParaRPr lang="tr-TR" sz="3200" dirty="0" smtClean="0"/>
          </a:p>
          <a:p>
            <a:pPr lvl="1"/>
            <a:r>
              <a:rPr lang="tr-TR" sz="3200" dirty="0" smtClean="0"/>
              <a:t>Tedavi doğrulama sistemlerinin kullanılması</a:t>
            </a:r>
          </a:p>
          <a:p>
            <a:pPr lvl="1"/>
            <a:endParaRPr lang="tr-TR" sz="3200" dirty="0" smtClean="0"/>
          </a:p>
          <a:p>
            <a:pPr lvl="1"/>
            <a:r>
              <a:rPr lang="tr-TR" sz="3200" dirty="0" smtClean="0"/>
              <a:t>Radyasyon onkolojisi uzmanı  ve tıbbi fizik mühendisleri ile iletişimin sağlanması,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06693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RT alan hastaların fraksiyonlar arası takip aşamasında</a:t>
            </a:r>
          </a:p>
          <a:p>
            <a:endParaRPr lang="tr-TR" sz="3200" dirty="0" smtClean="0"/>
          </a:p>
          <a:p>
            <a:pPr lvl="1"/>
            <a:r>
              <a:rPr lang="tr-TR" sz="3200" dirty="0"/>
              <a:t>T</a:t>
            </a:r>
            <a:r>
              <a:rPr lang="tr-TR" sz="3200" dirty="0" smtClean="0"/>
              <a:t>edavi yan etkileri ve zamanlamaları hakkında bilgi sahibi olmalı</a:t>
            </a:r>
          </a:p>
          <a:p>
            <a:pPr lvl="1"/>
            <a:endParaRPr lang="tr-TR" sz="3200" dirty="0" smtClean="0"/>
          </a:p>
          <a:p>
            <a:pPr lvl="1"/>
            <a:r>
              <a:rPr lang="tr-TR" sz="3200" dirty="0" smtClean="0"/>
              <a:t> Beklenmedik bulgular varlığında hastaların kontrol amaçlı ilgili radyasyon onkolojisi uzmanlarına yönlendirilmeleri beklenir.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22467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tr-TR" sz="3600" dirty="0" smtClean="0"/>
              <a:t>Yapılan işlemlerin kayıt aşaması</a:t>
            </a:r>
          </a:p>
          <a:p>
            <a:pPr marL="1143000" lvl="3">
              <a:spcBef>
                <a:spcPts val="1000"/>
              </a:spcBef>
            </a:pPr>
            <a:r>
              <a:rPr lang="tr-TR" sz="3000" dirty="0" smtClean="0"/>
              <a:t>Hastaların günlük RT tedavileri dosyalara işlenir</a:t>
            </a:r>
          </a:p>
          <a:p>
            <a:pPr marL="1143000" lvl="3">
              <a:spcBef>
                <a:spcPts val="1000"/>
              </a:spcBef>
            </a:pPr>
            <a:endParaRPr lang="tr-TR" sz="3000" dirty="0" smtClean="0"/>
          </a:p>
          <a:p>
            <a:pPr marL="1143000" lvl="3">
              <a:spcBef>
                <a:spcPts val="1000"/>
              </a:spcBef>
            </a:pPr>
            <a:r>
              <a:rPr lang="tr-TR" sz="3000" dirty="0" smtClean="0"/>
              <a:t>RT plan değişiklikleri için dosyadaki uyarılara dikkat edilmeli</a:t>
            </a:r>
          </a:p>
          <a:p>
            <a:pPr marL="1143000" lvl="3">
              <a:spcBef>
                <a:spcPts val="1000"/>
              </a:spcBef>
            </a:pPr>
            <a:endParaRPr lang="tr-TR" sz="3000" dirty="0" smtClean="0"/>
          </a:p>
          <a:p>
            <a:pPr marL="1143000" lvl="3">
              <a:spcBef>
                <a:spcPts val="1000"/>
              </a:spcBef>
            </a:pPr>
            <a:r>
              <a:rPr lang="tr-TR" sz="3000" dirty="0" smtClean="0"/>
              <a:t>Hastalar dosyada bildirilen kontrol zamanlarında takip eden </a:t>
            </a:r>
            <a:r>
              <a:rPr lang="tr-TR" sz="3000" dirty="0" err="1" smtClean="0"/>
              <a:t>Dr</a:t>
            </a:r>
            <a:r>
              <a:rPr lang="tr-TR" sz="3000" dirty="0" smtClean="0"/>
              <a:t> </a:t>
            </a:r>
            <a:r>
              <a:rPr lang="tr-TR" sz="3000" dirty="0" err="1" smtClean="0"/>
              <a:t>larına</a:t>
            </a:r>
            <a:r>
              <a:rPr lang="tr-TR" sz="3000" dirty="0" smtClean="0"/>
              <a:t> yönlendirilmelidir</a:t>
            </a:r>
          </a:p>
          <a:p>
            <a:pPr marL="1143000" lvl="3">
              <a:spcBef>
                <a:spcPts val="1000"/>
              </a:spcBef>
            </a:pPr>
            <a:endParaRPr lang="tr-TR" sz="3000" dirty="0" smtClean="0"/>
          </a:p>
          <a:p>
            <a:pPr marL="1143000" lvl="3">
              <a:spcBef>
                <a:spcPts val="1000"/>
              </a:spcBef>
            </a:pPr>
            <a:endParaRPr lang="tr-TR" sz="3000" dirty="0" smtClean="0"/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02674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Radyoterapi </a:t>
            </a:r>
            <a:r>
              <a:rPr lang="tr-TR" sz="3600" dirty="0"/>
              <a:t>teknikeri </a:t>
            </a:r>
            <a:endParaRPr lang="tr-TR" sz="3600" dirty="0" smtClean="0"/>
          </a:p>
          <a:p>
            <a:endParaRPr lang="tr-TR" sz="3600" dirty="0" smtClean="0"/>
          </a:p>
          <a:p>
            <a:pPr lvl="1"/>
            <a:r>
              <a:rPr lang="tr-TR" sz="2800" dirty="0"/>
              <a:t>T</a:t>
            </a:r>
            <a:r>
              <a:rPr lang="tr-TR" sz="2800" dirty="0" smtClean="0"/>
              <a:t>edavi </a:t>
            </a:r>
            <a:r>
              <a:rPr lang="tr-TR" sz="2800" dirty="0"/>
              <a:t>cihazını her yönü ile kullanma becerisine sahip olmalı, </a:t>
            </a:r>
            <a:endParaRPr lang="tr-TR" sz="2800" dirty="0" smtClean="0"/>
          </a:p>
          <a:p>
            <a:pPr lvl="1"/>
            <a:endParaRPr lang="tr-TR" sz="2800" dirty="0" smtClean="0"/>
          </a:p>
          <a:p>
            <a:pPr lvl="1"/>
            <a:r>
              <a:rPr lang="tr-TR" sz="2800" dirty="0"/>
              <a:t>C</a:t>
            </a:r>
            <a:r>
              <a:rPr lang="tr-TR" sz="2800" dirty="0" smtClean="0"/>
              <a:t>ihaz </a:t>
            </a:r>
            <a:r>
              <a:rPr lang="tr-TR" sz="2800" dirty="0"/>
              <a:t>işleyişinde aksaklıkları fark edip ilgili birimleri acil haberdar etmenin önemini kavramış olmalıdır</a:t>
            </a:r>
          </a:p>
        </p:txBody>
      </p:sp>
    </p:spTree>
    <p:extLst>
      <p:ext uri="{BB962C8B-B14F-4D97-AF65-F5344CB8AC3E}">
        <p14:creationId xmlns:p14="http://schemas.microsoft.com/office/powerpoint/2010/main" val="4268704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Ayrıca her </a:t>
            </a:r>
            <a:r>
              <a:rPr lang="tr-TR" sz="3200" dirty="0" smtClean="0"/>
              <a:t>radyoterapi teknikeri</a:t>
            </a:r>
          </a:p>
          <a:p>
            <a:pPr lvl="1"/>
            <a:r>
              <a:rPr lang="tr-TR" sz="3200" dirty="0" smtClean="0"/>
              <a:t> İletişimin </a:t>
            </a:r>
            <a:r>
              <a:rPr lang="tr-TR" sz="3200" dirty="0"/>
              <a:t>temeli olan empati yapma </a:t>
            </a:r>
            <a:r>
              <a:rPr lang="tr-TR" sz="3200" dirty="0" smtClean="0"/>
              <a:t>,</a:t>
            </a:r>
          </a:p>
          <a:p>
            <a:pPr lvl="1"/>
            <a:r>
              <a:rPr lang="tr-TR" sz="3200" dirty="0" smtClean="0"/>
              <a:t> Etkin </a:t>
            </a:r>
            <a:r>
              <a:rPr lang="tr-TR" sz="3200" dirty="0"/>
              <a:t>dinleme, </a:t>
            </a:r>
            <a:endParaRPr lang="tr-TR" sz="3200" dirty="0" smtClean="0"/>
          </a:p>
          <a:p>
            <a:pPr lvl="1"/>
            <a:r>
              <a:rPr lang="tr-TR" sz="3200" dirty="0"/>
              <a:t>G</a:t>
            </a:r>
            <a:r>
              <a:rPr lang="tr-TR" sz="3200" dirty="0" smtClean="0"/>
              <a:t>üzel </a:t>
            </a:r>
            <a:r>
              <a:rPr lang="tr-TR" sz="3200" dirty="0"/>
              <a:t>ve anlaşılır konuşma</a:t>
            </a:r>
            <a:r>
              <a:rPr lang="tr-TR" sz="3200" dirty="0" smtClean="0"/>
              <a:t>,</a:t>
            </a:r>
          </a:p>
          <a:p>
            <a:pPr lvl="1"/>
            <a:r>
              <a:rPr lang="tr-TR" sz="3200" dirty="0" smtClean="0"/>
              <a:t> Kriz </a:t>
            </a:r>
            <a:r>
              <a:rPr lang="tr-TR" sz="3200" dirty="0"/>
              <a:t>yönetimi, öfke kontrolü, </a:t>
            </a:r>
            <a:endParaRPr lang="tr-TR" sz="3200" dirty="0" smtClean="0"/>
          </a:p>
          <a:p>
            <a:pPr lvl="1"/>
            <a:r>
              <a:rPr lang="tr-TR" sz="3200" dirty="0"/>
              <a:t>P</a:t>
            </a:r>
            <a:r>
              <a:rPr lang="tr-TR" sz="3200" dirty="0" smtClean="0"/>
              <a:t>lanlama </a:t>
            </a:r>
            <a:r>
              <a:rPr lang="tr-TR" sz="3200" dirty="0"/>
              <a:t>ve organizasyon yapma becerilerini kazanmış olması beklenmektedir.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8470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266</Words>
  <Application>Microsoft Office PowerPoint</Application>
  <PresentationFormat>Geniş ekran</PresentationFormat>
  <Paragraphs>52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RADYOTERAPİ PLANLAMAMA VE TEDAVİ   AŞAMASINDA  RADYOTERAPİ   TEKNİKERLERİNİN SORUMLULUKLARI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RADYOTERAPİ PLANLAMAMA VE TEDAVİ AŞAMASINDA RADYOTERAPİ TEKNİKERLERİNİN SORUMLULUKLARI</dc:title>
  <dc:creator>lenovo</dc:creator>
  <cp:lastModifiedBy>lenovo</cp:lastModifiedBy>
  <cp:revision>4</cp:revision>
  <dcterms:created xsi:type="dcterms:W3CDTF">2019-02-22T13:29:56Z</dcterms:created>
  <dcterms:modified xsi:type="dcterms:W3CDTF">2019-02-24T17:03:11Z</dcterms:modified>
</cp:coreProperties>
</file>