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0" r:id="rId4"/>
    <p:sldId id="258" r:id="rId5"/>
    <p:sldId id="259"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44"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6C5BA4B4-2BCF-4F66-8D70-DBD9E389EEF6}" type="datetimeFigureOut">
              <a:rPr lang="tr-TR" smtClean="0"/>
              <a:t>6.05.2020</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471F944A-B884-4F18-8CDA-066A19DFF40C}" type="slidenum">
              <a:rPr lang="tr-TR" smtClean="0"/>
              <a:t>‹#›</a:t>
            </a:fld>
            <a:endParaRPr lang="tr-TR"/>
          </a:p>
        </p:txBody>
      </p:sp>
    </p:spTree>
    <p:extLst>
      <p:ext uri="{BB962C8B-B14F-4D97-AF65-F5344CB8AC3E}">
        <p14:creationId xmlns:p14="http://schemas.microsoft.com/office/powerpoint/2010/main" val="20319819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6C5BA4B4-2BCF-4F66-8D70-DBD9E389EEF6}" type="datetimeFigureOut">
              <a:rPr lang="tr-TR" smtClean="0"/>
              <a:t>6.05.2020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471F944A-B884-4F18-8CDA-066A19DFF40C}" type="slidenum">
              <a:rPr lang="tr-TR" smtClean="0"/>
              <a:t>‹#›</a:t>
            </a:fld>
            <a:endParaRPr lang="tr-TR"/>
          </a:p>
        </p:txBody>
      </p:sp>
    </p:spTree>
    <p:extLst>
      <p:ext uri="{BB962C8B-B14F-4D97-AF65-F5344CB8AC3E}">
        <p14:creationId xmlns:p14="http://schemas.microsoft.com/office/powerpoint/2010/main" val="38160951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6C5BA4B4-2BCF-4F66-8D70-DBD9E389EEF6}" type="datetimeFigureOut">
              <a:rPr lang="tr-TR" smtClean="0"/>
              <a:t>6.05.2020</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471F944A-B884-4F18-8CDA-066A19DFF40C}"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55761397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6C5BA4B4-2BCF-4F66-8D70-DBD9E389EEF6}" type="datetimeFigureOut">
              <a:rPr lang="tr-TR" smtClean="0"/>
              <a:t>6.05.2020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71F944A-B884-4F18-8CDA-066A19DFF40C}" type="slidenum">
              <a:rPr lang="tr-TR" smtClean="0"/>
              <a:t>‹#›</a:t>
            </a:fld>
            <a:endParaRPr lang="tr-TR"/>
          </a:p>
        </p:txBody>
      </p:sp>
    </p:spTree>
    <p:extLst>
      <p:ext uri="{BB962C8B-B14F-4D97-AF65-F5344CB8AC3E}">
        <p14:creationId xmlns:p14="http://schemas.microsoft.com/office/powerpoint/2010/main" val="262131691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6C5BA4B4-2BCF-4F66-8D70-DBD9E389EEF6}" type="datetimeFigureOut">
              <a:rPr lang="tr-TR" smtClean="0"/>
              <a:t>6.05.2020</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71F944A-B884-4F18-8CDA-066A19DFF40C}"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90826120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6C5BA4B4-2BCF-4F66-8D70-DBD9E389EEF6}" type="datetimeFigureOut">
              <a:rPr lang="tr-TR" smtClean="0"/>
              <a:t>6.05.2020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71F944A-B884-4F18-8CDA-066A19DFF40C}" type="slidenum">
              <a:rPr lang="tr-TR" smtClean="0"/>
              <a:t>‹#›</a:t>
            </a:fld>
            <a:endParaRPr lang="tr-TR"/>
          </a:p>
        </p:txBody>
      </p:sp>
    </p:spTree>
    <p:extLst>
      <p:ext uri="{BB962C8B-B14F-4D97-AF65-F5344CB8AC3E}">
        <p14:creationId xmlns:p14="http://schemas.microsoft.com/office/powerpoint/2010/main" val="166541437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C5BA4B4-2BCF-4F66-8D70-DBD9E389EEF6}" type="datetimeFigureOut">
              <a:rPr lang="tr-TR" smtClean="0"/>
              <a:t>6.05.2020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71F944A-B884-4F18-8CDA-066A19DFF40C}" type="slidenum">
              <a:rPr lang="tr-TR" smtClean="0"/>
              <a:t>‹#›</a:t>
            </a:fld>
            <a:endParaRPr lang="tr-TR"/>
          </a:p>
        </p:txBody>
      </p:sp>
    </p:spTree>
    <p:extLst>
      <p:ext uri="{BB962C8B-B14F-4D97-AF65-F5344CB8AC3E}">
        <p14:creationId xmlns:p14="http://schemas.microsoft.com/office/powerpoint/2010/main" val="176868353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C5BA4B4-2BCF-4F66-8D70-DBD9E389EEF6}" type="datetimeFigureOut">
              <a:rPr lang="tr-TR" smtClean="0"/>
              <a:t>6.05.2020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71F944A-B884-4F18-8CDA-066A19DFF40C}" type="slidenum">
              <a:rPr lang="tr-TR" smtClean="0"/>
              <a:t>‹#›</a:t>
            </a:fld>
            <a:endParaRPr lang="tr-TR"/>
          </a:p>
        </p:txBody>
      </p:sp>
    </p:spTree>
    <p:extLst>
      <p:ext uri="{BB962C8B-B14F-4D97-AF65-F5344CB8AC3E}">
        <p14:creationId xmlns:p14="http://schemas.microsoft.com/office/powerpoint/2010/main" val="12350891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C5BA4B4-2BCF-4F66-8D70-DBD9E389EEF6}" type="datetimeFigureOut">
              <a:rPr lang="tr-TR" smtClean="0"/>
              <a:t>6.05.2020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71F944A-B884-4F18-8CDA-066A19DFF40C}" type="slidenum">
              <a:rPr lang="tr-TR" smtClean="0"/>
              <a:t>‹#›</a:t>
            </a:fld>
            <a:endParaRPr lang="tr-TR"/>
          </a:p>
        </p:txBody>
      </p:sp>
    </p:spTree>
    <p:extLst>
      <p:ext uri="{BB962C8B-B14F-4D97-AF65-F5344CB8AC3E}">
        <p14:creationId xmlns:p14="http://schemas.microsoft.com/office/powerpoint/2010/main" val="6308377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6C5BA4B4-2BCF-4F66-8D70-DBD9E389EEF6}" type="datetimeFigureOut">
              <a:rPr lang="tr-TR" smtClean="0"/>
              <a:t>6.05.2020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471F944A-B884-4F18-8CDA-066A19DFF40C}" type="slidenum">
              <a:rPr lang="tr-TR" smtClean="0"/>
              <a:t>‹#›</a:t>
            </a:fld>
            <a:endParaRPr lang="tr-TR"/>
          </a:p>
        </p:txBody>
      </p:sp>
    </p:spTree>
    <p:extLst>
      <p:ext uri="{BB962C8B-B14F-4D97-AF65-F5344CB8AC3E}">
        <p14:creationId xmlns:p14="http://schemas.microsoft.com/office/powerpoint/2010/main" val="22474167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6C5BA4B4-2BCF-4F66-8D70-DBD9E389EEF6}" type="datetimeFigureOut">
              <a:rPr lang="tr-TR" smtClean="0"/>
              <a:t>6.05.2020</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471F944A-B884-4F18-8CDA-066A19DFF40C}" type="slidenum">
              <a:rPr lang="tr-TR" smtClean="0"/>
              <a:t>‹#›</a:t>
            </a:fld>
            <a:endParaRPr lang="tr-TR"/>
          </a:p>
        </p:txBody>
      </p:sp>
    </p:spTree>
    <p:extLst>
      <p:ext uri="{BB962C8B-B14F-4D97-AF65-F5344CB8AC3E}">
        <p14:creationId xmlns:p14="http://schemas.microsoft.com/office/powerpoint/2010/main" val="33300658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6C5BA4B4-2BCF-4F66-8D70-DBD9E389EEF6}" type="datetimeFigureOut">
              <a:rPr lang="tr-TR" smtClean="0"/>
              <a:t>6.05.2020</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471F944A-B884-4F18-8CDA-066A19DFF40C}" type="slidenum">
              <a:rPr lang="tr-TR" smtClean="0"/>
              <a:t>‹#›</a:t>
            </a:fld>
            <a:endParaRPr lang="tr-TR"/>
          </a:p>
        </p:txBody>
      </p:sp>
    </p:spTree>
    <p:extLst>
      <p:ext uri="{BB962C8B-B14F-4D97-AF65-F5344CB8AC3E}">
        <p14:creationId xmlns:p14="http://schemas.microsoft.com/office/powerpoint/2010/main" val="4234494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6C5BA4B4-2BCF-4F66-8D70-DBD9E389EEF6}" type="datetimeFigureOut">
              <a:rPr lang="tr-TR" smtClean="0"/>
              <a:t>6.05.2020</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471F944A-B884-4F18-8CDA-066A19DFF40C}" type="slidenum">
              <a:rPr lang="tr-TR" smtClean="0"/>
              <a:t>‹#›</a:t>
            </a:fld>
            <a:endParaRPr lang="tr-TR"/>
          </a:p>
        </p:txBody>
      </p:sp>
    </p:spTree>
    <p:extLst>
      <p:ext uri="{BB962C8B-B14F-4D97-AF65-F5344CB8AC3E}">
        <p14:creationId xmlns:p14="http://schemas.microsoft.com/office/powerpoint/2010/main" val="41996917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C5BA4B4-2BCF-4F66-8D70-DBD9E389EEF6}" type="datetimeFigureOut">
              <a:rPr lang="tr-TR" smtClean="0"/>
              <a:t>6.05.2020</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471F944A-B884-4F18-8CDA-066A19DFF40C}" type="slidenum">
              <a:rPr lang="tr-TR" smtClean="0"/>
              <a:t>‹#›</a:t>
            </a:fld>
            <a:endParaRPr lang="tr-TR"/>
          </a:p>
        </p:txBody>
      </p:sp>
    </p:spTree>
    <p:extLst>
      <p:ext uri="{BB962C8B-B14F-4D97-AF65-F5344CB8AC3E}">
        <p14:creationId xmlns:p14="http://schemas.microsoft.com/office/powerpoint/2010/main" val="29456489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6C5BA4B4-2BCF-4F66-8D70-DBD9E389EEF6}" type="datetimeFigureOut">
              <a:rPr lang="tr-TR" smtClean="0"/>
              <a:t>6.05.2020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471F944A-B884-4F18-8CDA-066A19DFF40C}" type="slidenum">
              <a:rPr lang="tr-TR" smtClean="0"/>
              <a:t>‹#›</a:t>
            </a:fld>
            <a:endParaRPr lang="tr-TR"/>
          </a:p>
        </p:txBody>
      </p:sp>
    </p:spTree>
    <p:extLst>
      <p:ext uri="{BB962C8B-B14F-4D97-AF65-F5344CB8AC3E}">
        <p14:creationId xmlns:p14="http://schemas.microsoft.com/office/powerpoint/2010/main" val="10990226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6C5BA4B4-2BCF-4F66-8D70-DBD9E389EEF6}" type="datetimeFigureOut">
              <a:rPr lang="tr-TR" smtClean="0"/>
              <a:t>6.05.2020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71F944A-B884-4F18-8CDA-066A19DFF40C}" type="slidenum">
              <a:rPr lang="tr-TR" smtClean="0"/>
              <a:t>‹#›</a:t>
            </a:fld>
            <a:endParaRPr lang="tr-TR"/>
          </a:p>
        </p:txBody>
      </p:sp>
    </p:spTree>
    <p:extLst>
      <p:ext uri="{BB962C8B-B14F-4D97-AF65-F5344CB8AC3E}">
        <p14:creationId xmlns:p14="http://schemas.microsoft.com/office/powerpoint/2010/main" val="4679683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6C5BA4B4-2BCF-4F66-8D70-DBD9E389EEF6}" type="datetimeFigureOut">
              <a:rPr lang="tr-TR" smtClean="0"/>
              <a:t>6.05.2020</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471F944A-B884-4F18-8CDA-066A19DFF40C}" type="slidenum">
              <a:rPr lang="tr-TR" smtClean="0"/>
              <a:t>‹#›</a:t>
            </a:fld>
            <a:endParaRPr lang="tr-TR"/>
          </a:p>
        </p:txBody>
      </p:sp>
    </p:spTree>
    <p:extLst>
      <p:ext uri="{BB962C8B-B14F-4D97-AF65-F5344CB8AC3E}">
        <p14:creationId xmlns:p14="http://schemas.microsoft.com/office/powerpoint/2010/main" val="421703802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eb.archive.org/web/20070407084128/http:/www.epicurus.net/en/principal.html" TargetMode="External"/><Relationship Id="rId2" Type="http://schemas.openxmlformats.org/officeDocument/2006/relationships/hyperlink" Target="https://en.wikipedia.org/wiki/Conatus" TargetMode="External"/><Relationship Id="rId1" Type="http://schemas.openxmlformats.org/officeDocument/2006/relationships/slideLayout" Target="../slideLayouts/slideLayout2.xml"/><Relationship Id="rId4" Type="http://schemas.openxmlformats.org/officeDocument/2006/relationships/hyperlink" Target="http://www.epicurus.net/en/principal.html"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smtClean="0"/>
              <a:t>BARUCH SPINOZA</a:t>
            </a:r>
            <a:r>
              <a:rPr lang="tr-TR" dirty="0" smtClean="0"/>
              <a:t/>
            </a:r>
            <a:br>
              <a:rPr lang="tr-TR" dirty="0" smtClean="0"/>
            </a:br>
            <a:endParaRPr lang="tr-TR" dirty="0"/>
          </a:p>
        </p:txBody>
      </p:sp>
    </p:spTree>
    <p:extLst>
      <p:ext uri="{BB962C8B-B14F-4D97-AF65-F5344CB8AC3E}">
        <p14:creationId xmlns:p14="http://schemas.microsoft.com/office/powerpoint/2010/main" val="40362840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r>
              <a:rPr lang="tr-TR" dirty="0" err="1" smtClean="0"/>
              <a:t>Baruch</a:t>
            </a:r>
            <a:r>
              <a:rPr lang="tr-TR" dirty="0" smtClean="0"/>
              <a:t> </a:t>
            </a:r>
            <a:r>
              <a:rPr lang="tr-TR" dirty="0" err="1" smtClean="0"/>
              <a:t>Spinoza</a:t>
            </a:r>
            <a:r>
              <a:rPr lang="tr-TR" dirty="0" smtClean="0"/>
              <a:t> (24 </a:t>
            </a:r>
            <a:r>
              <a:rPr lang="tr-TR" dirty="0" err="1" smtClean="0"/>
              <a:t>November</a:t>
            </a:r>
            <a:r>
              <a:rPr lang="tr-TR" dirty="0" smtClean="0"/>
              <a:t> 1632 – 21 </a:t>
            </a:r>
            <a:r>
              <a:rPr lang="tr-TR" dirty="0" err="1" smtClean="0"/>
              <a:t>February</a:t>
            </a:r>
            <a:r>
              <a:rPr lang="tr-TR" dirty="0" smtClean="0"/>
              <a:t> 1677) </a:t>
            </a:r>
            <a:r>
              <a:rPr lang="tr-TR" dirty="0" err="1" smtClean="0"/>
              <a:t>was</a:t>
            </a:r>
            <a:r>
              <a:rPr lang="tr-TR" dirty="0" smtClean="0"/>
              <a:t> a </a:t>
            </a:r>
            <a:r>
              <a:rPr lang="tr-TR" dirty="0" err="1" smtClean="0"/>
              <a:t>philosopher</a:t>
            </a:r>
            <a:r>
              <a:rPr lang="tr-TR" dirty="0" smtClean="0"/>
              <a:t> of </a:t>
            </a:r>
            <a:r>
              <a:rPr lang="tr-TR" dirty="0" err="1" smtClean="0"/>
              <a:t>Portuguese</a:t>
            </a:r>
            <a:r>
              <a:rPr lang="tr-TR" dirty="0" smtClean="0"/>
              <a:t> </a:t>
            </a:r>
            <a:r>
              <a:rPr lang="tr-TR" dirty="0" err="1" smtClean="0"/>
              <a:t>Sephardi</a:t>
            </a:r>
            <a:r>
              <a:rPr lang="tr-TR" dirty="0" smtClean="0"/>
              <a:t> </a:t>
            </a:r>
            <a:r>
              <a:rPr lang="tr-TR" dirty="0" err="1" smtClean="0"/>
              <a:t>origin</a:t>
            </a:r>
            <a:r>
              <a:rPr lang="tr-TR" dirty="0" smtClean="0"/>
              <a:t> </a:t>
            </a:r>
            <a:r>
              <a:rPr lang="tr-TR" dirty="0" err="1" smtClean="0"/>
              <a:t>born</a:t>
            </a:r>
            <a:r>
              <a:rPr lang="tr-TR" dirty="0" smtClean="0"/>
              <a:t> in Amsterdam.</a:t>
            </a:r>
          </a:p>
          <a:p>
            <a:r>
              <a:rPr lang="en-US" dirty="0" smtClean="0"/>
              <a:t>Spinoza  was among the most important of the post-Cartesian philosophers who flourished in the second half of the 17th century. </a:t>
            </a:r>
            <a:endParaRPr lang="tr-TR" dirty="0" smtClean="0"/>
          </a:p>
          <a:p>
            <a:r>
              <a:rPr lang="en-US" dirty="0"/>
              <a:t>Among philosophers, Spinoza is best known for his </a:t>
            </a:r>
            <a:r>
              <a:rPr lang="en-US" i="1" dirty="0"/>
              <a:t>Ethics</a:t>
            </a:r>
            <a:r>
              <a:rPr lang="en-US" dirty="0"/>
              <a:t>, a monumental work that presents an ethical vision unfolding out of a monistic metaphysics in which God and Nature are identified. God is no longer the transcendent creator of the universe who rules it via providence, but Nature itself, understood as an infinite, necessary, and fully deterministic system of which humans are a part</a:t>
            </a:r>
            <a:r>
              <a:rPr lang="en-US" dirty="0" smtClean="0"/>
              <a:t>.</a:t>
            </a:r>
            <a:r>
              <a:rPr lang="tr-TR" dirty="0" smtClean="0"/>
              <a:t> (https://www.iep.utm.edu )</a:t>
            </a:r>
            <a:endParaRPr lang="tr-TR" dirty="0"/>
          </a:p>
        </p:txBody>
      </p:sp>
    </p:spTree>
    <p:extLst>
      <p:ext uri="{BB962C8B-B14F-4D97-AF65-F5344CB8AC3E}">
        <p14:creationId xmlns:p14="http://schemas.microsoft.com/office/powerpoint/2010/main" val="4939257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smtClean="0"/>
              <a:t>WORKS;</a:t>
            </a:r>
          </a:p>
          <a:p>
            <a:r>
              <a:rPr lang="tr-TR" dirty="0" err="1" smtClean="0"/>
              <a:t>Ethica</a:t>
            </a:r>
            <a:r>
              <a:rPr lang="tr-TR" dirty="0" smtClean="0"/>
              <a:t> </a:t>
            </a:r>
          </a:p>
          <a:p>
            <a:r>
              <a:rPr lang="tr-TR" dirty="0" err="1"/>
              <a:t>Tractatus</a:t>
            </a:r>
            <a:r>
              <a:rPr lang="tr-TR" dirty="0"/>
              <a:t> de </a:t>
            </a:r>
            <a:r>
              <a:rPr lang="tr-TR" dirty="0" err="1"/>
              <a:t>Intellectus</a:t>
            </a:r>
            <a:r>
              <a:rPr lang="tr-TR" dirty="0"/>
              <a:t> </a:t>
            </a:r>
            <a:r>
              <a:rPr lang="tr-TR" dirty="0" err="1" smtClean="0"/>
              <a:t>Emendatione</a:t>
            </a:r>
            <a:endParaRPr lang="tr-TR" dirty="0" smtClean="0"/>
          </a:p>
          <a:p>
            <a:r>
              <a:rPr lang="tr-TR" dirty="0" err="1"/>
              <a:t>Tractatus</a:t>
            </a:r>
            <a:r>
              <a:rPr lang="tr-TR" dirty="0"/>
              <a:t> </a:t>
            </a:r>
            <a:r>
              <a:rPr lang="tr-TR" dirty="0" err="1"/>
              <a:t>Theologico-Politicus</a:t>
            </a:r>
            <a:r>
              <a:rPr lang="tr-TR" dirty="0"/>
              <a:t> </a:t>
            </a:r>
            <a:endParaRPr lang="tr-TR" dirty="0" smtClean="0"/>
          </a:p>
          <a:p>
            <a:r>
              <a:rPr lang="tr-TR" dirty="0" err="1"/>
              <a:t>Principia</a:t>
            </a:r>
            <a:r>
              <a:rPr lang="tr-TR" dirty="0"/>
              <a:t> </a:t>
            </a:r>
            <a:r>
              <a:rPr lang="tr-TR" dirty="0" err="1"/>
              <a:t>philosophiae</a:t>
            </a:r>
            <a:r>
              <a:rPr lang="tr-TR" dirty="0"/>
              <a:t> </a:t>
            </a:r>
            <a:r>
              <a:rPr lang="tr-TR" dirty="0" err="1"/>
              <a:t>cartesianae</a:t>
            </a:r>
            <a:endParaRPr lang="tr-TR" dirty="0"/>
          </a:p>
        </p:txBody>
      </p:sp>
    </p:spTree>
    <p:extLst>
      <p:ext uri="{BB962C8B-B14F-4D97-AF65-F5344CB8AC3E}">
        <p14:creationId xmlns:p14="http://schemas.microsoft.com/office/powerpoint/2010/main" val="25983090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810491"/>
            <a:ext cx="10515600" cy="5366472"/>
          </a:xfrm>
        </p:spPr>
        <p:txBody>
          <a:bodyPr>
            <a:normAutofit/>
          </a:bodyPr>
          <a:lstStyle/>
          <a:p>
            <a:r>
              <a:rPr lang="en-US" dirty="0"/>
              <a:t>Spinoza argued that God exists and is abstract and </a:t>
            </a:r>
            <a:r>
              <a:rPr lang="en-US" dirty="0" smtClean="0"/>
              <a:t>impersonal</a:t>
            </a:r>
            <a:r>
              <a:rPr lang="tr-TR" dirty="0" smtClean="0"/>
              <a:t>. </a:t>
            </a:r>
            <a:r>
              <a:rPr lang="tr-TR" dirty="0" err="1" smtClean="0"/>
              <a:t>That</a:t>
            </a:r>
            <a:r>
              <a:rPr lang="tr-TR" dirty="0" smtClean="0"/>
              <a:t> is </a:t>
            </a:r>
            <a:r>
              <a:rPr lang="tr-TR" dirty="0" err="1" smtClean="0"/>
              <a:t>why</a:t>
            </a:r>
            <a:r>
              <a:rPr lang="tr-TR" dirty="0" smtClean="0"/>
              <a:t> he </a:t>
            </a:r>
            <a:r>
              <a:rPr lang="tr-TR" dirty="0" err="1" smtClean="0"/>
              <a:t>accepted</a:t>
            </a:r>
            <a:r>
              <a:rPr lang="tr-TR" dirty="0" smtClean="0"/>
              <a:t> as </a:t>
            </a:r>
            <a:r>
              <a:rPr lang="tr-TR" dirty="0" err="1" smtClean="0"/>
              <a:t>pantheist</a:t>
            </a:r>
            <a:r>
              <a:rPr lang="tr-TR" dirty="0" smtClean="0"/>
              <a:t>.</a:t>
            </a:r>
          </a:p>
          <a:p>
            <a:r>
              <a:rPr lang="en-US" dirty="0"/>
              <a:t>Spinoza contends that "</a:t>
            </a:r>
            <a:r>
              <a:rPr lang="en-US" i="1" dirty="0"/>
              <a:t>Deus </a:t>
            </a:r>
            <a:r>
              <a:rPr lang="en-US" i="1" dirty="0" err="1"/>
              <a:t>sive</a:t>
            </a:r>
            <a:r>
              <a:rPr lang="en-US" i="1" dirty="0"/>
              <a:t> Natura</a:t>
            </a:r>
            <a:r>
              <a:rPr lang="en-US" dirty="0"/>
              <a:t>" is a being of infinitely many attributes, of which thought and extension are two. His account of the nature of reality then seems to treat the physical and mental worlds as intertwined, causally related, and deriving from the same Substance. It is important to note that, in Parts 3 through 4 of the </a:t>
            </a:r>
            <a:r>
              <a:rPr lang="en-US" i="1" dirty="0"/>
              <a:t>Ethics</a:t>
            </a:r>
            <a:r>
              <a:rPr lang="en-US" dirty="0"/>
              <a:t>, Spinoza describes how the human mind is affected by both mental and physical factors. He directly contests and denies dualism. The universal Substance emanates both body and mind; while they are different attributes, there is no fundamental difference between these aspects. This formulation is a historically significant solution to the mind–body </a:t>
            </a:r>
            <a:r>
              <a:rPr lang="en-US" dirty="0" smtClean="0"/>
              <a:t>problem</a:t>
            </a:r>
            <a:r>
              <a:rPr lang="tr-TR" dirty="0" smtClean="0"/>
              <a:t> </a:t>
            </a:r>
            <a:r>
              <a:rPr lang="en-US" dirty="0" smtClean="0"/>
              <a:t>known </a:t>
            </a:r>
            <a:r>
              <a:rPr lang="en-US" dirty="0"/>
              <a:t>as neutral monism. Spinoza's system also envisages a God that does not rule over the universe by Providence, by which it can and does make changes, but a God that is the deterministic system of which everything in nature is a part. Spinoza argues that "things could not have been produced by God in any other way or in any other order than is the case</a:t>
            </a:r>
            <a:r>
              <a:rPr lang="en-US" dirty="0" smtClean="0"/>
              <a:t>, e directly challenges a transcendental God that actively responds to events in the universe</a:t>
            </a:r>
            <a:r>
              <a:rPr lang="tr-TR" dirty="0" smtClean="0"/>
              <a:t>. (</a:t>
            </a:r>
            <a:r>
              <a:rPr lang="en-US" dirty="0"/>
              <a:t> Baruch Spinoza. </a:t>
            </a:r>
            <a:r>
              <a:rPr lang="en-US" i="1" dirty="0"/>
              <a:t>Ethics</a:t>
            </a:r>
            <a:r>
              <a:rPr lang="en-US" dirty="0"/>
              <a:t>, in</a:t>
            </a:r>
            <a:r>
              <a:rPr lang="en-US" i="1" dirty="0"/>
              <a:t> Spinoza: Complete Works</a:t>
            </a:r>
            <a:r>
              <a:rPr lang="en-US" dirty="0"/>
              <a:t>, trans. by Samuel Shirley and ed. by Michael L. Morgan (Indianapolis: Hackett Publishing, 2002), see Part I, Proposition </a:t>
            </a:r>
            <a:r>
              <a:rPr lang="en-US" dirty="0" smtClean="0"/>
              <a:t>33</a:t>
            </a:r>
            <a:r>
              <a:rPr lang="tr-TR" dirty="0" smtClean="0"/>
              <a:t>)</a:t>
            </a:r>
            <a:endParaRPr lang="en-US" dirty="0"/>
          </a:p>
        </p:txBody>
      </p:sp>
    </p:spTree>
    <p:extLst>
      <p:ext uri="{BB962C8B-B14F-4D97-AF65-F5344CB8AC3E}">
        <p14:creationId xmlns:p14="http://schemas.microsoft.com/office/powerpoint/2010/main" val="1986287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290945"/>
            <a:ext cx="10515600" cy="5886018"/>
          </a:xfrm>
        </p:spPr>
        <p:txBody>
          <a:bodyPr>
            <a:normAutofit/>
          </a:bodyPr>
          <a:lstStyle/>
          <a:p>
            <a:r>
              <a:rPr lang="en-US" dirty="0"/>
              <a:t>In the universe anything that happens comes from the essential nature of objects, or of God or Nature. According to Spinoza, reality is perfection. If circumstances are seen as unfortunate it is only because of our inadequate conception of reality. While components of the chain of cause and effect are not beyond the understanding of human reason, human grasp of the infinitely complex whole is limited because of the limits of science to empirically take account of the whole sequence. Spinoza also asserted that sense perception, though practical and useful, is inadequate for discovering truth. His concept of "</a:t>
            </a:r>
            <a:r>
              <a:rPr lang="en-US" dirty="0">
                <a:hlinkClick r:id="rId2" tooltip="Conatus"/>
              </a:rPr>
              <a:t>conatus</a:t>
            </a:r>
            <a:r>
              <a:rPr lang="en-US" dirty="0"/>
              <a:t>" states that human beings' natural inclination is to strive toward preserving an essential being, and asserts that virtue/human power is defined by success in this preservation of being by the guidance of reason as one's central ethical doctrine. According to Spinoza, the highest virtue is the intellectual love or knowledge of God/Nature/Universe</a:t>
            </a:r>
            <a:r>
              <a:rPr lang="en-US" dirty="0" smtClean="0"/>
              <a:t>.</a:t>
            </a:r>
            <a:r>
              <a:rPr lang="tr-TR" dirty="0" smtClean="0"/>
              <a:t> (</a:t>
            </a:r>
            <a:r>
              <a:rPr lang="en-US" dirty="0"/>
              <a:t> </a:t>
            </a:r>
            <a:r>
              <a:rPr lang="en-US" i="1" dirty="0"/>
              <a:t>Cook, Vincent. </a:t>
            </a:r>
            <a:r>
              <a:rPr lang="en-US" i="1" dirty="0">
                <a:hlinkClick r:id="rId3"/>
              </a:rPr>
              <a:t>"Epicurus – Principal Doctrines"</a:t>
            </a:r>
            <a:r>
              <a:rPr lang="en-US" i="1" dirty="0"/>
              <a:t>. Epicurus.net. Archived from </a:t>
            </a:r>
            <a:r>
              <a:rPr lang="en-US" i="1" dirty="0">
                <a:hlinkClick r:id="rId4"/>
              </a:rPr>
              <a:t>the original</a:t>
            </a:r>
            <a:r>
              <a:rPr lang="en-US" i="1" dirty="0"/>
              <a:t> on 7 April 2007. Retrieved 21 February 2017</a:t>
            </a:r>
            <a:r>
              <a:rPr lang="en-US" i="1" dirty="0" smtClean="0"/>
              <a:t>.</a:t>
            </a:r>
            <a:r>
              <a:rPr lang="tr-TR" i="1" dirty="0" smtClean="0"/>
              <a:t>)</a:t>
            </a:r>
            <a:endParaRPr lang="tr-TR" dirty="0"/>
          </a:p>
        </p:txBody>
      </p:sp>
    </p:spTree>
    <p:extLst>
      <p:ext uri="{BB962C8B-B14F-4D97-AF65-F5344CB8AC3E}">
        <p14:creationId xmlns:p14="http://schemas.microsoft.com/office/powerpoint/2010/main" val="4284217414"/>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50</TotalTime>
  <Words>617</Words>
  <Application>Microsoft Office PowerPoint</Application>
  <PresentationFormat>Geniş ekran</PresentationFormat>
  <Paragraphs>12</Paragraphs>
  <Slides>5</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5</vt:i4>
      </vt:variant>
    </vt:vector>
  </HeadingPairs>
  <TitlesOfParts>
    <vt:vector size="9" baseType="lpstr">
      <vt:lpstr>Arial</vt:lpstr>
      <vt:lpstr>Century Gothic</vt:lpstr>
      <vt:lpstr>Wingdings 3</vt:lpstr>
      <vt:lpstr>Duman</vt:lpstr>
      <vt:lpstr>BARUCH SPINOZA </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Baruch Spinoza</dc:title>
  <dc:creator>ZEHRA</dc:creator>
  <cp:lastModifiedBy>ZEHRA</cp:lastModifiedBy>
  <cp:revision>7</cp:revision>
  <dcterms:created xsi:type="dcterms:W3CDTF">2020-05-04T22:38:36Z</dcterms:created>
  <dcterms:modified xsi:type="dcterms:W3CDTF">2020-05-05T23:11:35Z</dcterms:modified>
</cp:coreProperties>
</file>